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05"/>
  </p:notesMasterIdLst>
  <p:handoutMasterIdLst>
    <p:handoutMasterId r:id="rId106"/>
  </p:handoutMasterIdLst>
  <p:sldIdLst>
    <p:sldId id="256" r:id="rId2"/>
    <p:sldId id="257" r:id="rId3"/>
    <p:sldId id="259" r:id="rId4"/>
    <p:sldId id="357" r:id="rId5"/>
    <p:sldId id="328" r:id="rId6"/>
    <p:sldId id="295" r:id="rId7"/>
    <p:sldId id="271" r:id="rId8"/>
    <p:sldId id="263" r:id="rId9"/>
    <p:sldId id="268" r:id="rId10"/>
    <p:sldId id="304" r:id="rId11"/>
    <p:sldId id="265" r:id="rId12"/>
    <p:sldId id="269" r:id="rId13"/>
    <p:sldId id="270" r:id="rId14"/>
    <p:sldId id="326" r:id="rId15"/>
    <p:sldId id="296" r:id="rId16"/>
    <p:sldId id="297" r:id="rId17"/>
    <p:sldId id="373" r:id="rId18"/>
    <p:sldId id="365" r:id="rId19"/>
    <p:sldId id="343" r:id="rId20"/>
    <p:sldId id="267" r:id="rId21"/>
    <p:sldId id="346" r:id="rId22"/>
    <p:sldId id="272" r:id="rId23"/>
    <p:sldId id="273" r:id="rId24"/>
    <p:sldId id="341" r:id="rId25"/>
    <p:sldId id="344" r:id="rId26"/>
    <p:sldId id="345" r:id="rId27"/>
    <p:sldId id="358" r:id="rId28"/>
    <p:sldId id="275" r:id="rId29"/>
    <p:sldId id="347" r:id="rId30"/>
    <p:sldId id="276" r:id="rId31"/>
    <p:sldId id="278" r:id="rId32"/>
    <p:sldId id="348" r:id="rId33"/>
    <p:sldId id="298" r:id="rId34"/>
    <p:sldId id="279" r:id="rId35"/>
    <p:sldId id="280" r:id="rId36"/>
    <p:sldId id="282" r:id="rId37"/>
    <p:sldId id="349" r:id="rId38"/>
    <p:sldId id="283" r:id="rId39"/>
    <p:sldId id="351" r:id="rId40"/>
    <p:sldId id="294" r:id="rId41"/>
    <p:sldId id="299" r:id="rId42"/>
    <p:sldId id="391" r:id="rId43"/>
    <p:sldId id="392" r:id="rId44"/>
    <p:sldId id="303" r:id="rId45"/>
    <p:sldId id="329" r:id="rId46"/>
    <p:sldId id="330" r:id="rId47"/>
    <p:sldId id="376" r:id="rId48"/>
    <p:sldId id="356" r:id="rId49"/>
    <p:sldId id="342" r:id="rId50"/>
    <p:sldId id="400" r:id="rId51"/>
    <p:sldId id="399" r:id="rId52"/>
    <p:sldId id="398" r:id="rId53"/>
    <p:sldId id="401" r:id="rId54"/>
    <p:sldId id="359" r:id="rId55"/>
    <p:sldId id="335" r:id="rId56"/>
    <p:sldId id="336" r:id="rId57"/>
    <p:sldId id="350" r:id="rId58"/>
    <p:sldId id="340" r:id="rId59"/>
    <p:sldId id="402" r:id="rId60"/>
    <p:sldId id="383" r:id="rId61"/>
    <p:sldId id="305" r:id="rId62"/>
    <p:sldId id="306" r:id="rId63"/>
    <p:sldId id="355" r:id="rId64"/>
    <p:sldId id="307" r:id="rId65"/>
    <p:sldId id="403" r:id="rId66"/>
    <p:sldId id="369" r:id="rId67"/>
    <p:sldId id="381" r:id="rId68"/>
    <p:sldId id="382" r:id="rId69"/>
    <p:sldId id="367" r:id="rId70"/>
    <p:sldId id="368" r:id="rId71"/>
    <p:sldId id="370" r:id="rId72"/>
    <p:sldId id="371" r:id="rId73"/>
    <p:sldId id="372" r:id="rId74"/>
    <p:sldId id="354" r:id="rId75"/>
    <p:sldId id="352" r:id="rId76"/>
    <p:sldId id="353" r:id="rId77"/>
    <p:sldId id="325" r:id="rId78"/>
    <p:sldId id="314" r:id="rId79"/>
    <p:sldId id="374" r:id="rId80"/>
    <p:sldId id="385" r:id="rId81"/>
    <p:sldId id="377" r:id="rId82"/>
    <p:sldId id="266" r:id="rId83"/>
    <p:sldId id="395" r:id="rId84"/>
    <p:sldId id="396" r:id="rId85"/>
    <p:sldId id="388" r:id="rId86"/>
    <p:sldId id="389" r:id="rId87"/>
    <p:sldId id="390" r:id="rId88"/>
    <p:sldId id="378" r:id="rId89"/>
    <p:sldId id="379" r:id="rId90"/>
    <p:sldId id="380" r:id="rId91"/>
    <p:sldId id="393" r:id="rId92"/>
    <p:sldId id="394" r:id="rId93"/>
    <p:sldId id="397" r:id="rId94"/>
    <p:sldId id="334" r:id="rId95"/>
    <p:sldId id="321" r:id="rId96"/>
    <p:sldId id="384" r:id="rId97"/>
    <p:sldId id="318" r:id="rId98"/>
    <p:sldId id="320" r:id="rId99"/>
    <p:sldId id="322" r:id="rId100"/>
    <p:sldId id="319" r:id="rId101"/>
    <p:sldId id="327" r:id="rId102"/>
    <p:sldId id="323" r:id="rId103"/>
    <p:sldId id="375" r:id="rId10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8C"/>
    <a:srgbClr val="40458C"/>
    <a:srgbClr val="000096"/>
    <a:srgbClr val="3651C4"/>
    <a:srgbClr val="172252"/>
    <a:srgbClr val="000098"/>
    <a:srgbClr val="00863D"/>
    <a:srgbClr val="000000"/>
    <a:srgbClr val="96A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09" autoAdjust="0"/>
    <p:restoredTop sz="81625" autoAdjust="0"/>
  </p:normalViewPr>
  <p:slideViewPr>
    <p:cSldViewPr>
      <p:cViewPr varScale="1">
        <p:scale>
          <a:sx n="113" d="100"/>
          <a:sy n="113" d="100"/>
        </p:scale>
        <p:origin x="-156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52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4" Type="http://schemas.openxmlformats.org/officeDocument/2006/relationships/image" Target="../media/image10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4FD793-AF28-4F74-B6BE-33ACE3A3DF1A}" type="datetimeFigureOut">
              <a:rPr lang="en-US" smtClean="0"/>
              <a:t>4/21/2019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FA55F8-A086-4B9A-BB9A-500C4281F57D}" type="slidenum">
              <a:rPr lang="en-US" smtClean="0"/>
              <a:t>‹#›</a:t>
            </a:fld>
            <a:endParaRPr lang="en-US"/>
          </a:p>
        </p:txBody>
      </p:sp>
    </p:spTree>
    <p:extLst>
      <p:ext uri="{BB962C8B-B14F-4D97-AF65-F5344CB8AC3E}">
        <p14:creationId xmlns:p14="http://schemas.microsoft.com/office/powerpoint/2010/main" val="3541530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fld id="{DF38E99F-B455-4068-B6B0-16DE3C8A8CA3}" type="slidenum">
              <a:rPr lang="en-US"/>
              <a:pPr/>
              <a:t>‹#›</a:t>
            </a:fld>
            <a:endParaRPr lang="en-US"/>
          </a:p>
        </p:txBody>
      </p:sp>
    </p:spTree>
    <p:extLst>
      <p:ext uri="{BB962C8B-B14F-4D97-AF65-F5344CB8AC3E}">
        <p14:creationId xmlns:p14="http://schemas.microsoft.com/office/powerpoint/2010/main" val="2447685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mazon.com/Burnhams-Celestial-Handbook-Observers-Universe/dp/048623567X"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ars.astro.illinois.edu/sow/epslyr.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yWebSite/astronomy/Telescope/ResolvingPower.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yWebSite/astronomy/Telescope/Magnification.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MyWebSite/astronomy/Telescope/ResolvingPower.html"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MyWebSite/astronomy/Telescope/MinimumMagnification.html"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MyWebSite/astronomy/Telescope/MagnitudeGain.html"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MyWebSite/astronomy/Telescope/MinimumMagnification.html"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rocketmime.com/astronomy/Telescope/ResolvingPower.html#Airy"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www.rocketmime.com/astronomy/Telescope/SurfaceBrightness.html#Opt"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MyWebSite/astronomy/Telescope/ResolvingPower.html"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home.ix.netcom.com/~bwilson2/barbarasweb/MEyepiece.htm"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3B637-BFBF-439D-A9BB-C378EE2801EF}" type="slidenum">
              <a:rPr lang="en-US"/>
              <a:pPr/>
              <a:t>1</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pPr marL="228600" indent="-228600">
              <a:buAutoNum type="arabicPeriod"/>
            </a:pPr>
            <a:r>
              <a:rPr lang="en-US" smtClean="0"/>
              <a:t>I </a:t>
            </a:r>
            <a:r>
              <a:rPr lang="en-US" dirty="0"/>
              <a:t>would like to show you a few simple...  in some cases unbelievably simple... formulas that allow you </a:t>
            </a:r>
            <a:r>
              <a:rPr lang="en-US" dirty="0" smtClean="0"/>
              <a:t>to </a:t>
            </a:r>
            <a:r>
              <a:rPr lang="en-US" dirty="0"/>
              <a:t>size up </a:t>
            </a:r>
            <a:r>
              <a:rPr lang="en-US" dirty="0" smtClean="0"/>
              <a:t>and set up a telescope</a:t>
            </a:r>
            <a:r>
              <a:rPr lang="en-US" baseline="0" smtClean="0"/>
              <a:t>.  </a:t>
            </a:r>
            <a:endParaRPr lang="en-US" dirty="0"/>
          </a:p>
          <a:p>
            <a:pPr marL="228600" indent="-228600">
              <a:buAutoNum type="arabicPeriod" startAt="2"/>
            </a:pPr>
            <a:r>
              <a:rPr lang="en-US" smtClean="0"/>
              <a:t>All of this material can be found on </a:t>
            </a:r>
            <a:r>
              <a:rPr lang="en-US" dirty="0"/>
              <a:t>my telescope equations site on the </a:t>
            </a:r>
            <a:r>
              <a:rPr lang="en-US" dirty="0" smtClean="0"/>
              <a:t>web – just</a:t>
            </a:r>
            <a:r>
              <a:rPr lang="en-US" baseline="0" dirty="0" smtClean="0"/>
              <a:t> Google “Telescope Equations” and it’s the first hit (along with the next four as well</a:t>
            </a:r>
            <a:r>
              <a:rPr lang="en-US" baseline="0" smtClean="0"/>
              <a:t>)</a:t>
            </a:r>
            <a:r>
              <a:rPr lang="en-US" smtClean="0"/>
              <a:t>.  </a:t>
            </a:r>
          </a:p>
          <a:p>
            <a:pPr marL="228600" indent="-228600">
              <a:buAutoNum type="arabicPeriod" startAt="2"/>
            </a:pPr>
            <a:r>
              <a:rPr lang="en-US" smtClean="0"/>
              <a:t>That site contains all these slides,</a:t>
            </a:r>
            <a:r>
              <a:rPr lang="en-US" baseline="0" smtClean="0"/>
              <a:t> all these </a:t>
            </a:r>
            <a:r>
              <a:rPr lang="en-US" smtClean="0"/>
              <a:t>equations</a:t>
            </a:r>
            <a:r>
              <a:rPr lang="en-US" baseline="0" smtClean="0"/>
              <a:t> </a:t>
            </a:r>
            <a:r>
              <a:rPr lang="en-US" smtClean="0"/>
              <a:t>plus how they</a:t>
            </a:r>
            <a:r>
              <a:rPr lang="en-US" baseline="0" smtClean="0"/>
              <a:t> are</a:t>
            </a:r>
            <a:r>
              <a:rPr lang="en-US" smtClean="0"/>
              <a:t> derived, tonight I will keep it simple,</a:t>
            </a:r>
            <a:r>
              <a:rPr lang="en-US" baseline="0" smtClean="0"/>
              <a:t> and show you the formulas, the concepts behind them and how to use them.  </a:t>
            </a:r>
            <a:endParaRPr lang="en-US" dirty="0" smtClean="0"/>
          </a:p>
          <a:p>
            <a:endParaRPr lang="en-US" dirty="0" smtClean="0"/>
          </a:p>
          <a:p>
            <a:r>
              <a:rPr lang="en-US" i="1" u="sng" dirty="0" smtClean="0"/>
              <a:t>Note</a:t>
            </a:r>
            <a:r>
              <a:rPr lang="en-US" i="1" u="sng" baseline="0" dirty="0" smtClean="0"/>
              <a:t> to presenter  </a:t>
            </a:r>
          </a:p>
          <a:p>
            <a:endParaRPr lang="en-US" baseline="0" dirty="0" smtClean="0"/>
          </a:p>
          <a:p>
            <a:r>
              <a:rPr lang="en-US" baseline="0" dirty="0" smtClean="0"/>
              <a:t>The overall logic and flow of the presentation </a:t>
            </a:r>
          </a:p>
          <a:p>
            <a:endParaRPr lang="en-US" baseline="0" dirty="0" smtClean="0"/>
          </a:p>
          <a:p>
            <a:pPr marL="228600" lvl="0" indent="-228600">
              <a:buFont typeface="+mj-lt"/>
              <a:buAutoNum type="arabicPeriod"/>
            </a:pPr>
            <a:r>
              <a:rPr lang="en-US" sz="1200" kern="1200" dirty="0" smtClean="0">
                <a:solidFill>
                  <a:schemeClr val="tx1"/>
                </a:solidFill>
                <a:effectLst/>
                <a:latin typeface="Times New Roman" pitchFamily="18" charset="0"/>
                <a:ea typeface="+mn-ea"/>
                <a:cs typeface="+mn-cs"/>
              </a:rPr>
              <a:t>Scope Resolution </a:t>
            </a:r>
          </a:p>
          <a:p>
            <a:pPr marL="685800" lvl="1" indent="-228600">
              <a:buFont typeface="+mj-lt"/>
              <a:buAutoNum type="alphaLcPeriod"/>
            </a:pPr>
            <a:r>
              <a:rPr lang="en-US" sz="1200" kern="1200" dirty="0" smtClean="0">
                <a:solidFill>
                  <a:schemeClr val="tx1"/>
                </a:solidFill>
                <a:effectLst/>
                <a:latin typeface="Times New Roman" pitchFamily="18" charset="0"/>
                <a:ea typeface="+mn-ea"/>
                <a:cs typeface="+mn-cs"/>
              </a:rPr>
              <a:t>Resolving Power </a:t>
            </a:r>
          </a:p>
          <a:p>
            <a:pPr marL="685800" lvl="1" indent="-228600">
              <a:buFont typeface="+mj-lt"/>
              <a:buAutoNum type="alphaLcPeriod"/>
            </a:pPr>
            <a:r>
              <a:rPr lang="en-US" sz="1200" kern="1200" dirty="0" smtClean="0">
                <a:solidFill>
                  <a:schemeClr val="tx1"/>
                </a:solidFill>
                <a:effectLst/>
                <a:latin typeface="Times New Roman" pitchFamily="18" charset="0"/>
                <a:ea typeface="+mn-ea"/>
                <a:cs typeface="+mn-cs"/>
              </a:rPr>
              <a:t>Magnification </a:t>
            </a:r>
          </a:p>
          <a:p>
            <a:pPr marL="685800" lvl="1" indent="-228600">
              <a:buFont typeface="+mj-lt"/>
              <a:buAutoNum type="alphaLcPeriod"/>
            </a:pPr>
            <a:r>
              <a:rPr lang="en-US" sz="1200" kern="1200" dirty="0" smtClean="0">
                <a:solidFill>
                  <a:schemeClr val="tx1"/>
                </a:solidFill>
                <a:effectLst/>
                <a:latin typeface="Times New Roman" pitchFamily="18" charset="0"/>
                <a:ea typeface="+mn-ea"/>
                <a:cs typeface="+mn-cs"/>
              </a:rPr>
              <a:t>Max Magnification </a:t>
            </a:r>
          </a:p>
          <a:p>
            <a:pPr marL="228600" lvl="0" indent="-228600">
              <a:buFont typeface="+mj-lt"/>
              <a:buAutoNum type="arabicPeriod"/>
            </a:pPr>
            <a:r>
              <a:rPr lang="en-US" sz="1200" kern="1200" dirty="0" smtClean="0">
                <a:solidFill>
                  <a:schemeClr val="tx1"/>
                </a:solidFill>
                <a:effectLst/>
                <a:latin typeface="Times New Roman" pitchFamily="18" charset="0"/>
                <a:ea typeface="+mn-ea"/>
                <a:cs typeface="+mn-cs"/>
              </a:rPr>
              <a:t>Scope Brightness</a:t>
            </a:r>
            <a:r>
              <a:rPr lang="en-US" sz="1200" kern="1200" baseline="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pPr marL="685800" lvl="1" indent="-228600">
              <a:buFont typeface="+mj-lt"/>
              <a:buAutoNum type="alphaLcPeriod"/>
            </a:pPr>
            <a:r>
              <a:rPr lang="en-US" sz="1200" kern="1200" dirty="0" smtClean="0">
                <a:solidFill>
                  <a:schemeClr val="tx1"/>
                </a:solidFill>
                <a:effectLst/>
                <a:latin typeface="Times New Roman" pitchFamily="18" charset="0"/>
                <a:ea typeface="+mn-ea"/>
                <a:cs typeface="+mn-cs"/>
              </a:rPr>
              <a:t>Magnitude Limit </a:t>
            </a:r>
          </a:p>
          <a:p>
            <a:pPr marL="685800" lvl="1" indent="-228600">
              <a:buFont typeface="+mj-lt"/>
              <a:buAutoNum type="alphaLcPeriod"/>
            </a:pPr>
            <a:r>
              <a:rPr lang="en-US" sz="1200" kern="1200" dirty="0" smtClean="0">
                <a:solidFill>
                  <a:schemeClr val="tx1"/>
                </a:solidFill>
                <a:effectLst/>
                <a:latin typeface="Times New Roman" pitchFamily="18" charset="0"/>
                <a:ea typeface="+mn-ea"/>
                <a:cs typeface="+mn-cs"/>
              </a:rPr>
              <a:t>Magnification</a:t>
            </a:r>
            <a:r>
              <a:rPr lang="en-US" sz="1200" kern="1200" baseline="0" dirty="0" smtClean="0">
                <a:solidFill>
                  <a:schemeClr val="tx1"/>
                </a:solidFill>
                <a:effectLst/>
                <a:latin typeface="Times New Roman" pitchFamily="18" charset="0"/>
                <a:ea typeface="+mn-ea"/>
                <a:cs typeface="+mn-cs"/>
              </a:rPr>
              <a:t> Dimming </a:t>
            </a:r>
          </a:p>
          <a:p>
            <a:pPr marL="685800" lvl="1" indent="-228600">
              <a:buFont typeface="+mj-lt"/>
              <a:buAutoNum type="alphaLcPeriod"/>
            </a:pPr>
            <a:r>
              <a:rPr lang="en-US" sz="1200" kern="1200" baseline="0" dirty="0" smtClean="0">
                <a:solidFill>
                  <a:schemeClr val="tx1"/>
                </a:solidFill>
                <a:effectLst/>
                <a:latin typeface="Times New Roman" pitchFamily="18" charset="0"/>
                <a:ea typeface="+mn-ea"/>
                <a:cs typeface="+mn-cs"/>
              </a:rPr>
              <a:t>Minimum Magnification </a:t>
            </a:r>
            <a:endParaRPr lang="en-US" sz="1200" kern="1200" dirty="0" smtClean="0">
              <a:solidFill>
                <a:schemeClr val="tx1"/>
              </a:solidFill>
              <a:effectLst/>
              <a:latin typeface="Times New Roman" pitchFamily="18" charset="0"/>
              <a:ea typeface="+mn-ea"/>
              <a:cs typeface="+mn-cs"/>
            </a:endParaRPr>
          </a:p>
          <a:p>
            <a:pPr marL="685800" lvl="1" indent="-228600">
              <a:buFont typeface="+mj-lt"/>
              <a:buAutoNum type="alphaLcPeriod"/>
            </a:pPr>
            <a:r>
              <a:rPr lang="en-US" sz="1200" kern="1200" dirty="0" smtClean="0">
                <a:solidFill>
                  <a:schemeClr val="tx1"/>
                </a:solidFill>
                <a:effectLst/>
                <a:latin typeface="Times New Roman" pitchFamily="18" charset="0"/>
                <a:ea typeface="+mn-ea"/>
                <a:cs typeface="+mn-cs"/>
              </a:rPr>
              <a:t>Surface Brightness  </a:t>
            </a:r>
          </a:p>
          <a:p>
            <a:pPr marL="228600" lvl="0" indent="-228600">
              <a:buFont typeface="+mj-lt"/>
              <a:buAutoNum type="arabicPeriod"/>
            </a:pPr>
            <a:r>
              <a:rPr lang="en-US" sz="1200" kern="1200" dirty="0" smtClean="0">
                <a:solidFill>
                  <a:schemeClr val="tx1"/>
                </a:solidFill>
                <a:effectLst/>
                <a:latin typeface="Times New Roman" pitchFamily="18" charset="0"/>
                <a:ea typeface="+mn-ea"/>
                <a:cs typeface="+mn-cs"/>
              </a:rPr>
              <a:t>How to Size Up a Scope </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 </a:t>
            </a:r>
          </a:p>
          <a:p>
            <a:pPr marL="685800" lvl="1" indent="-228600">
              <a:buFont typeface="+mj-lt"/>
              <a:buAutoNum type="alphaLcPeriod"/>
            </a:pPr>
            <a:r>
              <a:rPr lang="en-US" sz="1200" kern="1200" dirty="0" smtClean="0">
                <a:solidFill>
                  <a:schemeClr val="tx1"/>
                </a:solidFill>
                <a:effectLst/>
                <a:latin typeface="Times New Roman" pitchFamily="18" charset="0"/>
                <a:ea typeface="+mn-ea"/>
                <a:cs typeface="+mn-cs"/>
              </a:rPr>
              <a:t>Telescope Properties </a:t>
            </a:r>
          </a:p>
          <a:p>
            <a:pPr marL="685800" lvl="1" indent="-228600">
              <a:buFont typeface="+mj-lt"/>
              <a:buAutoNum type="alphaLcPeriod"/>
            </a:pPr>
            <a:r>
              <a:rPr lang="en-US" sz="1200" kern="1200" dirty="0" smtClean="0">
                <a:solidFill>
                  <a:schemeClr val="tx1"/>
                </a:solidFill>
                <a:effectLst/>
                <a:latin typeface="Times New Roman" pitchFamily="18" charset="0"/>
                <a:ea typeface="+mn-ea"/>
                <a:cs typeface="+mn-cs"/>
              </a:rPr>
              <a:t>Operating Points </a:t>
            </a:r>
            <a:endParaRPr lang="en-US" sz="1200" kern="1200" dirty="0">
              <a:solidFill>
                <a:schemeClr val="tx1"/>
              </a:solidFill>
              <a:effectLst/>
              <a:latin typeface="Times New Roman" pitchFamily="18" charset="0"/>
              <a:ea typeface="+mn-ea"/>
              <a:cs typeface="+mn-cs"/>
            </a:endParaRPr>
          </a:p>
          <a:p>
            <a:pPr marL="685800" lvl="1" indent="-228600">
              <a:buFont typeface="+mj-lt"/>
              <a:buAutoNum type="alphaLcPeriod"/>
            </a:pPr>
            <a:endParaRPr lang="en-US" sz="1200" kern="1200" dirty="0" smtClean="0">
              <a:solidFill>
                <a:schemeClr val="tx1"/>
              </a:solidFill>
              <a:effectLst/>
              <a:latin typeface="Times New Roman"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F446A7-963F-47B8-8DD4-FE15C8AF239F}" type="slidenum">
              <a:rPr lang="en-US"/>
              <a:pPr/>
              <a:t>10</a:t>
            </a:fld>
            <a:endParaRPr lang="en-US"/>
          </a:p>
        </p:txBody>
      </p:sp>
      <p:sp>
        <p:nvSpPr>
          <p:cNvPr id="99330" name="Rectangle 1026"/>
          <p:cNvSpPr>
            <a:spLocks noGrp="1" noRot="1" noChangeAspect="1" noChangeArrowheads="1" noTextEdit="1"/>
          </p:cNvSpPr>
          <p:nvPr>
            <p:ph type="sldImg"/>
          </p:nvPr>
        </p:nvSpPr>
        <p:spPr>
          <a:ln/>
        </p:spPr>
      </p:sp>
      <p:sp>
        <p:nvSpPr>
          <p:cNvPr id="99331" name="Rectangle 1027"/>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Epsilon </a:t>
            </a:r>
            <a:r>
              <a:rPr lang="en-US" dirty="0" err="1">
                <a:latin typeface="Tahoma" pitchFamily="34" charset="0"/>
                <a:cs typeface="Tahoma" pitchFamily="34" charset="0"/>
              </a:rPr>
              <a:t>Lyrae</a:t>
            </a:r>
            <a:r>
              <a:rPr lang="en-US" dirty="0">
                <a:latin typeface="Tahoma" pitchFamily="34" charset="0"/>
                <a:cs typeface="Tahoma" pitchFamily="34" charset="0"/>
              </a:rPr>
              <a:t> is a famous star, known as "the Double </a:t>
            </a:r>
            <a:r>
              <a:rPr lang="en-US" dirty="0" err="1">
                <a:latin typeface="Tahoma" pitchFamily="34" charset="0"/>
                <a:cs typeface="Tahoma" pitchFamily="34" charset="0"/>
              </a:rPr>
              <a:t>Double</a:t>
            </a:r>
            <a:r>
              <a:rPr lang="en-US" dirty="0">
                <a:latin typeface="Tahoma" pitchFamily="34" charset="0"/>
                <a:cs typeface="Tahoma" pitchFamily="34" charset="0"/>
              </a:rPr>
              <a:t>", in the constellation </a:t>
            </a:r>
            <a:r>
              <a:rPr lang="en-US" dirty="0" err="1">
                <a:latin typeface="Tahoma" pitchFamily="34" charset="0"/>
                <a:cs typeface="Tahoma" pitchFamily="34" charset="0"/>
              </a:rPr>
              <a:t>Lyra</a:t>
            </a:r>
            <a:r>
              <a:rPr lang="en-US" dirty="0">
                <a:latin typeface="Tahoma" pitchFamily="34" charset="0"/>
                <a:cs typeface="Tahoma" pitchFamily="34" charset="0"/>
              </a:rPr>
              <a:t>. This star shows as a double star when you look at it in binoculars. But then if you look at it in a telescope, and if the telescope is big enough, you can see that each of the two stars of this double is also a double! </a:t>
            </a:r>
            <a:endParaRPr lang="en-US" dirty="0" smtClean="0">
              <a:latin typeface="Tahoma" pitchFamily="34" charset="0"/>
              <a:cs typeface="Tahoma" pitchFamily="34"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latin typeface="Tahoma" pitchFamily="34" charset="0"/>
                <a:cs typeface="Tahoma" pitchFamily="34" charset="0"/>
              </a:rPr>
              <a:t>So here's the question: does my 90mm ETX telescope have the resolving power to split the Double </a:t>
            </a:r>
            <a:r>
              <a:rPr lang="en-US" dirty="0" err="1" smtClean="0">
                <a:latin typeface="Tahoma" pitchFamily="34" charset="0"/>
                <a:cs typeface="Tahoma" pitchFamily="34" charset="0"/>
              </a:rPr>
              <a:t>Double</a:t>
            </a:r>
            <a:r>
              <a:rPr lang="en-US" dirty="0" smtClean="0">
                <a:latin typeface="Tahoma" pitchFamily="34" charset="0"/>
                <a:cs typeface="Tahoma" pitchFamily="34" charset="0"/>
              </a:rPr>
              <a:t>? </a:t>
            </a:r>
            <a:endParaRPr lang="en-US" dirty="0" smtClean="0"/>
          </a:p>
          <a:p>
            <a:pPr marL="228600" indent="-228600">
              <a:buAutoNum type="arabicPeriod"/>
            </a:pPr>
            <a:endParaRPr lang="en-US" dirty="0">
              <a:latin typeface="Tahoma" pitchFamily="34" charset="0"/>
              <a:cs typeface="Tahoma"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103</a:t>
            </a:fld>
            <a:endParaRPr lang="en-US"/>
          </a:p>
        </p:txBody>
      </p:sp>
    </p:spTree>
    <p:extLst>
      <p:ext uri="{BB962C8B-B14F-4D97-AF65-F5344CB8AC3E}">
        <p14:creationId xmlns:p14="http://schemas.microsoft.com/office/powerpoint/2010/main" val="1560366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ADF4B1-3656-451F-ABDC-495A49CAC026}" type="slidenum">
              <a:rPr lang="en-US"/>
              <a:pPr/>
              <a:t>11</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When we look up the Double </a:t>
            </a:r>
            <a:r>
              <a:rPr lang="en-US" dirty="0" err="1" smtClean="0">
                <a:latin typeface="Tahoma" pitchFamily="34" charset="0"/>
                <a:cs typeface="Tahoma" pitchFamily="34" charset="0"/>
              </a:rPr>
              <a:t>Double</a:t>
            </a:r>
            <a:r>
              <a:rPr lang="en-US" dirty="0" smtClean="0">
                <a:latin typeface="Tahoma" pitchFamily="34" charset="0"/>
                <a:cs typeface="Tahoma" pitchFamily="34" charset="0"/>
              </a:rPr>
              <a:t> in a desk reference or on the web we find separations of 2.2 &amp; 2.8 arc-seconds</a:t>
            </a:r>
            <a:r>
              <a:rPr lang="en-US" baseline="0" dirty="0" smtClean="0">
                <a:latin typeface="Tahoma" pitchFamily="34" charset="0"/>
                <a:cs typeface="Tahoma" pitchFamily="34" charset="0"/>
              </a:rPr>
              <a:t> for the two pairs of stars. </a:t>
            </a:r>
          </a:p>
          <a:p>
            <a:pPr marL="228600" indent="-228600">
              <a:buAutoNum type="arabicPeriod"/>
            </a:pPr>
            <a:r>
              <a:rPr lang="en-US" baseline="0" dirty="0" smtClean="0">
                <a:latin typeface="Tahoma" pitchFamily="34" charset="0"/>
                <a:cs typeface="Tahoma" pitchFamily="34" charset="0"/>
              </a:rPr>
              <a:t>To find the resolving power of the ETX we simply divide 120 by 90 to get 1.3, hence the ETX can, at least in theory, split the double </a:t>
            </a:r>
            <a:r>
              <a:rPr lang="en-US" baseline="0" dirty="0" err="1" smtClean="0">
                <a:latin typeface="Tahoma" pitchFamily="34" charset="0"/>
                <a:cs typeface="Tahoma" pitchFamily="34" charset="0"/>
              </a:rPr>
              <a:t>double</a:t>
            </a:r>
            <a:r>
              <a:rPr lang="en-US" baseline="0" dirty="0" smtClean="0">
                <a:latin typeface="Tahoma" pitchFamily="34" charset="0"/>
                <a:cs typeface="Tahoma" pitchFamily="34" charset="0"/>
              </a:rPr>
              <a:t>.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latin typeface="Tahoma" pitchFamily="34" charset="0"/>
                <a:cs typeface="Tahoma" pitchFamily="34" charset="0"/>
              </a:rPr>
              <a:t>I can report to you that in fact I can split the Double </a:t>
            </a:r>
            <a:r>
              <a:rPr lang="en-US" dirty="0" err="1" smtClean="0">
                <a:latin typeface="Tahoma" pitchFamily="34" charset="0"/>
                <a:cs typeface="Tahoma" pitchFamily="34" charset="0"/>
              </a:rPr>
              <a:t>Double</a:t>
            </a:r>
            <a:r>
              <a:rPr lang="en-US" dirty="0" smtClean="0">
                <a:latin typeface="Tahoma" pitchFamily="34" charset="0"/>
                <a:cs typeface="Tahoma" pitchFamily="34" charset="0"/>
              </a:rPr>
              <a:t> with my ETX, and do so on a regular basis,</a:t>
            </a:r>
            <a:r>
              <a:rPr lang="en-US" baseline="0" dirty="0" smtClean="0">
                <a:latin typeface="Tahoma" pitchFamily="34" charset="0"/>
                <a:cs typeface="Tahoma" pitchFamily="34" charset="0"/>
              </a:rPr>
              <a:t> just for the sport of it and also to test the </a:t>
            </a:r>
            <a:r>
              <a:rPr lang="en-US" dirty="0" smtClean="0">
                <a:latin typeface="Tahoma" pitchFamily="34" charset="0"/>
                <a:cs typeface="Tahoma" pitchFamily="34" charset="0"/>
              </a:rPr>
              <a:t>atmospheric conditions. </a:t>
            </a:r>
          </a:p>
          <a:p>
            <a:endParaRPr lang="en-US" dirty="0" smtClean="0">
              <a:latin typeface="Tahoma" pitchFamily="34" charset="0"/>
              <a:cs typeface="Tahoma" pitchFamily="34" charset="0"/>
            </a:endParaRPr>
          </a:p>
          <a:p>
            <a:r>
              <a:rPr lang="en-US" dirty="0" smtClean="0">
                <a:latin typeface="Tahoma" pitchFamily="34" charset="0"/>
                <a:cs typeface="Tahoma" pitchFamily="34" charset="0"/>
              </a:rPr>
              <a:t>==============================================================</a:t>
            </a:r>
          </a:p>
          <a:p>
            <a:endParaRPr lang="en-US" dirty="0" smtClean="0">
              <a:latin typeface="Tahoma" pitchFamily="34" charset="0"/>
              <a:cs typeface="Tahoma" pitchFamily="34" charset="0"/>
            </a:endParaRPr>
          </a:p>
          <a:p>
            <a:r>
              <a:rPr lang="en-US" dirty="0" smtClean="0">
                <a:latin typeface="Tahoma" pitchFamily="34" charset="0"/>
                <a:cs typeface="Tahoma" pitchFamily="34" charset="0"/>
              </a:rPr>
              <a:t>First </a:t>
            </a:r>
            <a:r>
              <a:rPr lang="en-US" dirty="0">
                <a:latin typeface="Tahoma" pitchFamily="34" charset="0"/>
                <a:cs typeface="Tahoma" pitchFamily="34" charset="0"/>
              </a:rPr>
              <a:t>we look up the Double </a:t>
            </a:r>
            <a:r>
              <a:rPr lang="en-US" dirty="0" err="1">
                <a:latin typeface="Tahoma" pitchFamily="34" charset="0"/>
                <a:cs typeface="Tahoma" pitchFamily="34" charset="0"/>
              </a:rPr>
              <a:t>Double</a:t>
            </a:r>
            <a:r>
              <a:rPr lang="en-US" dirty="0">
                <a:latin typeface="Tahoma" pitchFamily="34" charset="0"/>
                <a:cs typeface="Tahoma" pitchFamily="34" charset="0"/>
              </a:rPr>
              <a:t>, or Epsilon </a:t>
            </a:r>
            <a:r>
              <a:rPr lang="en-US" dirty="0" err="1">
                <a:latin typeface="Tahoma" pitchFamily="34" charset="0"/>
                <a:cs typeface="Tahoma" pitchFamily="34" charset="0"/>
              </a:rPr>
              <a:t>Lyrae</a:t>
            </a:r>
            <a:r>
              <a:rPr lang="en-US" dirty="0">
                <a:latin typeface="Tahoma" pitchFamily="34" charset="0"/>
                <a:cs typeface="Tahoma" pitchFamily="34" charset="0"/>
              </a:rPr>
              <a:t>, in a reference like </a:t>
            </a:r>
            <a:r>
              <a:rPr lang="en-US" dirty="0">
                <a:latin typeface="Tahoma" pitchFamily="34" charset="0"/>
                <a:cs typeface="Tahoma" pitchFamily="34" charset="0"/>
                <a:hlinkClick r:id="rId3"/>
              </a:rPr>
              <a:t>Burnham's Celestial Handbook</a:t>
            </a:r>
            <a:r>
              <a:rPr lang="en-US" dirty="0">
                <a:latin typeface="Tahoma" pitchFamily="34" charset="0"/>
                <a:cs typeface="Tahoma" pitchFamily="34" charset="0"/>
              </a:rPr>
              <a:t> or find it on the web on a page like the one by </a:t>
            </a:r>
            <a:r>
              <a:rPr lang="en-US" dirty="0">
                <a:latin typeface="Tahoma" pitchFamily="34" charset="0"/>
                <a:cs typeface="Tahoma" pitchFamily="34" charset="0"/>
                <a:hlinkClick r:id="rId4"/>
              </a:rPr>
              <a:t>Professor James </a:t>
            </a:r>
            <a:r>
              <a:rPr lang="en-US" dirty="0" err="1">
                <a:latin typeface="Tahoma" pitchFamily="34" charset="0"/>
                <a:cs typeface="Tahoma" pitchFamily="34" charset="0"/>
                <a:hlinkClick r:id="rId4"/>
              </a:rPr>
              <a:t>Kaler</a:t>
            </a:r>
            <a:r>
              <a:rPr lang="en-US" dirty="0">
                <a:latin typeface="Tahoma" pitchFamily="34" charset="0"/>
                <a:cs typeface="Tahoma" pitchFamily="34" charset="0"/>
              </a:rPr>
              <a:t>. Prof. </a:t>
            </a:r>
            <a:r>
              <a:rPr lang="en-US" dirty="0" err="1">
                <a:latin typeface="Tahoma" pitchFamily="34" charset="0"/>
                <a:cs typeface="Tahoma" pitchFamily="34" charset="0"/>
              </a:rPr>
              <a:t>Kaler's</a:t>
            </a:r>
            <a:r>
              <a:rPr lang="en-US" dirty="0">
                <a:latin typeface="Tahoma" pitchFamily="34" charset="0"/>
                <a:cs typeface="Tahoma" pitchFamily="34" charset="0"/>
              </a:rPr>
              <a:t> page tells us that one pair is 2.8 arc-seconds apart, the other is 2.2, consistent with what Burnham's handbook says. </a:t>
            </a:r>
          </a:p>
          <a:p>
            <a:r>
              <a:rPr lang="en-US" dirty="0">
                <a:latin typeface="Tahoma" pitchFamily="34" charset="0"/>
                <a:cs typeface="Tahoma" pitchFamily="34" charset="0"/>
              </a:rPr>
              <a:t>Then let's see what the resolving power of my ETX ought to be: the Dawes Limit formula says </a:t>
            </a:r>
          </a:p>
          <a:p>
            <a:r>
              <a:rPr lang="en-US" dirty="0">
                <a:latin typeface="Tahoma" pitchFamily="34" charset="0"/>
                <a:cs typeface="Tahoma" pitchFamily="34" charset="0"/>
              </a:rPr>
              <a:t>P</a:t>
            </a:r>
            <a:r>
              <a:rPr lang="en-US" baseline="-30000" dirty="0">
                <a:latin typeface="Tahoma" pitchFamily="34" charset="0"/>
                <a:cs typeface="Tahoma" pitchFamily="34" charset="0"/>
              </a:rPr>
              <a:t>R</a:t>
            </a:r>
            <a:r>
              <a:rPr lang="en-US" dirty="0">
                <a:latin typeface="Tahoma" pitchFamily="34" charset="0"/>
                <a:cs typeface="Tahoma" pitchFamily="34" charset="0"/>
              </a:rPr>
              <a:t>= 120/D</a:t>
            </a:r>
            <a:r>
              <a:rPr lang="en-US" baseline="-30000" dirty="0">
                <a:latin typeface="Tahoma" pitchFamily="34" charset="0"/>
                <a:cs typeface="Tahoma" pitchFamily="34" charset="0"/>
              </a:rPr>
              <a:t>O</a:t>
            </a:r>
            <a:endParaRPr lang="en-US" dirty="0">
              <a:latin typeface="Tahoma" pitchFamily="34" charset="0"/>
              <a:cs typeface="Tahoma" pitchFamily="34" charset="0"/>
            </a:endParaRPr>
          </a:p>
          <a:p>
            <a:r>
              <a:rPr lang="en-US" dirty="0">
                <a:latin typeface="Tahoma" pitchFamily="34" charset="0"/>
                <a:cs typeface="Tahoma" pitchFamily="34" charset="0"/>
              </a:rPr>
              <a:t>So I only need to know the diameter of the objective, or D</a:t>
            </a:r>
            <a:r>
              <a:rPr lang="en-US" baseline="-30000" dirty="0">
                <a:latin typeface="Tahoma" pitchFamily="34" charset="0"/>
                <a:cs typeface="Tahoma" pitchFamily="34" charset="0"/>
              </a:rPr>
              <a:t>O</a:t>
            </a:r>
            <a:r>
              <a:rPr lang="en-US" dirty="0">
                <a:latin typeface="Tahoma" pitchFamily="34" charset="0"/>
                <a:cs typeface="Tahoma" pitchFamily="34" charset="0"/>
              </a:rPr>
              <a:t>, for my ETX to figure this one out. Since, as I noted earlier, D</a:t>
            </a:r>
            <a:r>
              <a:rPr lang="en-US" baseline="-30000" dirty="0">
                <a:latin typeface="Tahoma" pitchFamily="34" charset="0"/>
                <a:cs typeface="Tahoma" pitchFamily="34" charset="0"/>
              </a:rPr>
              <a:t>O</a:t>
            </a:r>
            <a:r>
              <a:rPr lang="en-US" dirty="0">
                <a:latin typeface="Tahoma" pitchFamily="34" charset="0"/>
                <a:cs typeface="Tahoma" pitchFamily="34" charset="0"/>
              </a:rPr>
              <a:t> = 90 mm, then P</a:t>
            </a:r>
            <a:r>
              <a:rPr lang="en-US" baseline="-30000" dirty="0">
                <a:latin typeface="Tahoma" pitchFamily="34" charset="0"/>
                <a:cs typeface="Tahoma" pitchFamily="34" charset="0"/>
              </a:rPr>
              <a:t>R</a:t>
            </a:r>
            <a:r>
              <a:rPr lang="en-US" dirty="0">
                <a:latin typeface="Tahoma" pitchFamily="34" charset="0"/>
                <a:cs typeface="Tahoma" pitchFamily="34" charset="0"/>
              </a:rPr>
              <a:t> = 120/90 = </a:t>
            </a:r>
            <a:r>
              <a:rPr lang="en-US" b="1" dirty="0">
                <a:latin typeface="Tahoma" pitchFamily="34" charset="0"/>
                <a:cs typeface="Tahoma" pitchFamily="34" charset="0"/>
              </a:rPr>
              <a:t>1.33 seconds of arc</a:t>
            </a:r>
            <a:r>
              <a:rPr lang="en-US" dirty="0">
                <a:latin typeface="Tahoma" pitchFamily="34" charset="0"/>
                <a:cs typeface="Tahoma" pitchFamily="34" charset="0"/>
              </a:rPr>
              <a:t>. Since that is smaller than the separation of the components of Epsilon </a:t>
            </a:r>
            <a:r>
              <a:rPr lang="en-US" dirty="0" err="1">
                <a:latin typeface="Tahoma" pitchFamily="34" charset="0"/>
                <a:cs typeface="Tahoma" pitchFamily="34" charset="0"/>
              </a:rPr>
              <a:t>Lyrae</a:t>
            </a:r>
            <a:r>
              <a:rPr lang="en-US" dirty="0">
                <a:latin typeface="Tahoma" pitchFamily="34" charset="0"/>
                <a:cs typeface="Tahoma" pitchFamily="34" charset="0"/>
              </a:rPr>
              <a:t>, I should be able to split the Double </a:t>
            </a:r>
            <a:r>
              <a:rPr lang="en-US" dirty="0" err="1">
                <a:latin typeface="Tahoma" pitchFamily="34" charset="0"/>
                <a:cs typeface="Tahoma" pitchFamily="34" charset="0"/>
              </a:rPr>
              <a:t>Double</a:t>
            </a:r>
            <a:r>
              <a:rPr lang="en-US" dirty="0">
                <a:latin typeface="Tahoma" pitchFamily="34" charset="0"/>
                <a:cs typeface="Tahoma" pitchFamily="34" charset="0"/>
              </a:rPr>
              <a:t> with my scope. </a:t>
            </a:r>
          </a:p>
          <a:p>
            <a:r>
              <a:rPr lang="en-US" dirty="0">
                <a:latin typeface="Tahoma" pitchFamily="34" charset="0"/>
                <a:cs typeface="Tahoma" pitchFamily="34" charset="0"/>
              </a:rPr>
              <a:t>I can report to you that in fact I have been able to split the Double </a:t>
            </a:r>
            <a:r>
              <a:rPr lang="en-US" dirty="0" err="1">
                <a:latin typeface="Tahoma" pitchFamily="34" charset="0"/>
                <a:cs typeface="Tahoma" pitchFamily="34" charset="0"/>
              </a:rPr>
              <a:t>Double</a:t>
            </a:r>
            <a:r>
              <a:rPr lang="en-US" dirty="0">
                <a:latin typeface="Tahoma" pitchFamily="34" charset="0"/>
                <a:cs typeface="Tahoma" pitchFamily="34" charset="0"/>
              </a:rPr>
              <a:t> with my ETX, which speaks well of the optics on my ETX. I can also report that it requires good atmospheric conditions. </a:t>
            </a:r>
          </a:p>
          <a:p>
            <a:r>
              <a:rPr lang="en-US" dirty="0">
                <a:latin typeface="Tahoma" pitchFamily="34" charset="0"/>
                <a:cs typeface="Tahoma" pitchFamily="34" charset="0"/>
              </a:rPr>
              <a:t>That's because the atmosphere, on an exceptionally good day, will limit your resolution to 0.5 second of arc, more normally it will limit you to about 1 second of arc. On not-so-good days, the atmosphere will limit your resolution to anywhere from 2 to 10 seconds of arc. So while my ETX </a:t>
            </a:r>
            <a:r>
              <a:rPr lang="en-US" i="1" dirty="0">
                <a:latin typeface="Tahoma" pitchFamily="34" charset="0"/>
                <a:cs typeface="Tahoma" pitchFamily="34" charset="0"/>
              </a:rPr>
              <a:t>can</a:t>
            </a:r>
            <a:r>
              <a:rPr lang="en-US" dirty="0">
                <a:latin typeface="Tahoma" pitchFamily="34" charset="0"/>
                <a:cs typeface="Tahoma" pitchFamily="34" charset="0"/>
              </a:rPr>
              <a:t> split the Double </a:t>
            </a:r>
            <a:r>
              <a:rPr lang="en-US" dirty="0" err="1">
                <a:latin typeface="Tahoma" pitchFamily="34" charset="0"/>
                <a:cs typeface="Tahoma" pitchFamily="34" charset="0"/>
              </a:rPr>
              <a:t>Double</a:t>
            </a:r>
            <a:r>
              <a:rPr lang="en-US" dirty="0">
                <a:latin typeface="Tahoma" pitchFamily="34" charset="0"/>
                <a:cs typeface="Tahoma" pitchFamily="34" charset="0"/>
              </a:rPr>
              <a:t>, it can't do it every night. But then neither can the bigger scopes -- we all need a clear, steady sky to bag the Double </a:t>
            </a:r>
            <a:r>
              <a:rPr lang="en-US" dirty="0" err="1">
                <a:latin typeface="Tahoma" pitchFamily="34" charset="0"/>
                <a:cs typeface="Tahoma" pitchFamily="34" charset="0"/>
              </a:rPr>
              <a:t>Double</a:t>
            </a:r>
            <a:r>
              <a:rPr lang="en-US" dirty="0">
                <a:latin typeface="Tahoma" pitchFamily="34" charset="0"/>
                <a:cs typeface="Tahoma" pitchFamily="34" charset="0"/>
              </a:rPr>
              <a:t>. </a:t>
            </a:r>
          </a:p>
          <a:p>
            <a:r>
              <a:rPr lang="en-US" dirty="0">
                <a:latin typeface="Tahoma" pitchFamily="34" charset="0"/>
                <a:cs typeface="Tahoma" pitchFamily="34" charset="0"/>
              </a:rPr>
              <a:t>Notice how the two pairs align at right angles to each other -- one pair aligns North-South, and the other aligns East-West. It's very cool to get this in the eyepiece. These four stars form a set that is a true double-double star, formed from the same nebula, which was spinning so fast it first spun apart into two </a:t>
            </a:r>
            <a:r>
              <a:rPr lang="en-US" dirty="0" err="1">
                <a:latin typeface="Tahoma" pitchFamily="34" charset="0"/>
                <a:cs typeface="Tahoma" pitchFamily="34" charset="0"/>
              </a:rPr>
              <a:t>protostars</a:t>
            </a:r>
            <a:r>
              <a:rPr lang="en-US" dirty="0">
                <a:latin typeface="Tahoma" pitchFamily="34" charset="0"/>
                <a:cs typeface="Tahoma" pitchFamily="34" charset="0"/>
              </a:rPr>
              <a:t>. They in turn each spun themselves apart into two stars. Today, the two spinning pairs are still orbiting each other.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F07A6-EB49-4EC7-811B-C5A0C76BE65C}" type="slidenum">
              <a:rPr lang="en-US"/>
              <a:pPr/>
              <a:t>12</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dirty="0">
                <a:latin typeface="Tahoma" pitchFamily="34" charset="0"/>
                <a:cs typeface="Tahoma" pitchFamily="34" charset="0"/>
              </a:rPr>
              <a:t>You're not just looking through your telescope at the stars, you're also looking through air -- literally tons of air. 50 miles of it straight up, and hundreds of miles when you're looking close to the horizon. That air is usually in motion, and the shifting masses of air at different temperatures cause the light to deflect. The deflection is small and subtle, but when you are looking at high magnification, it seriously affects the amount of detail you are able to see. </a:t>
            </a:r>
          </a:p>
          <a:p>
            <a:r>
              <a:rPr lang="en-US" dirty="0">
                <a:latin typeface="Tahoma" pitchFamily="34" charset="0"/>
                <a:cs typeface="Tahoma" pitchFamily="34" charset="0"/>
              </a:rPr>
              <a:t>Atmospheric conditions for astronomical viewing are talked about in terms of "transparency" and "seeing". </a:t>
            </a:r>
          </a:p>
          <a:p>
            <a:r>
              <a:rPr lang="en-US" dirty="0">
                <a:latin typeface="Tahoma" pitchFamily="34" charset="0"/>
                <a:cs typeface="Tahoma" pitchFamily="34" charset="0"/>
              </a:rPr>
              <a:t>The term "transparency" refers to how clear the sky appears to be. It is measured in terms of the faintest stars you can see by eye. So for example in my neighborhood it is not unusual to have a magnitude 3 night -- you can't even see stars that are magnitude 4 -- but on a really good night you can just see magnitude 5 stars. Transparency is determined by the combination of lights that brighten the sky and water vapor or dust in the air to catch the light and obscure faint stars and deep sky objects. </a:t>
            </a:r>
          </a:p>
          <a:p>
            <a:r>
              <a:rPr lang="en-US" dirty="0">
                <a:latin typeface="Tahoma" pitchFamily="34" charset="0"/>
                <a:cs typeface="Tahoma" pitchFamily="34" charset="0"/>
              </a:rPr>
              <a:t>The peculiar term "seeing" refers to how steady the air is. This directly affects the detail that you can resolve. The more turbulent the air, the worse the resolution. A typical sky only permits 2-3 arc-seconds of resolution, whereas a good sky will permit closer to 1 arc-second -- the equivalent of about a 5-inch (125mm) scope. A superb sky, likely at high altitude, could possibly provide 0.5 arc-second seeing. </a:t>
            </a:r>
          </a:p>
          <a:p>
            <a:r>
              <a:rPr lang="en-US" dirty="0">
                <a:latin typeface="Tahoma" pitchFamily="34" charset="0"/>
                <a:cs typeface="Tahoma" pitchFamily="34" charset="0"/>
              </a:rPr>
              <a:t>So if you're wondering why anyone would get a scope larger than, say, 8 inches... the answer is that resolving power is only part of the picture. Image brightness is also driven primarily by the scope diameter, as you can see in the pages on Magnitude Gain and on Surface Brightness. </a:t>
            </a:r>
          </a:p>
          <a:p>
            <a:endParaRPr lang="en-US" dirty="0"/>
          </a:p>
          <a:p>
            <a:r>
              <a:rPr lang="en-US" dirty="0"/>
              <a:t>Calculating backwards, 1 </a:t>
            </a:r>
            <a:r>
              <a:rPr lang="en-US" dirty="0" err="1"/>
              <a:t>arcsecond</a:t>
            </a:r>
            <a:r>
              <a:rPr lang="en-US" dirty="0"/>
              <a:t> = 120/D</a:t>
            </a:r>
            <a:r>
              <a:rPr lang="en-US" baseline="-25000" dirty="0"/>
              <a:t>O</a:t>
            </a:r>
            <a:r>
              <a:rPr lang="en-US" dirty="0"/>
              <a:t> means that a scope diameter of 120mm ~ 5 inches shows about all the atmosphere typically will allow.  If you want to be prepared for an exceptionally good night, 0.6 </a:t>
            </a:r>
            <a:r>
              <a:rPr lang="en-US" dirty="0" err="1"/>
              <a:t>arcsecond</a:t>
            </a:r>
            <a:r>
              <a:rPr lang="en-US" dirty="0"/>
              <a:t> =&gt; 8 inch scope and 0.5 </a:t>
            </a:r>
            <a:r>
              <a:rPr lang="en-US" dirty="0" err="1"/>
              <a:t>arcsecond</a:t>
            </a:r>
            <a:r>
              <a:rPr lang="en-US" dirty="0"/>
              <a:t> =&gt; 10 inch.  </a:t>
            </a:r>
          </a:p>
          <a:p>
            <a:endParaRPr lang="en-US" dirty="0"/>
          </a:p>
          <a:p>
            <a:r>
              <a:rPr lang="en-US" dirty="0"/>
              <a:t>Of course, resolution is not the whole story.  Brightness of the image is also a factor, as we shall see.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mtClean="0"/>
              <a:t>This shows different</a:t>
            </a:r>
            <a:r>
              <a:rPr lang="en-US" baseline="0" smtClean="0"/>
              <a:t> examples of how the atmosphere blurs images when you are looking at high magnification.  So the atmosphere is a real factor that we need to take into account when we start to consider high magnification...  and as long as we are on the subject... </a:t>
            </a:r>
            <a:endParaRPr lang="en-US" smtClean="0"/>
          </a:p>
          <a:p>
            <a:pPr marL="0" indent="0">
              <a:buNone/>
            </a:pPr>
            <a:endParaRPr lang="en-US" smtClean="0"/>
          </a:p>
          <a:p>
            <a:pPr marL="228600" indent="-228600">
              <a:buAutoNum type="arabicPeriod"/>
            </a:pPr>
            <a:endParaRPr lang="en-US" smtClean="0"/>
          </a:p>
          <a:p>
            <a:pPr marL="228600" indent="-228600">
              <a:buAutoNum type="arabicPeriod"/>
            </a:pPr>
            <a:r>
              <a:rPr lang="en-US" smtClean="0"/>
              <a:t>The </a:t>
            </a:r>
            <a:r>
              <a:rPr lang="en-US" dirty="0" smtClean="0"/>
              <a:t>movie on the left shows how</a:t>
            </a:r>
            <a:r>
              <a:rPr lang="en-US" baseline="0" dirty="0" smtClean="0"/>
              <a:t> a star resolves then dissolves in the eyepiece due to atmospheric motion.  This sequence, </a:t>
            </a:r>
            <a:r>
              <a:rPr lang="en-US" dirty="0" smtClean="0"/>
              <a:t>and the one at the bottom, carry a moral:  be patient at the eyepiece – the atmosphere is constantly shifting, what you can’t see one moment you might see the next.  </a:t>
            </a:r>
          </a:p>
          <a:p>
            <a:pPr marL="228600" indent="-228600">
              <a:buAutoNum type="arabicPeriod"/>
            </a:pPr>
            <a:r>
              <a:rPr lang="en-US" dirty="0" smtClean="0"/>
              <a:t>I</a:t>
            </a:r>
            <a:r>
              <a:rPr lang="en-US" baseline="0" dirty="0" smtClean="0"/>
              <a:t> like the lunar image, boiling like you’re seeing it through the heat coming off a road.  This is normal atmospheric motion – seen in the world of high magnification.  </a:t>
            </a:r>
          </a:p>
          <a:p>
            <a:pPr marL="228600" indent="-228600">
              <a:buAutoNum type="arabicPeriod"/>
            </a:pPr>
            <a:r>
              <a:rPr lang="en-US" baseline="0" dirty="0" smtClean="0"/>
              <a:t>Which incidentally brings up our next topic...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13</a:t>
            </a:fld>
            <a:endParaRPr lang="en-US"/>
          </a:p>
        </p:txBody>
      </p:sp>
    </p:spTree>
    <p:extLst>
      <p:ext uri="{BB962C8B-B14F-4D97-AF65-F5344CB8AC3E}">
        <p14:creationId xmlns:p14="http://schemas.microsoft.com/office/powerpoint/2010/main" val="1098383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36586D-BE80-4FDA-9E96-5C805A53DB5E}" type="slidenum">
              <a:rPr lang="en-US"/>
              <a:pPr/>
              <a:t>14</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t>...I just had to do that.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773022-BCEC-48CB-B35F-88CB6634CCA2}" type="slidenum">
              <a:rPr lang="en-US"/>
              <a:pPr/>
              <a:t>15</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n-US" dirty="0" smtClean="0"/>
              <a:t>We will use “M” for magnification</a:t>
            </a:r>
            <a:r>
              <a:rPr lang="en-US" baseline="0" dirty="0" smtClean="0"/>
              <a:t> and “f” for focal length.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So f</a:t>
            </a:r>
            <a:r>
              <a:rPr lang="en-US" baseline="0" dirty="0" smtClean="0"/>
              <a:t> is the distance from the lens to the focal point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baseline="0" dirty="0" smtClean="0"/>
              <a:t>Fatter lenses (A) bend the light more, bring it to a point sooner and so have shorter focal lengths,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baseline="0" dirty="0" smtClean="0"/>
              <a:t>Skinnier lenses (B &amp; C) bend the light less, so come to a focus farther out and have progressively longer focal lengths.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baseline="0" dirty="0" smtClean="0"/>
              <a:t>We will concern ourselves with two versions of “f” representing two focal lengths </a:t>
            </a:r>
            <a:r>
              <a:rPr lang="en-US" baseline="0" dirty="0" err="1" smtClean="0"/>
              <a:t>f</a:t>
            </a:r>
            <a:r>
              <a:rPr lang="en-US" baseline="-25000" dirty="0" err="1" smtClean="0"/>
              <a:t>O</a:t>
            </a:r>
            <a:r>
              <a:rPr lang="en-US" baseline="0" dirty="0" smtClean="0"/>
              <a:t>:  “O” for “objective”, and </a:t>
            </a:r>
            <a:r>
              <a:rPr lang="en-US" baseline="0" dirty="0" err="1" smtClean="0"/>
              <a:t>f</a:t>
            </a:r>
            <a:r>
              <a:rPr lang="en-US" baseline="-25000" dirty="0" err="1" smtClean="0"/>
              <a:t>e</a:t>
            </a:r>
            <a:r>
              <a:rPr lang="en-US" baseline="0" dirty="0" smtClean="0"/>
              <a:t>:  “e” for “eyepiece”. </a:t>
            </a:r>
            <a:endParaRPr lang="en-US" dirty="0" smtClean="0"/>
          </a:p>
        </p:txBody>
      </p:sp>
      <p:sp>
        <p:nvSpPr>
          <p:cNvPr id="4" name="Slide Number Placeholder 3"/>
          <p:cNvSpPr>
            <a:spLocks noGrp="1"/>
          </p:cNvSpPr>
          <p:nvPr>
            <p:ph type="sldNum" sz="quarter" idx="10"/>
          </p:nvPr>
        </p:nvSpPr>
        <p:spPr/>
        <p:txBody>
          <a:bodyPr/>
          <a:lstStyle/>
          <a:p>
            <a:fld id="{DF38E99F-B455-4068-B6B0-16DE3C8A8CA3}" type="slidenum">
              <a:rPr lang="en-US" smtClean="0"/>
              <a:pPr/>
              <a:t>16</a:t>
            </a:fld>
            <a:endParaRPr lang="en-US"/>
          </a:p>
        </p:txBody>
      </p:sp>
    </p:spTree>
    <p:extLst>
      <p:ext uri="{BB962C8B-B14F-4D97-AF65-F5344CB8AC3E}">
        <p14:creationId xmlns:p14="http://schemas.microsoft.com/office/powerpoint/2010/main" val="3429280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buAutoNum type="arabicPeriod"/>
            </a:pPr>
            <a:r>
              <a:rPr lang="en-US" dirty="0" smtClean="0">
                <a:latin typeface="Tahoma" pitchFamily="34" charset="0"/>
                <a:cs typeface="Tahoma" pitchFamily="34" charset="0"/>
              </a:rPr>
              <a:t>What a telescope does to magnify the images is actually quite simple and intuitive. </a:t>
            </a:r>
          </a:p>
          <a:p>
            <a:pPr marL="228600" indent="-228600" eaLnBrk="1" hangingPunct="1">
              <a:buAutoNum type="arabicPeriod"/>
            </a:pPr>
            <a:r>
              <a:rPr lang="en-US" dirty="0" smtClean="0">
                <a:latin typeface="Tahoma" pitchFamily="34" charset="0"/>
                <a:cs typeface="Tahoma" pitchFamily="34" charset="0"/>
              </a:rPr>
              <a:t>The objective lens brings the image to a focus at its focal length. At that distance, the image looks the same as it does to your eye, that is, distance angles between stars are exactly the same as you see them when you look up.  If two stars are one degree apart in the sky, they will be one degree apart at the image plane, as seen from the objective.</a:t>
            </a:r>
            <a:r>
              <a:rPr lang="en-US" baseline="0" dirty="0" smtClean="0">
                <a:latin typeface="Tahoma" pitchFamily="34" charset="0"/>
                <a:cs typeface="Tahoma" pitchFamily="34" charset="0"/>
              </a:rPr>
              <a:t>  </a:t>
            </a:r>
            <a:endParaRPr lang="en-US" dirty="0" smtClean="0">
              <a:latin typeface="Tahoma" pitchFamily="34" charset="0"/>
              <a:cs typeface="Tahoma" pitchFamily="34"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latin typeface="Tahoma" pitchFamily="34" charset="0"/>
                <a:cs typeface="Tahoma" pitchFamily="34" charset="0"/>
              </a:rPr>
              <a:t>Then the eyepiece, with a much shorter focal length, lets you get very close to that image to look at it, and -- surprise -- when you get closer, the image is bigger. If the eyepiece lets you get twice as close, the image is twice as big. If the eyepiece lets you get 50 times closer, then the image is 50 times as big. </a:t>
            </a:r>
          </a:p>
          <a:p>
            <a:pPr eaLnBrk="1" hangingPunct="1"/>
            <a:endParaRPr lang="en-US" dirty="0" smtClean="0">
              <a:latin typeface="Tahoma" pitchFamily="34" charset="0"/>
              <a:cs typeface="Tahoma" pitchFamily="34" charset="0"/>
            </a:endParaRPr>
          </a:p>
          <a:p>
            <a:pPr eaLnBrk="1" hangingPunct="1"/>
            <a:r>
              <a:rPr lang="en-US" dirty="0" smtClean="0">
                <a:latin typeface="Tahoma" pitchFamily="34" charset="0"/>
                <a:cs typeface="Tahoma" pitchFamily="34" charset="0"/>
              </a:rPr>
              <a:t>So the objective creates the image at a distance, then the eyepiece lets you see the image close up.  Simple.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17</a:t>
            </a:fld>
            <a:endParaRPr lang="en-US"/>
          </a:p>
        </p:txBody>
      </p:sp>
    </p:spTree>
    <p:extLst>
      <p:ext uri="{BB962C8B-B14F-4D97-AF65-F5344CB8AC3E}">
        <p14:creationId xmlns:p14="http://schemas.microsoft.com/office/powerpoint/2010/main" val="3873993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18</a:t>
            </a:fld>
            <a:endParaRPr lang="en-US"/>
          </a:p>
        </p:txBody>
      </p:sp>
    </p:spTree>
    <p:extLst>
      <p:ext uri="{BB962C8B-B14F-4D97-AF65-F5344CB8AC3E}">
        <p14:creationId xmlns:p14="http://schemas.microsoft.com/office/powerpoint/2010/main" val="3938684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buAutoNum type="arabicPeriod"/>
            </a:pPr>
            <a:r>
              <a:rPr lang="en-US" dirty="0" smtClean="0">
                <a:latin typeface="Tahoma" pitchFamily="34" charset="0"/>
                <a:cs typeface="Tahoma" pitchFamily="34" charset="0"/>
              </a:rPr>
              <a:t>The focal length of the objective is a fundamental property of the telescope.  </a:t>
            </a:r>
          </a:p>
          <a:p>
            <a:pPr marL="228600" indent="-228600" eaLnBrk="1" hangingPunct="1">
              <a:buAutoNum type="arabicPeriod"/>
            </a:pPr>
            <a:r>
              <a:rPr lang="en-US" dirty="0" smtClean="0">
                <a:latin typeface="Tahoma" pitchFamily="34" charset="0"/>
                <a:cs typeface="Tahoma" pitchFamily="34" charset="0"/>
              </a:rPr>
              <a:t>We can control and change the eyepiece we are using.  So the magnification of the telescope is determined by the focal length of the eyepiece we choose.  </a:t>
            </a:r>
          </a:p>
          <a:p>
            <a:pPr marL="228600" indent="-228600" eaLnBrk="1" hangingPunct="1">
              <a:buAutoNum type="arabicPeriod"/>
            </a:pPr>
            <a:r>
              <a:rPr lang="en-US" dirty="0" smtClean="0">
                <a:latin typeface="Tahoma" pitchFamily="34" charset="0"/>
                <a:cs typeface="Tahoma" pitchFamily="34" charset="0"/>
              </a:rPr>
              <a:t>This is important:  long </a:t>
            </a:r>
            <a:r>
              <a:rPr lang="en-US" dirty="0" err="1" smtClean="0">
                <a:latin typeface="Tahoma" pitchFamily="34" charset="0"/>
                <a:cs typeface="Tahoma" pitchFamily="34" charset="0"/>
              </a:rPr>
              <a:t>fe</a:t>
            </a:r>
            <a:r>
              <a:rPr lang="en-US" dirty="0" smtClean="0">
                <a:latin typeface="Tahoma" pitchFamily="34" charset="0"/>
                <a:cs typeface="Tahoma" pitchFamily="34" charset="0"/>
              </a:rPr>
              <a:t> eyepiece sets</a:t>
            </a:r>
            <a:r>
              <a:rPr lang="en-US" baseline="0" dirty="0" smtClean="0">
                <a:latin typeface="Tahoma" pitchFamily="34" charset="0"/>
                <a:cs typeface="Tahoma" pitchFamily="34" charset="0"/>
              </a:rPr>
              <a:t> me back farther from the image plane – smaller image;  short </a:t>
            </a:r>
            <a:r>
              <a:rPr lang="en-US" baseline="0" dirty="0" err="1" smtClean="0">
                <a:latin typeface="Tahoma" pitchFamily="34" charset="0"/>
                <a:cs typeface="Tahoma" pitchFamily="34" charset="0"/>
              </a:rPr>
              <a:t>fe</a:t>
            </a:r>
            <a:r>
              <a:rPr lang="en-US" baseline="0" dirty="0" smtClean="0">
                <a:latin typeface="Tahoma" pitchFamily="34" charset="0"/>
                <a:cs typeface="Tahoma" pitchFamily="34" charset="0"/>
              </a:rPr>
              <a:t> brings me close to the image plane – bigger image </a:t>
            </a:r>
          </a:p>
          <a:p>
            <a:pPr marL="228600" indent="-228600" eaLnBrk="1" hangingPunct="1">
              <a:buAutoNum type="arabicPeriod"/>
            </a:pPr>
            <a:r>
              <a:rPr lang="en-US" baseline="0" dirty="0" smtClean="0">
                <a:latin typeface="Tahoma" pitchFamily="34" charset="0"/>
                <a:cs typeface="Tahoma" pitchFamily="34" charset="0"/>
              </a:rPr>
              <a:t>Notice also when I get back farther away from the image I can see more of the sky, when I get closer in I’m seeing a smaller part of the sky.  </a:t>
            </a:r>
            <a:endParaRPr lang="en-US" dirty="0" smtClean="0">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DF38E99F-B455-4068-B6B0-16DE3C8A8CA3}" type="slidenum">
              <a:rPr lang="en-US" smtClean="0"/>
              <a:pPr/>
              <a:t>19</a:t>
            </a:fld>
            <a:endParaRPr lang="en-US"/>
          </a:p>
        </p:txBody>
      </p:sp>
    </p:spTree>
    <p:extLst>
      <p:ext uri="{BB962C8B-B14F-4D97-AF65-F5344CB8AC3E}">
        <p14:creationId xmlns:p14="http://schemas.microsoft.com/office/powerpoint/2010/main" val="342228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9E3B8-0FDE-42A6-B78A-941417FBEAC8}" type="slidenum">
              <a:rPr lang="en-US"/>
              <a:pPr/>
              <a:t>2</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pPr marL="228600" indent="-228600">
              <a:buAutoNum type="arabicPeriod"/>
            </a:pPr>
            <a:r>
              <a:rPr lang="en-US" sz="700" baseline="0" dirty="0" smtClean="0">
                <a:solidFill>
                  <a:srgbClr val="00B050"/>
                </a:solidFill>
              </a:rPr>
              <a:t>We will be talking specifically about visual observing through the telescope – how the telescope and your eye work together.  Understanding photography starts with understanding these ideas, and we are going to stick to visual observation – how  the telescope gives your eye a boost.   </a:t>
            </a:r>
          </a:p>
          <a:p>
            <a:pPr marL="228600" marR="0" indent="-228600" algn="l" defTabSz="914400" rtl="0" eaLnBrk="1" fontAlgn="base" latinLnBrk="0" hangingPunct="1">
              <a:lnSpc>
                <a:spcPct val="100000"/>
              </a:lnSpc>
              <a:spcBef>
                <a:spcPts val="600"/>
              </a:spcBef>
              <a:spcAft>
                <a:spcPct val="0"/>
              </a:spcAft>
              <a:buClrTx/>
              <a:buSzTx/>
              <a:buFontTx/>
              <a:buAutoNum type="arabicPeriod"/>
              <a:tabLst/>
              <a:defRPr/>
            </a:pPr>
            <a:r>
              <a:rPr lang="en-US" sz="600" dirty="0" smtClean="0">
                <a:cs typeface="Tahoma" pitchFamily="34" charset="0"/>
              </a:rPr>
              <a:t>Stars are so unimaginably far away that the light we receive from them arrives in rays that are perfectly parallel. Your eye is designed to focus these parallel rays to a point, allowing you to identify where the light is coming from.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sz="600" dirty="0" smtClean="0">
                <a:cs typeface="Tahoma" pitchFamily="34" charset="0"/>
              </a:rPr>
              <a:t>A telescope, in its original configuration (refractor), consists of two lenses. The first one, the </a:t>
            </a:r>
            <a:r>
              <a:rPr lang="en-US" sz="600" i="1" dirty="0" smtClean="0">
                <a:cs typeface="Tahoma" pitchFamily="34" charset="0"/>
              </a:rPr>
              <a:t>objective lens</a:t>
            </a:r>
            <a:r>
              <a:rPr lang="en-US" sz="600" dirty="0" smtClean="0">
                <a:cs typeface="Tahoma" pitchFamily="34" charset="0"/>
              </a:rPr>
              <a:t>, collects light and brings it together to a point. The second lens, the </a:t>
            </a:r>
            <a:r>
              <a:rPr lang="en-US" sz="600" i="1" dirty="0" smtClean="0">
                <a:cs typeface="Tahoma" pitchFamily="34" charset="0"/>
              </a:rPr>
              <a:t>eyepiece</a:t>
            </a:r>
            <a:r>
              <a:rPr lang="en-US" sz="600" dirty="0" smtClean="0">
                <a:cs typeface="Tahoma" pitchFamily="34" charset="0"/>
              </a:rPr>
              <a:t>, catches the light as it diverges away from the focal point and bends it back to parallel rays, so your eye can re-focus it to a point.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sz="600" baseline="0" dirty="0" smtClean="0">
                <a:cs typeface="Tahoma" pitchFamily="34" charset="0"/>
              </a:rPr>
              <a:t>This brings more light to your eye to show faint objects, and the arrangement also allows for resolving more detail than your eye alone can do.  </a:t>
            </a:r>
            <a:endParaRPr lang="en-US" sz="900" baseline="0" dirty="0" smtClean="0"/>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sz="600" dirty="0" smtClean="0">
                <a:cs typeface="Tahoma" pitchFamily="34" charset="0"/>
              </a:rPr>
              <a:t>So</a:t>
            </a:r>
            <a:r>
              <a:rPr lang="en-US" sz="600" baseline="0" dirty="0" smtClean="0">
                <a:cs typeface="Tahoma" pitchFamily="34" charset="0"/>
              </a:rPr>
              <a:t> w</a:t>
            </a:r>
            <a:r>
              <a:rPr lang="en-US" sz="600" dirty="0" smtClean="0">
                <a:cs typeface="Tahoma" pitchFamily="34" charset="0"/>
              </a:rPr>
              <a:t>hat makes a good scope is one that has </a:t>
            </a:r>
          </a:p>
          <a:p>
            <a:pPr marL="685800" marR="0" lvl="1"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600" dirty="0" smtClean="0">
                <a:cs typeface="Tahoma" pitchFamily="34" charset="0"/>
              </a:rPr>
              <a:t>good detail  </a:t>
            </a:r>
          </a:p>
          <a:p>
            <a:pPr marL="685800" marR="0" lvl="1"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600" dirty="0" smtClean="0">
                <a:cs typeface="Tahoma" pitchFamily="34" charset="0"/>
              </a:rPr>
              <a:t>good brightness  </a:t>
            </a:r>
            <a:r>
              <a:rPr lang="en-US" sz="600" baseline="0" dirty="0" smtClean="0">
                <a:cs typeface="Tahoma" pitchFamily="34" charset="0"/>
              </a:rPr>
              <a:t> </a:t>
            </a:r>
            <a:endParaRPr lang="en-US" sz="400" dirty="0" smtClean="0">
              <a:cs typeface="Tahom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3CDAE6-DE11-44DC-B035-6DB256959910}" type="slidenum">
              <a:rPr lang="en-US"/>
              <a:pPr/>
              <a:t>20</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dirty="0" smtClean="0">
                <a:latin typeface="Tahoma" pitchFamily="34" charset="0"/>
                <a:cs typeface="Tahoma" pitchFamily="34" charset="0"/>
              </a:rPr>
              <a:t>If </a:t>
            </a:r>
            <a:r>
              <a:rPr lang="en-US" dirty="0">
                <a:latin typeface="Tahoma" pitchFamily="34" charset="0"/>
                <a:cs typeface="Tahoma" pitchFamily="34" charset="0"/>
              </a:rPr>
              <a:t>you hold up your eyepiece by itself and look through it, assuming you don't go cross-eyed trying, you will see that there is an upside-down image. The width of that image, measured as an angle, is the field of view of the eyepiece. Typically, an eyepiece has a field of view of 50-60°, although there are wide-field eyepieces that go up to as much as 82°. </a:t>
            </a:r>
          </a:p>
          <a:p>
            <a:r>
              <a:rPr lang="en-US" dirty="0">
                <a:latin typeface="Tahoma" pitchFamily="34" charset="0"/>
                <a:cs typeface="Tahoma" pitchFamily="34" charset="0"/>
              </a:rPr>
              <a:t>When you expand the image by magnification, you can no longer see the whole field that you could see before magnification. So for example if you magnify the image by a factor of ten, you now can </a:t>
            </a:r>
            <a:r>
              <a:rPr lang="en-US" dirty="0" err="1">
                <a:latin typeface="Tahoma" pitchFamily="34" charset="0"/>
                <a:cs typeface="Tahoma" pitchFamily="34" charset="0"/>
              </a:rPr>
              <a:t>can</a:t>
            </a:r>
            <a:r>
              <a:rPr lang="en-US" dirty="0">
                <a:latin typeface="Tahoma" pitchFamily="34" charset="0"/>
                <a:cs typeface="Tahoma" pitchFamily="34" charset="0"/>
              </a:rPr>
              <a:t> only see one-tenth of the field you had without magnification. </a:t>
            </a:r>
          </a:p>
          <a:p>
            <a:r>
              <a:rPr lang="en-US" dirty="0">
                <a:latin typeface="Tahoma" pitchFamily="34" charset="0"/>
                <a:cs typeface="Tahoma" pitchFamily="34" charset="0"/>
              </a:rPr>
              <a:t>So to find what the field of view will be in your telescope, first find the field of view of the eyepiece from its specifications, then divide by the magnification of your scope (with that eyepiece). Expressed as an equation this comes out to be </a:t>
            </a:r>
            <a:r>
              <a:rPr lang="en-US" dirty="0" err="1">
                <a:latin typeface="Tahoma" pitchFamily="34" charset="0"/>
                <a:cs typeface="Tahoma" pitchFamily="34" charset="0"/>
              </a:rPr>
              <a:t>FOV</a:t>
            </a:r>
            <a:r>
              <a:rPr lang="en-US" baseline="-25000" dirty="0" err="1">
                <a:latin typeface="Tahoma" pitchFamily="34" charset="0"/>
                <a:cs typeface="Tahoma" pitchFamily="34" charset="0"/>
              </a:rPr>
              <a:t>scope</a:t>
            </a:r>
            <a:r>
              <a:rPr lang="en-US" dirty="0">
                <a:latin typeface="Tahoma" pitchFamily="34" charset="0"/>
                <a:cs typeface="Tahoma" pitchFamily="34" charset="0"/>
              </a:rPr>
              <a:t> = </a:t>
            </a:r>
            <a:r>
              <a:rPr lang="en-US" dirty="0" err="1">
                <a:latin typeface="Tahoma" pitchFamily="34" charset="0"/>
                <a:cs typeface="Tahoma" pitchFamily="34" charset="0"/>
              </a:rPr>
              <a:t>FOV</a:t>
            </a:r>
            <a:r>
              <a:rPr lang="en-US" baseline="-25000" dirty="0" err="1">
                <a:latin typeface="Tahoma" pitchFamily="34" charset="0"/>
                <a:cs typeface="Tahoma" pitchFamily="34" charset="0"/>
              </a:rPr>
              <a:t>e</a:t>
            </a:r>
            <a:r>
              <a:rPr lang="en-US" dirty="0">
                <a:latin typeface="Tahoma" pitchFamily="34" charset="0"/>
                <a:cs typeface="Tahoma" pitchFamily="34" charset="0"/>
              </a:rPr>
              <a:t>/M.  </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21</a:t>
            </a:fld>
            <a:endParaRPr lang="en-US"/>
          </a:p>
        </p:txBody>
      </p:sp>
    </p:spTree>
    <p:extLst>
      <p:ext uri="{BB962C8B-B14F-4D97-AF65-F5344CB8AC3E}">
        <p14:creationId xmlns:p14="http://schemas.microsoft.com/office/powerpoint/2010/main" val="2836355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127CA1-7412-485B-BD88-3E2DF6E42B37}" type="slidenum">
              <a:rPr lang="en-US"/>
              <a:pPr/>
              <a:t>22</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latin typeface="Tahoma" pitchFamily="34" charset="0"/>
                <a:cs typeface="Tahoma" pitchFamily="34" charset="0"/>
              </a:rPr>
              <a:t>Once you understand the principle, the calculation is pretty easy. Don't underestimate the importance of being able to find this number, though, it is fundamental to the determination of most other performance parameters of the telescope. </a:t>
            </a:r>
          </a:p>
          <a:p>
            <a:r>
              <a:rPr lang="en-US">
                <a:latin typeface="Tahoma" pitchFamily="34" charset="0"/>
                <a:cs typeface="Tahoma" pitchFamily="34" charset="0"/>
              </a:rPr>
              <a:t>So let's try a couple of quick examples. </a:t>
            </a:r>
          </a:p>
          <a:p>
            <a:r>
              <a:rPr lang="en-US">
                <a:latin typeface="Tahoma" pitchFamily="34" charset="0"/>
                <a:cs typeface="Tahoma" pitchFamily="34" charset="0"/>
              </a:rPr>
              <a:t>My first telescope was a Meade 6600 -- they don't make it any more -- it's a 6-inch f/5 Newtonian scope. It came with a 25mm eyepiece. So... what was the magnification I was getting with this scope? </a:t>
            </a:r>
          </a:p>
          <a:p>
            <a:r>
              <a:rPr lang="en-US">
                <a:latin typeface="Tahoma" pitchFamily="34" charset="0"/>
                <a:cs typeface="Tahoma" pitchFamily="34" charset="0"/>
              </a:rPr>
              <a:t>Incidentally, notice how I characterize the scope and the eyepiece... the scope by its diameter and f-ratio, the eyepiece by its focal length. This is common parlance. It's also common to call out the scope diameter in inches, but for our purposes we will need to convert to mm. So the value we want for D</a:t>
            </a:r>
            <a:r>
              <a:rPr lang="en-US" baseline="-30000">
                <a:latin typeface="Tahoma" pitchFamily="34" charset="0"/>
                <a:cs typeface="Tahoma" pitchFamily="34" charset="0"/>
              </a:rPr>
              <a:t>O</a:t>
            </a:r>
            <a:r>
              <a:rPr lang="en-US">
                <a:latin typeface="Tahoma" pitchFamily="34" charset="0"/>
                <a:cs typeface="Tahoma" pitchFamily="34" charset="0"/>
              </a:rPr>
              <a:t> is 6 × 25.4 = 152.4mm. </a:t>
            </a:r>
          </a:p>
          <a:p>
            <a:r>
              <a:rPr lang="en-US">
                <a:latin typeface="Tahoma" pitchFamily="34" charset="0"/>
                <a:cs typeface="Tahoma" pitchFamily="34" charset="0"/>
              </a:rPr>
              <a:t>Wait a minute... the magnification is the focal length of the objective divided by the focal length of the eyepiece... so -- don't I need to tell you the focal length of the objective? Ah, but I have. Since the f-ratio is the focal length of the objective divided by the diameter of the objective, f</a:t>
            </a:r>
            <a:r>
              <a:rPr lang="en-US" baseline="-30000">
                <a:latin typeface="Tahoma" pitchFamily="34" charset="0"/>
                <a:cs typeface="Tahoma" pitchFamily="34" charset="0"/>
              </a:rPr>
              <a:t>R</a:t>
            </a:r>
            <a:r>
              <a:rPr lang="en-US">
                <a:latin typeface="Tahoma" pitchFamily="34" charset="0"/>
                <a:cs typeface="Tahoma" pitchFamily="34" charset="0"/>
              </a:rPr>
              <a:t> = f</a:t>
            </a:r>
            <a:r>
              <a:rPr lang="en-US" baseline="-30000">
                <a:latin typeface="Tahoma" pitchFamily="34" charset="0"/>
                <a:cs typeface="Tahoma" pitchFamily="34" charset="0"/>
              </a:rPr>
              <a:t>O</a:t>
            </a:r>
            <a:r>
              <a:rPr lang="en-US">
                <a:latin typeface="Tahoma" pitchFamily="34" charset="0"/>
                <a:cs typeface="Tahoma" pitchFamily="34" charset="0"/>
              </a:rPr>
              <a:t>/D</a:t>
            </a:r>
            <a:r>
              <a:rPr lang="en-US" baseline="-30000">
                <a:latin typeface="Tahoma" pitchFamily="34" charset="0"/>
                <a:cs typeface="Tahoma" pitchFamily="34" charset="0"/>
              </a:rPr>
              <a:t>O</a:t>
            </a:r>
            <a:r>
              <a:rPr lang="en-US">
                <a:latin typeface="Tahoma" pitchFamily="34" charset="0"/>
                <a:cs typeface="Tahoma" pitchFamily="34" charset="0"/>
              </a:rPr>
              <a:t>, then the focal length of the objective is found from </a:t>
            </a:r>
          </a:p>
          <a:p>
            <a:r>
              <a:rPr lang="en-US">
                <a:latin typeface="Tahoma" pitchFamily="34" charset="0"/>
                <a:cs typeface="Tahoma" pitchFamily="34" charset="0"/>
              </a:rPr>
              <a:t>f</a:t>
            </a:r>
            <a:r>
              <a:rPr lang="en-US" baseline="-30000">
                <a:latin typeface="Tahoma" pitchFamily="34" charset="0"/>
                <a:cs typeface="Tahoma" pitchFamily="34" charset="0"/>
              </a:rPr>
              <a:t>O</a:t>
            </a:r>
            <a:r>
              <a:rPr lang="en-US">
                <a:latin typeface="Tahoma" pitchFamily="34" charset="0"/>
                <a:cs typeface="Tahoma" pitchFamily="34" charset="0"/>
              </a:rPr>
              <a:t> = D</a:t>
            </a:r>
            <a:r>
              <a:rPr lang="en-US" baseline="-30000">
                <a:latin typeface="Tahoma" pitchFamily="34" charset="0"/>
                <a:cs typeface="Tahoma" pitchFamily="34" charset="0"/>
              </a:rPr>
              <a:t>O</a:t>
            </a:r>
            <a:r>
              <a:rPr lang="en-US">
                <a:latin typeface="Tahoma" pitchFamily="34" charset="0"/>
                <a:cs typeface="Tahoma" pitchFamily="34" charset="0"/>
              </a:rPr>
              <a:t>×f</a:t>
            </a:r>
            <a:r>
              <a:rPr lang="en-US" baseline="-30000">
                <a:latin typeface="Tahoma" pitchFamily="34" charset="0"/>
                <a:cs typeface="Tahoma" pitchFamily="34" charset="0"/>
              </a:rPr>
              <a:t>R</a:t>
            </a:r>
            <a:r>
              <a:rPr lang="en-US">
                <a:latin typeface="Tahoma" pitchFamily="34" charset="0"/>
                <a:cs typeface="Tahoma" pitchFamily="34" charset="0"/>
              </a:rPr>
              <a:t> = 152.4 × 5 = 762 mm. </a:t>
            </a:r>
          </a:p>
          <a:p>
            <a:r>
              <a:rPr lang="en-US">
                <a:latin typeface="Tahoma" pitchFamily="34" charset="0"/>
                <a:cs typeface="Tahoma" pitchFamily="34" charset="0"/>
              </a:rPr>
              <a:t>Then the magnification is f</a:t>
            </a:r>
            <a:r>
              <a:rPr lang="en-US" baseline="-30000">
                <a:latin typeface="Tahoma" pitchFamily="34" charset="0"/>
                <a:cs typeface="Tahoma" pitchFamily="34" charset="0"/>
              </a:rPr>
              <a:t>O</a:t>
            </a:r>
            <a:r>
              <a:rPr lang="en-US">
                <a:latin typeface="Tahoma" pitchFamily="34" charset="0"/>
                <a:cs typeface="Tahoma" pitchFamily="34" charset="0"/>
              </a:rPr>
              <a:t>/f</a:t>
            </a:r>
            <a:r>
              <a:rPr lang="en-US" baseline="-30000">
                <a:latin typeface="Tahoma" pitchFamily="34" charset="0"/>
                <a:cs typeface="Tahoma" pitchFamily="34" charset="0"/>
              </a:rPr>
              <a:t>e</a:t>
            </a:r>
            <a:r>
              <a:rPr lang="en-US">
                <a:latin typeface="Tahoma" pitchFamily="34" charset="0"/>
                <a:cs typeface="Tahoma" pitchFamily="34" charset="0"/>
              </a:rPr>
              <a:t> = 762/25 = </a:t>
            </a:r>
            <a:r>
              <a:rPr lang="en-US" b="1">
                <a:latin typeface="Tahoma" pitchFamily="34" charset="0"/>
                <a:cs typeface="Tahoma" pitchFamily="34" charset="0"/>
              </a:rPr>
              <a:t>30.48</a:t>
            </a:r>
            <a:r>
              <a:rPr lang="en-US">
                <a:latin typeface="Tahoma" pitchFamily="34" charset="0"/>
                <a:cs typeface="Tahoma" pitchFamily="34" charset="0"/>
              </a:rPr>
              <a:t>, which we would just call 30. </a:t>
            </a:r>
          </a:p>
          <a:p>
            <a:r>
              <a:rPr lang="en-US">
                <a:latin typeface="Tahoma" pitchFamily="34" charset="0"/>
                <a:cs typeface="Tahoma" pitchFamily="34" charset="0"/>
              </a:rPr>
              <a:t>The eyepiece has a field of view of 52°, so the field of view for the telescope at this magnification will be 52 ÷ 30 = 1.7°. </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D2B18E-EB8A-42A5-B0AE-96AD400C7E61}" type="slidenum">
              <a:rPr lang="en-US"/>
              <a:pPr/>
              <a:t>23</a:t>
            </a:fld>
            <a:endParaRPr lang="en-US"/>
          </a:p>
        </p:txBody>
      </p:sp>
      <p:sp>
        <p:nvSpPr>
          <p:cNvPr id="154626" name="Rectangle 1026"/>
          <p:cNvSpPr>
            <a:spLocks noGrp="1" noRot="1" noChangeAspect="1" noChangeArrowheads="1" noTextEdit="1"/>
          </p:cNvSpPr>
          <p:nvPr>
            <p:ph type="sldImg"/>
          </p:nvPr>
        </p:nvSpPr>
        <p:spPr>
          <a:ln/>
        </p:spPr>
      </p:sp>
      <p:sp>
        <p:nvSpPr>
          <p:cNvPr id="154627" name="Rectangle 1027"/>
          <p:cNvSpPr>
            <a:spLocks noGrp="1" noChangeArrowheads="1"/>
          </p:cNvSpPr>
          <p:nvPr>
            <p:ph type="body" idx="1"/>
          </p:nvPr>
        </p:nvSpPr>
        <p:spPr/>
        <p:txBody>
          <a:bodyPr/>
          <a:lstStyle/>
          <a:p>
            <a:r>
              <a:rPr lang="en-US"/>
              <a:t>Notice that, as the eyepiece focal length gets smaller, the magnification gets bigger.  This is because I divide by the eyepiece focal length to get the magnification, so as I divide by a smaller and smaller number, the result gets bigger.  In a more practical sense, though, a shorter focal length eyepiece means I get closer to the image produced by the objective, and as I get closer and closer to that image, it looks bigger and bigger.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091992-113D-4CA4-9A8E-929C707BC726}" type="slidenum">
              <a:rPr lang="en-US"/>
              <a:pPr/>
              <a:t>24</a:t>
            </a:fld>
            <a:endParaRPr lang="en-US"/>
          </a:p>
        </p:txBody>
      </p:sp>
      <p:sp>
        <p:nvSpPr>
          <p:cNvPr id="183298" name="Rectangle 1026"/>
          <p:cNvSpPr>
            <a:spLocks noGrp="1" noRot="1" noChangeAspect="1" noChangeArrowheads="1" noTextEdit="1"/>
          </p:cNvSpPr>
          <p:nvPr>
            <p:ph type="sldImg"/>
          </p:nvPr>
        </p:nvSpPr>
        <p:spPr>
          <a:ln/>
        </p:spPr>
      </p:sp>
      <p:sp>
        <p:nvSpPr>
          <p:cNvPr id="183299" name="Rectangle 1027"/>
          <p:cNvSpPr>
            <a:spLocks noGrp="1" noChangeArrowheads="1"/>
          </p:cNvSpPr>
          <p:nvPr>
            <p:ph type="body" idx="1"/>
          </p:nvPr>
        </p:nvSpPr>
        <p:spPr/>
        <p:txBody>
          <a:bodyPr/>
          <a:lstStyle/>
          <a:p>
            <a:r>
              <a:rPr lang="en-US"/>
              <a:t>Similar problems present themselves routinely when looking for a specific target with the telescope:  how large a field of view should I use for finding the target and for viewing the target?  Sometimes it suffices to just wing it, other times it’s a good idea to give it a little thought up front and figure out what you will need in order to get everything in the scope view that you want to see.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more</a:t>
            </a:r>
            <a:r>
              <a:rPr lang="en-US" baseline="0" dirty="0" smtClean="0"/>
              <a:t> characteristic of the situation you are in when you are at the scope...  you have 3 or four eyepieces to chose from and you need to decide which to use for what you want to do.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25</a:t>
            </a:fld>
            <a:endParaRPr lang="en-US"/>
          </a:p>
        </p:txBody>
      </p:sp>
    </p:spTree>
    <p:extLst>
      <p:ext uri="{BB962C8B-B14F-4D97-AF65-F5344CB8AC3E}">
        <p14:creationId xmlns:p14="http://schemas.microsoft.com/office/powerpoint/2010/main" val="1352074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let’s try another one...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26</a:t>
            </a:fld>
            <a:endParaRPr lang="en-US"/>
          </a:p>
        </p:txBody>
      </p:sp>
    </p:spTree>
    <p:extLst>
      <p:ext uri="{BB962C8B-B14F-4D97-AF65-F5344CB8AC3E}">
        <p14:creationId xmlns:p14="http://schemas.microsoft.com/office/powerpoint/2010/main" val="4081976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now we come to the cool part.  You will be shocked and amazed.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27</a:t>
            </a:fld>
            <a:endParaRPr lang="en-US"/>
          </a:p>
        </p:txBody>
      </p:sp>
    </p:spTree>
    <p:extLst>
      <p:ext uri="{BB962C8B-B14F-4D97-AF65-F5344CB8AC3E}">
        <p14:creationId xmlns:p14="http://schemas.microsoft.com/office/powerpoint/2010/main" val="2450646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404B17-DE6A-429F-92BB-6F57BF1B30EB}" type="slidenum">
              <a:rPr lang="en-US"/>
              <a:pPr/>
              <a:t>28</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marL="228600" indent="-228600">
              <a:buFont typeface="+mj-lt"/>
              <a:buAutoNum type="arabicPeriod"/>
            </a:pPr>
            <a:r>
              <a:rPr lang="en-US" dirty="0"/>
              <a:t>A point of light appears to the eye to be a tiny disk one arc-minute across, because that’s the smallest feature the eye can see.  </a:t>
            </a:r>
            <a:endParaRPr lang="en-US" dirty="0" smtClean="0"/>
          </a:p>
          <a:p>
            <a:pPr marL="228600" indent="-228600">
              <a:buFont typeface="+mj-lt"/>
              <a:buAutoNum type="arabicPeriod"/>
            </a:pPr>
            <a:r>
              <a:rPr lang="en-US" dirty="0" smtClean="0"/>
              <a:t>This is the same principle</a:t>
            </a:r>
            <a:r>
              <a:rPr lang="en-US" baseline="0" dirty="0" smtClean="0"/>
              <a:t> on which the Snelling diagram – the doctor’s eye chart – is based.  The lines and gaps, like in the letter E, on the 20/20 line are exactly 1 arc-minute thick, is what a 20/20 eye can just resolve.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Multiply the scope’s smallest separation to what the eye</a:t>
            </a:r>
            <a:r>
              <a:rPr lang="en-US" baseline="0" dirty="0" smtClean="0"/>
              <a:t> can see... if I go bigger than that, there is no new detail, so I will call that my maximum magnification </a:t>
            </a:r>
            <a:r>
              <a:rPr lang="en-US" baseline="0" dirty="0" err="1" smtClean="0"/>
              <a:t>M</a:t>
            </a:r>
            <a:r>
              <a:rPr lang="en-US" baseline="-25000" dirty="0" err="1" smtClean="0"/>
              <a:t>max</a:t>
            </a:r>
            <a:r>
              <a:rPr lang="en-US" baseline="0" dirty="0" smtClean="0"/>
              <a:t>.  </a:t>
            </a:r>
            <a:endParaRPr lang="en-US" dirty="0" smtClean="0"/>
          </a:p>
          <a:p>
            <a:pPr marL="228600" indent="-228600">
              <a:buAutoNum type="arabicPeriod"/>
            </a:pPr>
            <a:r>
              <a:rPr lang="en-US" dirty="0" smtClean="0"/>
              <a:t>What this is saying is that the maximum</a:t>
            </a:r>
            <a:r>
              <a:rPr lang="en-US" baseline="0" dirty="0" smtClean="0"/>
              <a:t> magnification of the scope is equal to the diameter of the scope in millimeters.  </a:t>
            </a:r>
          </a:p>
          <a:p>
            <a:pPr marL="228600" indent="-228600">
              <a:buAutoNum type="arabicPeriod"/>
            </a:pPr>
            <a:r>
              <a:rPr lang="en-US" dirty="0" smtClean="0"/>
              <a:t>If I know the diameter of the scope I know the maximum magnification --  </a:t>
            </a:r>
            <a:r>
              <a:rPr lang="en-US" i="1" dirty="0" smtClean="0"/>
              <a:t>they’re the same thing!!!! </a:t>
            </a:r>
            <a:endParaRPr lang="en-US" dirty="0" smtClean="0"/>
          </a:p>
          <a:p>
            <a:endParaRPr lang="en-US" dirty="0" smtClean="0"/>
          </a:p>
          <a:p>
            <a:r>
              <a:rPr lang="en-US" dirty="0" smtClean="0"/>
              <a:t>This</a:t>
            </a:r>
            <a:r>
              <a:rPr lang="en-US" baseline="0" dirty="0" smtClean="0"/>
              <a:t> very convenient coincidence – that your eye resolves 120 arc-sec separation and the resolving power of the scope is 120/D</a:t>
            </a:r>
            <a:r>
              <a:rPr lang="en-US" baseline="-25000" dirty="0" smtClean="0"/>
              <a:t>O</a:t>
            </a:r>
            <a:r>
              <a:rPr lang="en-US" baseline="0" dirty="0" smtClean="0"/>
              <a:t>, comes from the fact that we measured D</a:t>
            </a:r>
            <a:r>
              <a:rPr lang="en-US" baseline="-25000" dirty="0" smtClean="0"/>
              <a:t>O</a:t>
            </a:r>
            <a:r>
              <a:rPr lang="en-US" baseline="0" dirty="0" smtClean="0"/>
              <a:t> in mm.  That is convenient indeed, since scope diameters are usually (not always) printed right on the scope in mm.  </a:t>
            </a:r>
          </a:p>
          <a:p>
            <a:endParaRPr lang="en-US" baseline="0" dirty="0" smtClean="0"/>
          </a:p>
          <a:p>
            <a:r>
              <a:rPr lang="en-US" baseline="0" dirty="0" smtClean="0"/>
              <a:t>It is unlikely you will see this mentioned in text books, for what reason I cannot imagine, but you might see that it is 25 times the scope diameter in inches, or 10 times the scope diameter in centimeters...  I’ve never seen someone point out that it simply IS the scope diameter in mm.  </a:t>
            </a:r>
          </a:p>
          <a:p>
            <a:endParaRPr lang="en-US" baseline="0" dirty="0" smtClean="0"/>
          </a:p>
          <a:p>
            <a:r>
              <a:rPr lang="en-US" baseline="0" dirty="0" smtClean="0"/>
              <a:t>========================================</a:t>
            </a:r>
          </a:p>
          <a:p>
            <a:endParaRPr lang="en-US" baseline="0" dirty="0" smtClean="0"/>
          </a:p>
          <a:p>
            <a:r>
              <a:rPr lang="en-US" dirty="0" smtClean="0">
                <a:latin typeface="Tahoma" pitchFamily="34" charset="0"/>
                <a:cs typeface="Tahoma" pitchFamily="34" charset="0"/>
              </a:rPr>
              <a:t>The </a:t>
            </a:r>
            <a:r>
              <a:rPr lang="en-US" dirty="0" smtClean="0">
                <a:latin typeface="Tahoma" pitchFamily="34" charset="0"/>
                <a:cs typeface="Tahoma" pitchFamily="34" charset="0"/>
                <a:hlinkClick r:id="rId3"/>
              </a:rPr>
              <a:t>Dawes Limit</a:t>
            </a:r>
            <a:r>
              <a:rPr lang="en-US" dirty="0" smtClean="0">
                <a:latin typeface="Tahoma" pitchFamily="34" charset="0"/>
                <a:cs typeface="Tahoma" pitchFamily="34" charset="0"/>
              </a:rPr>
              <a:t> determines the smallest separation between two stars that the telescope can resolve, as described in the page on </a:t>
            </a:r>
            <a:r>
              <a:rPr lang="en-US" dirty="0" smtClean="0">
                <a:latin typeface="Tahoma" pitchFamily="34" charset="0"/>
                <a:cs typeface="Tahoma" pitchFamily="34" charset="0"/>
                <a:hlinkClick r:id="rId3"/>
              </a:rPr>
              <a:t>Resolving Power</a:t>
            </a:r>
            <a:r>
              <a:rPr lang="en-US" dirty="0" smtClean="0">
                <a:latin typeface="Tahoma" pitchFamily="34" charset="0"/>
                <a:cs typeface="Tahoma" pitchFamily="34" charset="0"/>
              </a:rPr>
              <a:t>. Then for a person to see that separation, the telescope needs to magnify the separation to one the eye can resolve, which is 2 minutes of arc, or 120 arc-seconds. </a:t>
            </a:r>
          </a:p>
          <a:p>
            <a:endParaRPr lang="en-US" dirty="0" smtClean="0">
              <a:latin typeface="Tahoma" pitchFamily="34" charset="0"/>
              <a:cs typeface="Tahoma" pitchFamily="34" charset="0"/>
            </a:endParaRPr>
          </a:p>
          <a:p>
            <a:r>
              <a:rPr lang="en-US" dirty="0" smtClean="0">
                <a:latin typeface="Tahoma" pitchFamily="34" charset="0"/>
                <a:cs typeface="Tahoma" pitchFamily="34" charset="0"/>
              </a:rPr>
              <a:t>So then the algebra gives you the remarkable result that </a:t>
            </a:r>
            <a:r>
              <a:rPr lang="en-US" dirty="0" err="1" smtClean="0">
                <a:latin typeface="Tahoma" pitchFamily="34" charset="0"/>
                <a:cs typeface="Tahoma" pitchFamily="34" charset="0"/>
              </a:rPr>
              <a:t>M</a:t>
            </a:r>
            <a:r>
              <a:rPr lang="en-US" baseline="-25000" dirty="0" err="1" smtClean="0">
                <a:latin typeface="Tahoma" pitchFamily="34" charset="0"/>
                <a:cs typeface="Tahoma" pitchFamily="34" charset="0"/>
              </a:rPr>
              <a:t>max</a:t>
            </a:r>
            <a:r>
              <a:rPr lang="en-US" dirty="0" smtClean="0">
                <a:latin typeface="Tahoma" pitchFamily="34" charset="0"/>
                <a:cs typeface="Tahoma" pitchFamily="34" charset="0"/>
              </a:rPr>
              <a:t> = D</a:t>
            </a:r>
            <a:r>
              <a:rPr lang="en-US" baseline="-25000" dirty="0" smtClean="0">
                <a:latin typeface="Tahoma" pitchFamily="34" charset="0"/>
                <a:cs typeface="Tahoma" pitchFamily="34" charset="0"/>
              </a:rPr>
              <a:t>O</a:t>
            </a:r>
            <a:r>
              <a:rPr lang="en-US" dirty="0" smtClean="0">
                <a:latin typeface="Tahoma" pitchFamily="34" charset="0"/>
                <a:cs typeface="Tahoma" pitchFamily="34" charset="0"/>
              </a:rPr>
              <a:t>.  </a:t>
            </a:r>
          </a:p>
          <a:p>
            <a:endParaRPr lang="en-US" dirty="0" smtClean="0"/>
          </a:p>
          <a:p>
            <a:r>
              <a:rPr lang="en-US" dirty="0" smtClean="0">
                <a:latin typeface="Tahoma" pitchFamily="34" charset="0"/>
                <a:cs typeface="Tahoma" pitchFamily="34" charset="0"/>
              </a:rPr>
              <a:t>Wow. Do you </a:t>
            </a:r>
            <a:r>
              <a:rPr lang="en-US" b="1" dirty="0" smtClean="0">
                <a:latin typeface="Tahoma" pitchFamily="34" charset="0"/>
                <a:cs typeface="Tahoma" pitchFamily="34" charset="0"/>
              </a:rPr>
              <a:t>see</a:t>
            </a:r>
            <a:r>
              <a:rPr lang="en-US" dirty="0" smtClean="0">
                <a:latin typeface="Tahoma" pitchFamily="34" charset="0"/>
                <a:cs typeface="Tahoma" pitchFamily="34" charset="0"/>
              </a:rPr>
              <a:t> what this is saying? The maximum magnification of the telescope can be found by just looking at the diameter of the scope in mm. So if I look at the front of an 8-inch scope where it says "D=203mm", I know the maximum magnification is 203. I look at the front of my ETX where it says "D=90mm", I know the max magnification for my ETX is 90. I look at my Meade 6600 6-inch scope where it says "D=152mm" and I know the maximum magnification for that scope is 152. </a:t>
            </a:r>
          </a:p>
          <a:p>
            <a:r>
              <a:rPr lang="en-US" dirty="0" smtClean="0">
                <a:latin typeface="Tahoma" pitchFamily="34" charset="0"/>
                <a:cs typeface="Tahoma" pitchFamily="34" charset="0"/>
              </a:rPr>
              <a:t>This is very handy to know. </a:t>
            </a:r>
          </a:p>
          <a:p>
            <a:r>
              <a:rPr lang="en-US" b="1" dirty="0" smtClean="0">
                <a:solidFill>
                  <a:srgbClr val="FF0000"/>
                </a:solidFill>
                <a:latin typeface="Tahoma" pitchFamily="34" charset="0"/>
                <a:cs typeface="Tahoma" pitchFamily="34" charset="0"/>
              </a:rPr>
              <a:t>CAUTION</a:t>
            </a:r>
            <a:r>
              <a:rPr lang="en-US" dirty="0" smtClean="0">
                <a:latin typeface="Tahoma" pitchFamily="34" charset="0"/>
                <a:cs typeface="Tahoma" pitchFamily="34" charset="0"/>
              </a:rPr>
              <a:t> - telescope manufacturers often advertise the magnification of a scope, and give big, impressive numbers. Since you should be able to change the magnification by changing the eyepiece, this number is meaningless.  It is possible to use a very short focal length eyepiece and set the magnification of the scope way beyond it's capability so what you see is just a big, (faint) blurry image. </a:t>
            </a:r>
          </a:p>
          <a:p>
            <a:r>
              <a:rPr lang="en-US" dirty="0" smtClean="0">
                <a:latin typeface="Tahoma" pitchFamily="34" charset="0"/>
                <a:cs typeface="Tahoma" pitchFamily="34" charset="0"/>
              </a:rPr>
              <a:t>The important measure of a telescope is the diameter of the objective, not "the magnification". </a:t>
            </a:r>
          </a:p>
          <a:p>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29</a:t>
            </a:fld>
            <a:endParaRPr lang="en-US"/>
          </a:p>
        </p:txBody>
      </p:sp>
    </p:spTree>
    <p:extLst>
      <p:ext uri="{BB962C8B-B14F-4D97-AF65-F5344CB8AC3E}">
        <p14:creationId xmlns:p14="http://schemas.microsoft.com/office/powerpoint/2010/main" val="188490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4DB918-8B61-4C34-B726-08226DFC8E76}" type="slidenum">
              <a:rPr lang="en-US"/>
              <a:pPr/>
              <a:t>3</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pPr marL="0" indent="0">
              <a:buFontTx/>
              <a:buNone/>
            </a:pPr>
            <a:r>
              <a:rPr lang="en-US" sz="500" dirty="0" smtClean="0">
                <a:cs typeface="Tahoma" pitchFamily="34" charset="0"/>
              </a:rPr>
              <a:t>So that’s what we’re going to look</a:t>
            </a:r>
            <a:r>
              <a:rPr lang="en-US" sz="500" baseline="0" dirty="0" smtClean="0">
                <a:cs typeface="Tahoma" pitchFamily="34" charset="0"/>
              </a:rPr>
              <a:t> at </a:t>
            </a:r>
            <a:endParaRPr lang="en-US" sz="500" dirty="0" smtClean="0">
              <a:cs typeface="Tahoma" pitchFamily="34" charset="0"/>
            </a:endParaRPr>
          </a:p>
          <a:p>
            <a:pPr marL="228600" indent="-228600">
              <a:buFontTx/>
              <a:buAutoNum type="arabicPeriod"/>
            </a:pPr>
            <a:r>
              <a:rPr lang="en-US" sz="500" dirty="0" smtClean="0">
                <a:cs typeface="Tahoma" pitchFamily="34" charset="0"/>
              </a:rPr>
              <a:t>The scope’s detail: what I will call “scope resolution”</a:t>
            </a:r>
            <a:r>
              <a:rPr lang="en-US" sz="500" baseline="0" dirty="0" smtClean="0">
                <a:cs typeface="Tahoma" pitchFamily="34" charset="0"/>
              </a:rPr>
              <a:t> – </a:t>
            </a:r>
          </a:p>
          <a:p>
            <a:pPr marL="685800" lvl="1" indent="-228600">
              <a:buFont typeface="+mj-lt"/>
              <a:buAutoNum type="alphaLcPeriod"/>
            </a:pPr>
            <a:r>
              <a:rPr lang="en-US" sz="500" dirty="0" smtClean="0">
                <a:cs typeface="Tahoma" pitchFamily="34" charset="0"/>
              </a:rPr>
              <a:t>its resolving power and </a:t>
            </a:r>
          </a:p>
          <a:p>
            <a:pPr marL="685800" lvl="1" indent="-228600">
              <a:buFont typeface="+mj-lt"/>
              <a:buAutoNum type="alphaLcPeriod"/>
            </a:pPr>
            <a:r>
              <a:rPr lang="en-US" sz="500" dirty="0" smtClean="0">
                <a:cs typeface="Tahoma" pitchFamily="34" charset="0"/>
              </a:rPr>
              <a:t>magnification </a:t>
            </a:r>
          </a:p>
          <a:p>
            <a:pPr marL="228600" indent="-228600">
              <a:buFontTx/>
              <a:buAutoNum type="arabicPeriod"/>
            </a:pPr>
            <a:r>
              <a:rPr lang="en-US" sz="500" dirty="0" smtClean="0">
                <a:cs typeface="Tahoma" pitchFamily="34" charset="0"/>
              </a:rPr>
              <a:t>The scope’s brightness</a:t>
            </a:r>
            <a:r>
              <a:rPr lang="en-US" sz="500" baseline="0" dirty="0" smtClean="0">
                <a:cs typeface="Tahoma" pitchFamily="34" charset="0"/>
              </a:rPr>
              <a:t>:  looking at two cases </a:t>
            </a:r>
          </a:p>
          <a:p>
            <a:pPr marL="685800" lvl="1" indent="-228600">
              <a:buFont typeface="+mj-lt"/>
              <a:buAutoNum type="alphaLcPeriod"/>
            </a:pPr>
            <a:r>
              <a:rPr lang="en-US" sz="500" baseline="0" dirty="0" smtClean="0">
                <a:cs typeface="Tahoma" pitchFamily="34" charset="0"/>
              </a:rPr>
              <a:t>things that are points, mostly stars, which we characterize with its magnitude limit, and </a:t>
            </a:r>
          </a:p>
          <a:p>
            <a:pPr marL="685800" lvl="1" indent="-228600">
              <a:buFont typeface="+mj-lt"/>
              <a:buAutoNum type="alphaLcPeriod"/>
            </a:pPr>
            <a:r>
              <a:rPr lang="en-US" sz="500" baseline="0" dirty="0" smtClean="0">
                <a:cs typeface="Tahoma" pitchFamily="34" charset="0"/>
              </a:rPr>
              <a:t>things that cover an area, like planets, nebulas &amp; galaxies, which we characterize with the term “surface brightness”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2CB48-2BAB-4EE8-A1B6-BDDDD783B3C8}" type="slidenum">
              <a:rPr lang="en-US"/>
              <a:pPr/>
              <a:t>30</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a:t>You can usually read it right off the scope.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31</a:t>
            </a:fld>
            <a:endParaRPr lang="en-US"/>
          </a:p>
        </p:txBody>
      </p:sp>
    </p:spTree>
    <p:extLst>
      <p:ext uri="{BB962C8B-B14F-4D97-AF65-F5344CB8AC3E}">
        <p14:creationId xmlns:p14="http://schemas.microsoft.com/office/powerpoint/2010/main" val="3429988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If the scope diameter is not given in mm, you may actually have to do some arithmetic.  </a:t>
            </a:r>
          </a:p>
          <a:p>
            <a:pPr marL="228600" indent="-228600">
              <a:buAutoNum type="arabicPeriod"/>
            </a:pPr>
            <a:r>
              <a:rPr lang="en-US" dirty="0" smtClean="0"/>
              <a:t>Say, and what’s that “f/4.5” thing</a:t>
            </a:r>
            <a:r>
              <a:rPr lang="en-US" baseline="0" dirty="0" smtClean="0"/>
              <a:t> doing there?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32</a:t>
            </a:fld>
            <a:endParaRPr lang="en-US"/>
          </a:p>
        </p:txBody>
      </p:sp>
    </p:spTree>
    <p:extLst>
      <p:ext uri="{BB962C8B-B14F-4D97-AF65-F5344CB8AC3E}">
        <p14:creationId xmlns:p14="http://schemas.microsoft.com/office/powerpoint/2010/main" val="1715050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BA4E7-193A-4F37-B5BC-8024114ADBEB}" type="slidenum">
              <a:rPr lang="en-US"/>
              <a:pPr/>
              <a:t>33</a:t>
            </a:fld>
            <a:endParaRPr lang="en-US"/>
          </a:p>
        </p:txBody>
      </p:sp>
      <p:sp>
        <p:nvSpPr>
          <p:cNvPr id="157698" name="Rectangle 1026"/>
          <p:cNvSpPr>
            <a:spLocks noGrp="1" noRot="1" noChangeAspect="1" noChangeArrowheads="1" noTextEdit="1"/>
          </p:cNvSpPr>
          <p:nvPr>
            <p:ph type="sldImg"/>
          </p:nvPr>
        </p:nvSpPr>
        <p:spPr>
          <a:ln/>
        </p:spPr>
      </p:sp>
      <p:sp>
        <p:nvSpPr>
          <p:cNvPr id="157699" name="Rectangle 1027"/>
          <p:cNvSpPr>
            <a:spLocks noGrp="1" noChangeArrowheads="1"/>
          </p:cNvSpPr>
          <p:nvPr>
            <p:ph type="body" idx="1"/>
          </p:nvPr>
        </p:nvSpPr>
        <p:spPr/>
        <p:txBody>
          <a:bodyPr/>
          <a:lstStyle/>
          <a:p>
            <a:pPr marL="228600" indent="-228600">
              <a:buAutoNum type="arabicPeriod"/>
            </a:pPr>
            <a:r>
              <a:rPr lang="en-US" dirty="0" smtClean="0"/>
              <a:t>Well, “f/”-something</a:t>
            </a:r>
            <a:r>
              <a:rPr lang="en-US" baseline="0" dirty="0" smtClean="0"/>
              <a:t> is telling you the f-ratio of the scope.  </a:t>
            </a:r>
            <a:endParaRPr lang="en-US" dirty="0" smtClean="0"/>
          </a:p>
          <a:p>
            <a:pPr marL="228600" indent="-228600">
              <a:buAutoNum type="arabicPeriod"/>
            </a:pPr>
            <a:r>
              <a:rPr lang="en-US" dirty="0" smtClean="0"/>
              <a:t>Lucky that came up</a:t>
            </a:r>
            <a:r>
              <a:rPr lang="en-US" baseline="0" dirty="0" smtClean="0"/>
              <a:t> –</a:t>
            </a:r>
            <a:r>
              <a:rPr lang="en-US" dirty="0" smtClean="0"/>
              <a:t> or some of you might suspect it wasn’t just luck</a:t>
            </a:r>
            <a:r>
              <a:rPr lang="en-US" baseline="0" dirty="0" smtClean="0"/>
              <a:t> – because you should be wondering how I figure out the eyepiece to get the maximum magnification, which of course you can calculate, but it turns out...  no calculation required at all, you already have it.   </a:t>
            </a:r>
            <a:r>
              <a:rPr lang="en-US" dirty="0" smtClean="0"/>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563DFE-E4C3-47EF-8A3A-9B23DF8AB88A}" type="slidenum">
              <a:rPr lang="en-US"/>
              <a:pPr/>
              <a:t>34</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We’re going for max magnification so that means the closest</a:t>
            </a:r>
            <a:r>
              <a:rPr lang="en-US" baseline="0" dirty="0" smtClean="0">
                <a:latin typeface="Tahoma" pitchFamily="34" charset="0"/>
                <a:cs typeface="Tahoma" pitchFamily="34" charset="0"/>
              </a:rPr>
              <a:t> that it makes sense to get to the image plane, therefore it’s the shortest </a:t>
            </a:r>
            <a:r>
              <a:rPr lang="en-US" baseline="0" dirty="0" err="1" smtClean="0">
                <a:latin typeface="Tahoma" pitchFamily="34" charset="0"/>
                <a:cs typeface="Tahoma" pitchFamily="34" charset="0"/>
              </a:rPr>
              <a:t>fe</a:t>
            </a:r>
            <a:r>
              <a:rPr lang="en-US" baseline="0" dirty="0" smtClean="0">
                <a:latin typeface="Tahoma" pitchFamily="34" charset="0"/>
                <a:cs typeface="Tahoma" pitchFamily="34" charset="0"/>
              </a:rPr>
              <a:t>.  I’m going to call it </a:t>
            </a:r>
            <a:r>
              <a:rPr lang="en-US" baseline="0" dirty="0" err="1" smtClean="0">
                <a:latin typeface="Tahoma" pitchFamily="34" charset="0"/>
                <a:cs typeface="Tahoma" pitchFamily="34" charset="0"/>
              </a:rPr>
              <a:t>fe</a:t>
            </a:r>
            <a:r>
              <a:rPr lang="en-US" baseline="0" dirty="0" smtClean="0">
                <a:latin typeface="Tahoma" pitchFamily="34" charset="0"/>
                <a:cs typeface="Tahoma" pitchFamily="34" charset="0"/>
              </a:rPr>
              <a:t>-min.  </a:t>
            </a:r>
          </a:p>
          <a:p>
            <a:pPr marL="228600" indent="-228600">
              <a:buAutoNum type="arabicPeriod"/>
            </a:pPr>
            <a:r>
              <a:rPr lang="en-US" baseline="0" dirty="0" smtClean="0">
                <a:latin typeface="Tahoma" pitchFamily="34" charset="0"/>
                <a:cs typeface="Tahoma" pitchFamily="34" charset="0"/>
              </a:rPr>
              <a:t>Since magnification is </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O</a:t>
            </a:r>
            <a:r>
              <a:rPr lang="en-US" baseline="0" dirty="0" smtClean="0">
                <a:latin typeface="Tahoma" pitchFamily="34" charset="0"/>
                <a:cs typeface="Tahoma" pitchFamily="34" charset="0"/>
              </a:rPr>
              <a:t>/</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baseline="0" dirty="0" smtClean="0">
                <a:latin typeface="Tahoma" pitchFamily="34" charset="0"/>
                <a:cs typeface="Tahoma" pitchFamily="34" charset="0"/>
              </a:rPr>
              <a:t>, then </a:t>
            </a:r>
            <a:r>
              <a:rPr lang="en-US" baseline="0" dirty="0" err="1" smtClean="0">
                <a:latin typeface="Tahoma" pitchFamily="34" charset="0"/>
                <a:cs typeface="Tahoma" pitchFamily="34" charset="0"/>
              </a:rPr>
              <a:t>M</a:t>
            </a:r>
            <a:r>
              <a:rPr lang="en-US" baseline="-25000" dirty="0" err="1" smtClean="0">
                <a:latin typeface="Tahoma" pitchFamily="34" charset="0"/>
                <a:cs typeface="Tahoma" pitchFamily="34" charset="0"/>
              </a:rPr>
              <a:t>max</a:t>
            </a:r>
            <a:r>
              <a:rPr lang="en-US" baseline="0" dirty="0" smtClean="0">
                <a:latin typeface="Tahoma" pitchFamily="34" charset="0"/>
                <a:cs typeface="Tahoma" pitchFamily="34" charset="0"/>
              </a:rPr>
              <a:t> is </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O</a:t>
            </a:r>
            <a:r>
              <a:rPr lang="en-US" baseline="0" dirty="0" smtClean="0">
                <a:latin typeface="Tahoma" pitchFamily="34" charset="0"/>
                <a:cs typeface="Tahoma" pitchFamily="34" charset="0"/>
              </a:rPr>
              <a:t>/</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baseline="-25000" dirty="0" smtClean="0">
                <a:latin typeface="Tahoma" pitchFamily="34" charset="0"/>
                <a:cs typeface="Tahoma" pitchFamily="34" charset="0"/>
              </a:rPr>
              <a:t>-min</a:t>
            </a:r>
            <a:r>
              <a:rPr lang="en-US" baseline="0" dirty="0" smtClean="0">
                <a:latin typeface="Tahoma" pitchFamily="34" charset="0"/>
                <a:cs typeface="Tahoma" pitchFamily="34" charset="0"/>
              </a:rPr>
              <a:t>, and we just figured out that </a:t>
            </a:r>
            <a:r>
              <a:rPr lang="en-US" baseline="0" dirty="0" err="1" smtClean="0">
                <a:latin typeface="Tahoma" pitchFamily="34" charset="0"/>
                <a:cs typeface="Tahoma" pitchFamily="34" charset="0"/>
              </a:rPr>
              <a:t>M</a:t>
            </a:r>
            <a:r>
              <a:rPr lang="en-US" baseline="-25000" dirty="0" err="1" smtClean="0">
                <a:latin typeface="Tahoma" pitchFamily="34" charset="0"/>
                <a:cs typeface="Tahoma" pitchFamily="34" charset="0"/>
              </a:rPr>
              <a:t>max</a:t>
            </a:r>
            <a:r>
              <a:rPr lang="en-US" baseline="0" dirty="0" smtClean="0">
                <a:latin typeface="Tahoma" pitchFamily="34" charset="0"/>
                <a:cs typeface="Tahoma" pitchFamily="34" charset="0"/>
              </a:rPr>
              <a:t> = 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 so that gives us 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 = </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O</a:t>
            </a:r>
            <a:r>
              <a:rPr lang="en-US" baseline="0" dirty="0" smtClean="0">
                <a:latin typeface="Tahoma" pitchFamily="34" charset="0"/>
                <a:cs typeface="Tahoma" pitchFamily="34" charset="0"/>
              </a:rPr>
              <a:t>/</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baseline="-25000" dirty="0" smtClean="0">
                <a:latin typeface="Tahoma" pitchFamily="34" charset="0"/>
                <a:cs typeface="Tahoma" pitchFamily="34" charset="0"/>
              </a:rPr>
              <a:t>-min</a:t>
            </a:r>
            <a:r>
              <a:rPr lang="en-US" baseline="0" dirty="0" smtClean="0">
                <a:latin typeface="Tahoma" pitchFamily="34" charset="0"/>
                <a:cs typeface="Tahoma" pitchFamily="34" charset="0"/>
              </a:rPr>
              <a:t> </a:t>
            </a:r>
          </a:p>
          <a:p>
            <a:pPr marL="228600" indent="-228600">
              <a:buAutoNum type="arabicPeriod"/>
            </a:pPr>
            <a:r>
              <a:rPr lang="en-US" baseline="0" dirty="0" smtClean="0">
                <a:latin typeface="Tahoma" pitchFamily="34" charset="0"/>
                <a:cs typeface="Tahoma" pitchFamily="34" charset="0"/>
              </a:rPr>
              <a:t>Rearranging to solve for </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baseline="-25000" dirty="0" smtClean="0">
                <a:latin typeface="Tahoma" pitchFamily="34" charset="0"/>
                <a:cs typeface="Tahoma" pitchFamily="34" charset="0"/>
              </a:rPr>
              <a:t>-min</a:t>
            </a:r>
            <a:r>
              <a:rPr lang="en-US" baseline="0" dirty="0" smtClean="0">
                <a:latin typeface="Tahoma" pitchFamily="34" charset="0"/>
                <a:cs typeface="Tahoma" pitchFamily="34" charset="0"/>
              </a:rPr>
              <a:t> gets us </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O</a:t>
            </a:r>
            <a:r>
              <a:rPr lang="en-US" baseline="0" dirty="0" smtClean="0">
                <a:latin typeface="Tahoma" pitchFamily="34" charset="0"/>
                <a:cs typeface="Tahoma" pitchFamily="34" charset="0"/>
              </a:rPr>
              <a:t>/D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  wait a minute didn’t we just see that someplace?  Oh, right it’s the f-ratio </a:t>
            </a:r>
          </a:p>
          <a:p>
            <a:pPr marL="228600" indent="-228600">
              <a:buAutoNum type="arabicPeriod"/>
            </a:pPr>
            <a:r>
              <a:rPr lang="en-US" baseline="0" dirty="0" smtClean="0">
                <a:latin typeface="Tahoma" pitchFamily="34" charset="0"/>
                <a:cs typeface="Tahoma" pitchFamily="34" charset="0"/>
              </a:rPr>
              <a:t>HOLY SMOKES the eyepiece for max magnification is just the f-ratio.  I can read that one right off the scope, too!!!  </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dirty="0" smtClean="0">
                <a:latin typeface="Tahoma" pitchFamily="34" charset="0"/>
                <a:cs typeface="Tahoma" pitchFamily="34" charset="0"/>
              </a:rPr>
              <a:t>=========================================================================</a:t>
            </a:r>
          </a:p>
          <a:p>
            <a:endParaRPr lang="en-US" dirty="0" smtClean="0">
              <a:latin typeface="Tahoma" pitchFamily="34" charset="0"/>
              <a:cs typeface="Tahoma" pitchFamily="34" charset="0"/>
            </a:endParaRPr>
          </a:p>
          <a:p>
            <a:r>
              <a:rPr lang="en-US" dirty="0" smtClean="0">
                <a:latin typeface="Tahoma" pitchFamily="34" charset="0"/>
                <a:cs typeface="Tahoma" pitchFamily="34" charset="0"/>
              </a:rPr>
              <a:t>The </a:t>
            </a:r>
            <a:r>
              <a:rPr lang="en-US" dirty="0">
                <a:latin typeface="Tahoma" pitchFamily="34" charset="0"/>
                <a:cs typeface="Tahoma" pitchFamily="34" charset="0"/>
              </a:rPr>
              <a:t>eyepiece is equally easy to figure out. From the equation for </a:t>
            </a:r>
            <a:r>
              <a:rPr lang="en-US" dirty="0">
                <a:latin typeface="Tahoma" pitchFamily="34" charset="0"/>
                <a:cs typeface="Tahoma" pitchFamily="34" charset="0"/>
                <a:hlinkClick r:id="rId3"/>
              </a:rPr>
              <a:t>magnification</a:t>
            </a:r>
            <a:r>
              <a:rPr lang="en-US" dirty="0">
                <a:latin typeface="Tahoma" pitchFamily="34" charset="0"/>
                <a:cs typeface="Tahoma" pitchFamily="34" charset="0"/>
              </a:rPr>
              <a:t> we have M = </a:t>
            </a:r>
            <a:r>
              <a:rPr lang="en-US" dirty="0" err="1">
                <a:latin typeface="Tahoma" pitchFamily="34" charset="0"/>
                <a:cs typeface="Tahoma" pitchFamily="34" charset="0"/>
              </a:rPr>
              <a:t>f</a:t>
            </a:r>
            <a:r>
              <a:rPr lang="en-US" baseline="-30000" dirty="0" err="1">
                <a:latin typeface="Tahoma" pitchFamily="34" charset="0"/>
                <a:cs typeface="Tahoma" pitchFamily="34" charset="0"/>
              </a:rPr>
              <a:t>O</a:t>
            </a:r>
            <a:r>
              <a:rPr lang="en-US" dirty="0">
                <a:latin typeface="Tahoma" pitchFamily="34" charset="0"/>
                <a:cs typeface="Tahoma" pitchFamily="34" charset="0"/>
              </a:rPr>
              <a:t>/</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dirty="0">
                <a:latin typeface="Tahoma" pitchFamily="34" charset="0"/>
                <a:cs typeface="Tahoma" pitchFamily="34" charset="0"/>
              </a:rPr>
              <a:t>, and we want the value of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-min</a:t>
            </a:r>
            <a:r>
              <a:rPr lang="en-US" dirty="0">
                <a:latin typeface="Tahoma" pitchFamily="34" charset="0"/>
                <a:cs typeface="Tahoma" pitchFamily="34" charset="0"/>
              </a:rPr>
              <a:t> to get us to </a:t>
            </a:r>
            <a:r>
              <a:rPr lang="en-US" dirty="0" err="1">
                <a:latin typeface="Tahoma" pitchFamily="34" charset="0"/>
                <a:cs typeface="Tahoma" pitchFamily="34" charset="0"/>
              </a:rPr>
              <a:t>M</a:t>
            </a:r>
            <a:r>
              <a:rPr lang="en-US" baseline="-30000" dirty="0" err="1">
                <a:latin typeface="Tahoma" pitchFamily="34" charset="0"/>
                <a:cs typeface="Tahoma" pitchFamily="34" charset="0"/>
              </a:rPr>
              <a:t>max</a:t>
            </a:r>
            <a:r>
              <a:rPr lang="en-US" dirty="0">
                <a:latin typeface="Tahoma" pitchFamily="34" charset="0"/>
                <a:cs typeface="Tahoma" pitchFamily="34" charset="0"/>
              </a:rPr>
              <a:t> = D</a:t>
            </a:r>
            <a:r>
              <a:rPr lang="en-US" baseline="-30000" dirty="0">
                <a:latin typeface="Tahoma" pitchFamily="34" charset="0"/>
                <a:cs typeface="Tahoma" pitchFamily="34" charset="0"/>
              </a:rPr>
              <a:t>O</a:t>
            </a:r>
            <a:r>
              <a:rPr lang="en-US" dirty="0">
                <a:latin typeface="Tahoma" pitchFamily="34" charset="0"/>
                <a:cs typeface="Tahoma" pitchFamily="34" charset="0"/>
              </a:rPr>
              <a:t> so then D</a:t>
            </a:r>
            <a:r>
              <a:rPr lang="en-US" baseline="-30000" dirty="0">
                <a:latin typeface="Tahoma" pitchFamily="34" charset="0"/>
                <a:cs typeface="Tahoma" pitchFamily="34" charset="0"/>
              </a:rPr>
              <a:t>O</a:t>
            </a:r>
            <a:r>
              <a:rPr lang="en-US" dirty="0">
                <a:latin typeface="Tahoma" pitchFamily="34" charset="0"/>
                <a:cs typeface="Tahoma" pitchFamily="34" charset="0"/>
              </a:rPr>
              <a:t> = </a:t>
            </a:r>
            <a:r>
              <a:rPr lang="en-US" dirty="0" err="1">
                <a:latin typeface="Tahoma" pitchFamily="34" charset="0"/>
                <a:cs typeface="Tahoma" pitchFamily="34" charset="0"/>
              </a:rPr>
              <a:t>f</a:t>
            </a:r>
            <a:r>
              <a:rPr lang="en-US" baseline="-30000" dirty="0" err="1">
                <a:latin typeface="Tahoma" pitchFamily="34" charset="0"/>
                <a:cs typeface="Tahoma" pitchFamily="34" charset="0"/>
              </a:rPr>
              <a:t>O</a:t>
            </a:r>
            <a:r>
              <a:rPr lang="en-US" dirty="0">
                <a:latin typeface="Tahoma" pitchFamily="34" charset="0"/>
                <a:cs typeface="Tahoma" pitchFamily="34" charset="0"/>
              </a:rPr>
              <a:t>/</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-min</a:t>
            </a:r>
            <a:r>
              <a:rPr lang="en-US" dirty="0">
                <a:latin typeface="Tahoma" pitchFamily="34" charset="0"/>
                <a:cs typeface="Tahoma" pitchFamily="34" charset="0"/>
              </a:rPr>
              <a:t>, and therefore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-min</a:t>
            </a:r>
            <a:r>
              <a:rPr lang="en-US" dirty="0">
                <a:latin typeface="Tahoma" pitchFamily="34" charset="0"/>
                <a:cs typeface="Tahoma" pitchFamily="34" charset="0"/>
              </a:rPr>
              <a:t>=</a:t>
            </a:r>
            <a:r>
              <a:rPr lang="en-US" dirty="0" err="1">
                <a:latin typeface="Tahoma" pitchFamily="34" charset="0"/>
                <a:cs typeface="Tahoma" pitchFamily="34" charset="0"/>
              </a:rPr>
              <a:t>f</a:t>
            </a:r>
            <a:r>
              <a:rPr lang="en-US" baseline="-30000" dirty="0" err="1">
                <a:latin typeface="Tahoma" pitchFamily="34" charset="0"/>
                <a:cs typeface="Tahoma" pitchFamily="34" charset="0"/>
              </a:rPr>
              <a:t>O</a:t>
            </a:r>
            <a:r>
              <a:rPr lang="en-US" dirty="0">
                <a:latin typeface="Tahoma" pitchFamily="34" charset="0"/>
                <a:cs typeface="Tahoma" pitchFamily="34" charset="0"/>
              </a:rPr>
              <a:t>/D</a:t>
            </a:r>
            <a:r>
              <a:rPr lang="en-US" baseline="-30000" dirty="0">
                <a:latin typeface="Tahoma" pitchFamily="34" charset="0"/>
                <a:cs typeface="Tahoma" pitchFamily="34" charset="0"/>
              </a:rPr>
              <a:t>O</a:t>
            </a:r>
            <a:r>
              <a:rPr lang="en-US" dirty="0">
                <a:latin typeface="Tahoma" pitchFamily="34" charset="0"/>
                <a:cs typeface="Tahoma" pitchFamily="34" charset="0"/>
              </a:rPr>
              <a:t>. </a:t>
            </a:r>
          </a:p>
          <a:p>
            <a:r>
              <a:rPr lang="en-US" dirty="0">
                <a:latin typeface="Tahoma" pitchFamily="34" charset="0"/>
                <a:cs typeface="Tahoma" pitchFamily="34" charset="0"/>
              </a:rPr>
              <a:t>Since the f-ratio </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a:t>
            </a:r>
            <a:r>
              <a:rPr lang="en-US" dirty="0" err="1">
                <a:latin typeface="Tahoma" pitchFamily="34" charset="0"/>
                <a:cs typeface="Tahoma" pitchFamily="34" charset="0"/>
              </a:rPr>
              <a:t>f</a:t>
            </a:r>
            <a:r>
              <a:rPr lang="en-US" baseline="-30000" dirty="0" err="1">
                <a:latin typeface="Tahoma" pitchFamily="34" charset="0"/>
                <a:cs typeface="Tahoma" pitchFamily="34" charset="0"/>
              </a:rPr>
              <a:t>O</a:t>
            </a:r>
            <a:r>
              <a:rPr lang="en-US" dirty="0">
                <a:latin typeface="Tahoma" pitchFamily="34" charset="0"/>
                <a:cs typeface="Tahoma" pitchFamily="34" charset="0"/>
              </a:rPr>
              <a:t>/D</a:t>
            </a:r>
            <a:r>
              <a:rPr lang="en-US" baseline="-30000" dirty="0">
                <a:latin typeface="Tahoma" pitchFamily="34" charset="0"/>
                <a:cs typeface="Tahoma" pitchFamily="34" charset="0"/>
              </a:rPr>
              <a:t>O</a:t>
            </a:r>
            <a:r>
              <a:rPr lang="en-US" dirty="0">
                <a:latin typeface="Tahoma" pitchFamily="34" charset="0"/>
                <a:cs typeface="Tahoma" pitchFamily="34" charset="0"/>
              </a:rPr>
              <a:t> then we have, quite simply,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-min</a:t>
            </a:r>
            <a:r>
              <a:rPr lang="en-US" dirty="0">
                <a:latin typeface="Tahoma" pitchFamily="34" charset="0"/>
                <a:cs typeface="Tahoma" pitchFamily="34" charset="0"/>
              </a:rPr>
              <a:t> = </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a:t>
            </a:r>
          </a:p>
          <a:p>
            <a:r>
              <a:rPr lang="en-US" dirty="0">
                <a:latin typeface="Tahoma" pitchFamily="34" charset="0"/>
                <a:cs typeface="Tahoma" pitchFamily="34" charset="0"/>
              </a:rPr>
              <a:t>Wow. Do you </a:t>
            </a:r>
            <a:r>
              <a:rPr lang="en-US" b="1" dirty="0">
                <a:latin typeface="Tahoma" pitchFamily="34" charset="0"/>
                <a:cs typeface="Tahoma" pitchFamily="34" charset="0"/>
              </a:rPr>
              <a:t>see</a:t>
            </a:r>
            <a:r>
              <a:rPr lang="en-US" dirty="0">
                <a:latin typeface="Tahoma" pitchFamily="34" charset="0"/>
                <a:cs typeface="Tahoma" pitchFamily="34" charset="0"/>
              </a:rPr>
              <a:t> what this is saying? The eyepiece focal length to get the maximum magnification can be found by just looking at the f-ratio for the scope! So if I look at the front of an 8-inch scope where it says "f/10", I know the smallest eyepiece I can use with that scope is a 10mm eyepiece. I look at the front of my ETX where it says "f/13.8", I know the smallest eyepiece for my ETX is 14mm. I look at my Meade 6600 6-inch scope where it says "f/5" and I know the smallest eyepiece focal length to use with it is 5mm. </a:t>
            </a:r>
          </a:p>
          <a:p>
            <a:r>
              <a:rPr lang="en-US" dirty="0">
                <a:latin typeface="Tahoma" pitchFamily="34" charset="0"/>
                <a:cs typeface="Tahoma" pitchFamily="34" charset="0"/>
              </a:rPr>
              <a:t>This is also very handy to know. </a:t>
            </a:r>
          </a:p>
          <a:p>
            <a:r>
              <a:rPr lang="en-US" dirty="0">
                <a:latin typeface="Tahoma" pitchFamily="34" charset="0"/>
                <a:cs typeface="Tahoma" pitchFamily="34" charset="0"/>
              </a:rPr>
              <a:t>By the way you can confirm this for yourself... on a clear night, looking at a bright star in your telescope, use an eyepiece with a focal length in mm that matches the f-ratio and you will clearly see the rings of the </a:t>
            </a:r>
            <a:r>
              <a:rPr lang="en-US" dirty="0">
                <a:latin typeface="Tahoma" pitchFamily="34" charset="0"/>
                <a:cs typeface="Tahoma" pitchFamily="34" charset="0"/>
                <a:hlinkClick r:id="rId4"/>
              </a:rPr>
              <a:t>Airy disk</a:t>
            </a:r>
            <a:r>
              <a:rPr lang="en-US" dirty="0">
                <a:latin typeface="Tahoma" pitchFamily="34" charset="0"/>
                <a:cs typeface="Tahoma" pitchFamily="34" charset="0"/>
              </a:rPr>
              <a:t>, telling you that you are operating at limit of the scope's resolution. </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35</a:t>
            </a:fld>
            <a:endParaRPr lang="en-US"/>
          </a:p>
        </p:txBody>
      </p:sp>
    </p:spTree>
    <p:extLst>
      <p:ext uri="{BB962C8B-B14F-4D97-AF65-F5344CB8AC3E}">
        <p14:creationId xmlns:p14="http://schemas.microsoft.com/office/powerpoint/2010/main" val="3332974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90D76F-D09A-4423-A171-41F4C19824A8}" type="slidenum">
              <a:rPr lang="en-US"/>
              <a:pPr/>
              <a:t>36</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a:t>So my 6” scope, which had only a 30x power with a 25mm eyepiece, can go to a much higher power, using a much shorter focal-length eyepiece, than the 3.5” ETX.  I can use the 5mm eyepiece in the ETX but I will clearly see that I am way beyond the capacity of the scope.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37</a:t>
            </a:fld>
            <a:endParaRPr lang="en-US"/>
          </a:p>
        </p:txBody>
      </p:sp>
    </p:spTree>
    <p:extLst>
      <p:ext uri="{BB962C8B-B14F-4D97-AF65-F5344CB8AC3E}">
        <p14:creationId xmlns:p14="http://schemas.microsoft.com/office/powerpoint/2010/main" val="2192209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0D0E4-A3CC-4A04-B654-D8C290C97842}" type="slidenum">
              <a:rPr lang="en-US"/>
              <a:pPr/>
              <a:t>38</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dirty="0" smtClean="0">
                <a:latin typeface="Tahoma" pitchFamily="34" charset="0"/>
                <a:cs typeface="Tahoma" pitchFamily="34" charset="0"/>
              </a:rPr>
              <a:t>...so there are a couple reasons to increase M beyond </a:t>
            </a:r>
            <a:r>
              <a:rPr lang="en-US" dirty="0" err="1" smtClean="0">
                <a:latin typeface="Tahoma" pitchFamily="34" charset="0"/>
                <a:cs typeface="Tahoma" pitchFamily="34" charset="0"/>
              </a:rPr>
              <a:t>Mmax</a:t>
            </a:r>
            <a:r>
              <a:rPr lang="en-US" dirty="0" smtClean="0">
                <a:latin typeface="Tahoma" pitchFamily="34" charset="0"/>
                <a:cs typeface="Tahoma" pitchFamily="34" charset="0"/>
              </a:rPr>
              <a:t>... on small</a:t>
            </a:r>
            <a:r>
              <a:rPr lang="en-US" baseline="0" dirty="0" smtClean="0">
                <a:latin typeface="Tahoma" pitchFamily="34" charset="0"/>
                <a:cs typeface="Tahoma" pitchFamily="34" charset="0"/>
              </a:rPr>
              <a:t> scopes, on clear nights...   when the atmosphere is not limiting you... </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dirty="0" smtClean="0">
                <a:latin typeface="Tahoma" pitchFamily="34" charset="0"/>
                <a:cs typeface="Tahoma" pitchFamily="34" charset="0"/>
              </a:rPr>
              <a:t>========================================================</a:t>
            </a:r>
          </a:p>
          <a:p>
            <a:endParaRPr lang="en-US" dirty="0" smtClean="0">
              <a:latin typeface="Tahoma" pitchFamily="34" charset="0"/>
              <a:cs typeface="Tahoma" pitchFamily="34" charset="0"/>
            </a:endParaRPr>
          </a:p>
          <a:p>
            <a:r>
              <a:rPr lang="en-US" dirty="0" smtClean="0">
                <a:latin typeface="Tahoma" pitchFamily="34" charset="0"/>
                <a:cs typeface="Tahoma" pitchFamily="34" charset="0"/>
              </a:rPr>
              <a:t>If </a:t>
            </a:r>
            <a:r>
              <a:rPr lang="en-US" dirty="0">
                <a:latin typeface="Tahoma" pitchFamily="34" charset="0"/>
                <a:cs typeface="Tahoma" pitchFamily="34" charset="0"/>
              </a:rPr>
              <a:t>you compare manufacturer's specifications for maximum magnification to the limit I give here, you'll find their number is often higher -- sometimes 2 or 3 times as high! Does this mean the manufacturers are full of baloney? </a:t>
            </a:r>
          </a:p>
          <a:p>
            <a:r>
              <a:rPr lang="en-US" dirty="0">
                <a:latin typeface="Tahoma" pitchFamily="34" charset="0"/>
                <a:cs typeface="Tahoma" pitchFamily="34" charset="0"/>
              </a:rPr>
              <a:t>Well, actually, no. Well, some of them are, but for the most part, no. It's true that once you get to the magnification </a:t>
            </a:r>
            <a:r>
              <a:rPr lang="en-US" dirty="0" err="1">
                <a:latin typeface="Tahoma" pitchFamily="34" charset="0"/>
                <a:cs typeface="Tahoma" pitchFamily="34" charset="0"/>
              </a:rPr>
              <a:t>M</a:t>
            </a:r>
            <a:r>
              <a:rPr lang="en-US" baseline="-30000" dirty="0" err="1">
                <a:latin typeface="Tahoma" pitchFamily="34" charset="0"/>
                <a:cs typeface="Tahoma" pitchFamily="34" charset="0"/>
              </a:rPr>
              <a:t>max</a:t>
            </a:r>
            <a:r>
              <a:rPr lang="en-US" dirty="0">
                <a:latin typeface="Tahoma" pitchFamily="34" charset="0"/>
                <a:cs typeface="Tahoma" pitchFamily="34" charset="0"/>
              </a:rPr>
              <a:t> = D</a:t>
            </a:r>
            <a:r>
              <a:rPr lang="en-US" baseline="-30000" dirty="0">
                <a:latin typeface="Tahoma" pitchFamily="34" charset="0"/>
                <a:cs typeface="Tahoma" pitchFamily="34" charset="0"/>
              </a:rPr>
              <a:t>O</a:t>
            </a:r>
            <a:r>
              <a:rPr lang="en-US" dirty="0">
                <a:latin typeface="Tahoma" pitchFamily="34" charset="0"/>
                <a:cs typeface="Tahoma" pitchFamily="34" charset="0"/>
              </a:rPr>
              <a:t>, then going to higher magnification shows you no additional detail, however -- sometimes making the image a little bit bigger can make the detail a little easier to see. It really depends on the image. </a:t>
            </a:r>
          </a:p>
          <a:p>
            <a:r>
              <a:rPr lang="en-US" dirty="0">
                <a:latin typeface="Tahoma" pitchFamily="34" charset="0"/>
                <a:cs typeface="Tahoma" pitchFamily="34" charset="0"/>
              </a:rPr>
              <a:t>For instance, in my ETX, with a calculated maximum magnification of 90, I find that the binary star γ (gamma) </a:t>
            </a:r>
            <a:r>
              <a:rPr lang="en-US" dirty="0" err="1">
                <a:latin typeface="Tahoma" pitchFamily="34" charset="0"/>
                <a:cs typeface="Tahoma" pitchFamily="34" charset="0"/>
              </a:rPr>
              <a:t>Leonis</a:t>
            </a:r>
            <a:r>
              <a:rPr lang="en-US" dirty="0">
                <a:latin typeface="Tahoma" pitchFamily="34" charset="0"/>
                <a:cs typeface="Tahoma" pitchFamily="34" charset="0"/>
              </a:rPr>
              <a:t> looks best at 90x, but the binary star Castor looks marginally better at 140x. The separation's about the same, although Castor is quite a bit brighter, so the dimming effect of higher magnification helps to see the separation. When I look at Saturn, it looks a little bit better at 140x (not entirely sure why), whereas Mars is definitely better at 90x. </a:t>
            </a:r>
          </a:p>
          <a:p>
            <a:r>
              <a:rPr lang="en-US" dirty="0">
                <a:latin typeface="Tahoma" pitchFamily="34" charset="0"/>
                <a:cs typeface="Tahoma" pitchFamily="34" charset="0"/>
              </a:rPr>
              <a:t>So the moral of the story is that, once you find the maximum magnification, and the eyepiece focal length that gets it, you can probably go to the next size smaller eyepiece as well, and it will come in handy from time to time. It usually depends on whether you have brightness to spare.</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limit of 200x needs to be accounted</a:t>
            </a:r>
            <a:r>
              <a:rPr lang="en-US" baseline="0" dirty="0" smtClean="0"/>
              <a:t> for when figuring the operating points of the scope.  </a:t>
            </a:r>
          </a:p>
          <a:p>
            <a:pPr marL="228600" indent="-228600">
              <a:buFont typeface="+mj-lt"/>
              <a:buAutoNum type="arabicPeriod"/>
            </a:pPr>
            <a:r>
              <a:rPr lang="en-US" baseline="0" dirty="0" smtClean="0"/>
              <a:t>So remember we said the max magnification for the Obsession 18” scopes is 457?   Ah...   not on this planet.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39</a:t>
            </a:fld>
            <a:endParaRPr lang="en-US"/>
          </a:p>
        </p:txBody>
      </p:sp>
    </p:spTree>
    <p:extLst>
      <p:ext uri="{BB962C8B-B14F-4D97-AF65-F5344CB8AC3E}">
        <p14:creationId xmlns:p14="http://schemas.microsoft.com/office/powerpoint/2010/main" val="352300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I’m afraid there will be some math</a:t>
            </a:r>
            <a:r>
              <a:rPr lang="en-US" baseline="0" dirty="0" smtClean="0"/>
              <a:t> involved</a:t>
            </a:r>
            <a:r>
              <a:rPr lang="en-US" dirty="0" smtClean="0"/>
              <a:t>...  but I will keep it simple.  </a:t>
            </a:r>
          </a:p>
          <a:p>
            <a:pPr marL="228600" indent="-228600">
              <a:buAutoNum type="arabicPeriod"/>
            </a:pPr>
            <a:r>
              <a:rPr lang="en-US" dirty="0" smtClean="0"/>
              <a:t>AND... the</a:t>
            </a:r>
            <a:r>
              <a:rPr lang="en-US" baseline="0" dirty="0" smtClean="0"/>
              <a:t> real point is to understand the concepts, NOT to memorize the equations, because it’s the concepts that help you make decisions at the scope.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4</a:t>
            </a:fld>
            <a:endParaRPr lang="en-US"/>
          </a:p>
        </p:txBody>
      </p:sp>
    </p:spTree>
    <p:extLst>
      <p:ext uri="{BB962C8B-B14F-4D97-AF65-F5344CB8AC3E}">
        <p14:creationId xmlns:p14="http://schemas.microsoft.com/office/powerpoint/2010/main" val="1991927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3DED19-ABA4-4EF2-AC4F-07B306158071}" type="slidenum">
              <a:rPr lang="en-US"/>
              <a:pPr/>
              <a:t>40</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dirty="0" smtClean="0"/>
              <a:t>That’s right...  there’s more!</a:t>
            </a:r>
            <a:r>
              <a:rPr lang="en-US" baseline="0" dirty="0" smtClean="0"/>
              <a:t>  We’re just getting warmed up...   </a:t>
            </a:r>
            <a:endParaRPr lang="en-US" dirty="0" smtClean="0"/>
          </a:p>
          <a:p>
            <a:endParaRPr lang="en-US" dirty="0" smtClean="0"/>
          </a:p>
          <a:p>
            <a:r>
              <a:rPr lang="en-US" dirty="0" smtClean="0"/>
              <a:t>So </a:t>
            </a:r>
            <a:r>
              <a:rPr lang="en-US" dirty="0"/>
              <a:t>to understand the cost in scope brightness, lets take a look at the factors that affect brightness, including the magnification at which we are operating.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4BF58-D9EA-451F-94E3-6D8203D29B99}" type="slidenum">
              <a:rPr lang="en-US"/>
              <a:pPr/>
              <a:t>41</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For </a:t>
            </a:r>
            <a:r>
              <a:rPr lang="en-US" dirty="0">
                <a:latin typeface="Tahoma" pitchFamily="34" charset="0"/>
                <a:cs typeface="Tahoma" pitchFamily="34" charset="0"/>
              </a:rPr>
              <a:t>you to see a star, the light from the star has to get into your eye, and it gets in through the pupil. </a:t>
            </a:r>
            <a:r>
              <a:rPr lang="en-US" dirty="0" smtClean="0">
                <a:latin typeface="Tahoma" pitchFamily="34" charset="0"/>
                <a:cs typeface="Tahoma" pitchFamily="34" charset="0"/>
              </a:rPr>
              <a:t>So the larger the pupil, the more light gets in, and the fainter are stars your eye can detect. While everyone is different, typically the pupil of the eye, when it is adapted to the dark, is about 7 mm in diameter.</a:t>
            </a:r>
          </a:p>
          <a:p>
            <a:pPr marL="228600" indent="-228600">
              <a:buAutoNum type="arabicPeriod"/>
            </a:pPr>
            <a:r>
              <a:rPr lang="en-US" dirty="0" smtClean="0">
                <a:latin typeface="Tahoma" pitchFamily="34" charset="0"/>
                <a:cs typeface="Tahoma" pitchFamily="34" charset="0"/>
              </a:rPr>
              <a:t>What the telescope does is to collect light over a much wider area than just the 7mm of your eye pupil. It then focuses that light down to the size of your eye pupil so you end up with much more light passing into your eye. This enables you to see much fainter stars with a telescope than you could without.</a:t>
            </a:r>
            <a:endParaRPr lang="en-US" dirty="0">
              <a:latin typeface="Tahoma" pitchFamily="34" charset="0"/>
              <a:cs typeface="Tahoma" pitchFamily="34" charset="0"/>
            </a:endParaRPr>
          </a:p>
          <a:p>
            <a:r>
              <a:rPr lang="en-US" dirty="0" smtClean="0">
                <a:latin typeface="Tahoma" pitchFamily="34" charset="0"/>
                <a:cs typeface="Tahoma" pitchFamily="34" charset="0"/>
              </a:rPr>
              <a:t> </a:t>
            </a:r>
            <a:endParaRPr lang="en-US" dirty="0">
              <a:latin typeface="Tahoma" pitchFamily="34" charset="0"/>
              <a:cs typeface="Tahoma" pitchFamily="34" charset="0"/>
            </a:endParaRP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C3967F-07DE-4384-ABF9-BF99C93CB601}" type="slidenum">
              <a:rPr lang="en-US"/>
              <a:pPr/>
              <a:t>42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How </a:t>
            </a:r>
            <a:r>
              <a:rPr lang="en-US" dirty="0">
                <a:latin typeface="Tahoma" pitchFamily="34" charset="0"/>
                <a:cs typeface="Tahoma" pitchFamily="34" charset="0"/>
              </a:rPr>
              <a:t>much more light does the telescope collect? That is known as the "light grasp", and can be found quite simply as the increase in area that you gain in going from using the pupil of your eye to using the objective lens (or mirror) of the telescope. </a:t>
            </a:r>
            <a:endParaRPr lang="en-US" dirty="0" smtClean="0">
              <a:latin typeface="Tahoma" pitchFamily="34" charset="0"/>
              <a:cs typeface="Tahoma" pitchFamily="34" charset="0"/>
            </a:endParaRPr>
          </a:p>
          <a:p>
            <a:pPr marL="228600" indent="-228600">
              <a:buAutoNum type="arabicPeriod"/>
            </a:pPr>
            <a:r>
              <a:rPr lang="en-US" dirty="0" smtClean="0">
                <a:latin typeface="Tahoma" pitchFamily="34" charset="0"/>
                <a:cs typeface="Tahoma" pitchFamily="34" charset="0"/>
              </a:rPr>
              <a:t>The area of a circle is found as </a:t>
            </a:r>
            <a:r>
              <a:rPr lang="en-US" dirty="0" smtClean="0">
                <a:latin typeface="Tahoma" pitchFamily="34" charset="0"/>
                <a:cs typeface="Tahoma" pitchFamily="34" charset="0"/>
                <a:sym typeface="Symbol" pitchFamily="18" charset="2"/>
              </a:rPr>
              <a:t></a:t>
            </a:r>
            <a:r>
              <a:rPr lang="en-US" dirty="0" smtClean="0">
                <a:latin typeface="Tahoma" pitchFamily="34" charset="0"/>
                <a:cs typeface="Tahoma" pitchFamily="34" charset="0"/>
              </a:rPr>
              <a:t>/</a:t>
            </a:r>
            <a:r>
              <a:rPr lang="en-US" baseline="-30000" dirty="0" smtClean="0">
                <a:latin typeface="Tahoma" pitchFamily="34" charset="0"/>
                <a:cs typeface="Tahoma" pitchFamily="34" charset="0"/>
              </a:rPr>
              <a:t>4</a:t>
            </a:r>
            <a:r>
              <a:rPr lang="en-US" dirty="0" smtClean="0">
                <a:latin typeface="Tahoma" pitchFamily="34" charset="0"/>
                <a:cs typeface="Tahoma" pitchFamily="34" charset="0"/>
              </a:rPr>
              <a:t> × D</a:t>
            </a:r>
            <a:r>
              <a:rPr lang="en-US" baseline="30000" dirty="0" smtClean="0">
                <a:latin typeface="Tahoma" pitchFamily="34" charset="0"/>
                <a:cs typeface="Tahoma" pitchFamily="34" charset="0"/>
              </a:rPr>
              <a:t>2 </a:t>
            </a:r>
          </a:p>
          <a:p>
            <a:pPr marL="228600" indent="-228600">
              <a:buAutoNum type="arabicPeriod"/>
            </a:pPr>
            <a:r>
              <a:rPr lang="en-US" dirty="0" smtClean="0">
                <a:latin typeface="Tahoma" pitchFamily="34" charset="0"/>
                <a:cs typeface="Tahoma" pitchFamily="34" charset="0"/>
              </a:rPr>
              <a:t>So the light grasp -- we'll call it G</a:t>
            </a:r>
            <a:r>
              <a:rPr lang="en-US" baseline="-30000" dirty="0" smtClean="0">
                <a:latin typeface="Tahoma" pitchFamily="34" charset="0"/>
                <a:cs typeface="Tahoma" pitchFamily="34" charset="0"/>
              </a:rPr>
              <a:t>L</a:t>
            </a:r>
            <a:r>
              <a:rPr lang="en-US" dirty="0" smtClean="0">
                <a:latin typeface="Tahoma" pitchFamily="34" charset="0"/>
                <a:cs typeface="Tahoma" pitchFamily="34" charset="0"/>
              </a:rPr>
              <a:t> -- is the ratio of the area of the objective to the area of the pupil of the eye, which is the equation shown.  </a:t>
            </a:r>
          </a:p>
          <a:p>
            <a:pPr marL="228600" indent="-228600">
              <a:buAutoNum type="arabicPeriod"/>
            </a:pPr>
            <a:r>
              <a:rPr lang="en-US" dirty="0" smtClean="0">
                <a:latin typeface="Tahoma" pitchFamily="34" charset="0"/>
                <a:cs typeface="Tahoma" pitchFamily="34" charset="0"/>
              </a:rPr>
              <a:t>This is fine, but it doesn’t really tell me what I want to know...  how much fainter are the stars I can see in the scope?  </a:t>
            </a:r>
          </a:p>
          <a:p>
            <a:pPr marL="228600" indent="-228600">
              <a:buAutoNum type="arabicPeriod"/>
            </a:pPr>
            <a:r>
              <a:rPr lang="en-US" dirty="0" smtClean="0">
                <a:latin typeface="Tahoma" pitchFamily="34" charset="0"/>
                <a:cs typeface="Tahoma" pitchFamily="34" charset="0"/>
              </a:rPr>
              <a:t>Well star brightness</a:t>
            </a:r>
            <a:r>
              <a:rPr lang="en-US" baseline="0" dirty="0" smtClean="0">
                <a:latin typeface="Tahoma" pitchFamily="34" charset="0"/>
                <a:cs typeface="Tahoma" pitchFamily="34" charset="0"/>
              </a:rPr>
              <a:t> and faintness are defined in terms of star magnitudes... </a:t>
            </a:r>
            <a:endParaRPr lang="en-US" dirty="0" smtClean="0">
              <a:latin typeface="Tahoma" pitchFamily="34" charset="0"/>
              <a:cs typeface="Tahom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1B5C49-4C8F-4375-B7DC-919F438216B8}" type="slidenum">
              <a:rPr lang="en-US"/>
              <a:pPr/>
              <a:t>43</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Hellenic system from the Greeks</a:t>
            </a:r>
            <a:r>
              <a:rPr lang="en-US" baseline="0" dirty="0" smtClean="0">
                <a:latin typeface="Tahoma" pitchFamily="34" charset="0"/>
                <a:cs typeface="Tahoma" pitchFamily="34" charset="0"/>
              </a:rPr>
              <a:t> </a:t>
            </a:r>
          </a:p>
          <a:p>
            <a:pPr marL="228600" indent="-228600">
              <a:buAutoNum type="arabicPeriod"/>
            </a:pPr>
            <a:r>
              <a:rPr lang="en-US" baseline="0" dirty="0" smtClean="0">
                <a:latin typeface="Tahoma" pitchFamily="34" charset="0"/>
                <a:cs typeface="Tahoma" pitchFamily="34" charset="0"/>
              </a:rPr>
              <a:t>Modern system fits a logarithm scale to the ancient Greek system so the magnitude can now be calculated based on the measured brightness of the star.   </a:t>
            </a:r>
          </a:p>
          <a:p>
            <a:pPr marL="228600" indent="-228600">
              <a:buAutoNum type="arabicPeriod"/>
            </a:pPr>
            <a:r>
              <a:rPr lang="en-US" baseline="0" dirty="0" smtClean="0">
                <a:latin typeface="Tahoma" pitchFamily="34" charset="0"/>
                <a:cs typeface="Tahoma" pitchFamily="34" charset="0"/>
              </a:rPr>
              <a:t>When we translate the light grasp of the telescope into the terms of the logarithm scale for magnitudes, we can calculate the magnitude of the faintest star that can be seen with the scope.  </a:t>
            </a:r>
          </a:p>
          <a:p>
            <a:pPr marL="0" indent="0">
              <a:buNone/>
            </a:pPr>
            <a:endParaRPr lang="en-US" baseline="0" dirty="0" smtClean="0">
              <a:latin typeface="Tahoma" pitchFamily="34" charset="0"/>
              <a:cs typeface="Tahoma" pitchFamily="34" charset="0"/>
            </a:endParaRPr>
          </a:p>
          <a:p>
            <a:pPr marL="0" indent="0">
              <a:buNone/>
            </a:pPr>
            <a:r>
              <a:rPr lang="en-US" dirty="0" smtClean="0">
                <a:latin typeface="Tahoma" pitchFamily="34" charset="0"/>
                <a:cs typeface="Tahoma" pitchFamily="34" charset="0"/>
              </a:rPr>
              <a:t>=========================================================</a:t>
            </a:r>
          </a:p>
          <a:p>
            <a:endParaRPr lang="en-US" dirty="0" smtClean="0">
              <a:latin typeface="Tahoma" pitchFamily="34" charset="0"/>
              <a:cs typeface="Tahoma" pitchFamily="34" charset="0"/>
            </a:endParaRPr>
          </a:p>
          <a:p>
            <a:r>
              <a:rPr lang="en-US" dirty="0" smtClean="0">
                <a:latin typeface="Tahoma" pitchFamily="34" charset="0"/>
                <a:cs typeface="Tahoma" pitchFamily="34" charset="0"/>
              </a:rPr>
              <a:t>Astronomers </a:t>
            </a:r>
            <a:r>
              <a:rPr lang="en-US" dirty="0">
                <a:latin typeface="Tahoma" pitchFamily="34" charset="0"/>
                <a:cs typeface="Tahoma" pitchFamily="34" charset="0"/>
              </a:rPr>
              <a:t>measure star brightness using "magnitudes". The magnitude scale originates from a system originally set up by ancient Greeks, where the brightest stars were stars of the first magnitude, like 'first class', and the faintest stars you could see were stars of the sixth magnitude. </a:t>
            </a:r>
          </a:p>
          <a:p>
            <a:r>
              <a:rPr lang="en-US" dirty="0">
                <a:latin typeface="Tahoma" pitchFamily="34" charset="0"/>
                <a:cs typeface="Tahoma" pitchFamily="34" charset="0"/>
              </a:rPr>
              <a:t>When astronomers got telescopes and instruments that could measure star brightness, they found 1</a:t>
            </a:r>
            <a:r>
              <a:rPr lang="en-US" baseline="30000" dirty="0">
                <a:latin typeface="Tahoma" pitchFamily="34" charset="0"/>
                <a:cs typeface="Tahoma" pitchFamily="34" charset="0"/>
              </a:rPr>
              <a:t>st</a:t>
            </a:r>
            <a:r>
              <a:rPr lang="en-US" dirty="0">
                <a:latin typeface="Tahoma" pitchFamily="34" charset="0"/>
                <a:cs typeface="Tahoma" pitchFamily="34" charset="0"/>
              </a:rPr>
              <a:t> magnitude stars were almost exactly 100 times the brightness of 6</a:t>
            </a:r>
            <a:r>
              <a:rPr lang="en-US" baseline="30000" dirty="0">
                <a:latin typeface="Tahoma" pitchFamily="34" charset="0"/>
                <a:cs typeface="Tahoma" pitchFamily="34" charset="0"/>
              </a:rPr>
              <a:t>th</a:t>
            </a:r>
            <a:r>
              <a:rPr lang="en-US" dirty="0">
                <a:latin typeface="Tahoma" pitchFamily="34" charset="0"/>
                <a:cs typeface="Tahoma" pitchFamily="34" charset="0"/>
              </a:rPr>
              <a:t> magnitude stars. That works out to a factor of 2½ from one magnitude to the next. This is a relative scale, with stars like </a:t>
            </a:r>
            <a:r>
              <a:rPr lang="en-US" dirty="0" err="1">
                <a:latin typeface="Tahoma" pitchFamily="34" charset="0"/>
                <a:cs typeface="Tahoma" pitchFamily="34" charset="0"/>
              </a:rPr>
              <a:t>Capella</a:t>
            </a:r>
            <a:r>
              <a:rPr lang="en-US" dirty="0">
                <a:latin typeface="Tahoma" pitchFamily="34" charset="0"/>
                <a:cs typeface="Tahoma" pitchFamily="34" charset="0"/>
              </a:rPr>
              <a:t>, Vega, and </a:t>
            </a:r>
            <a:r>
              <a:rPr lang="en-US" dirty="0" err="1">
                <a:latin typeface="Tahoma" pitchFamily="34" charset="0"/>
                <a:cs typeface="Tahoma" pitchFamily="34" charset="0"/>
              </a:rPr>
              <a:t>Arcturus</a:t>
            </a:r>
            <a:r>
              <a:rPr lang="en-US" dirty="0">
                <a:latin typeface="Tahoma" pitchFamily="34" charset="0"/>
                <a:cs typeface="Tahoma" pitchFamily="34" charset="0"/>
              </a:rPr>
              <a:t> establishing the zero point. </a:t>
            </a:r>
            <a:r>
              <a:rPr lang="en-US" dirty="0">
                <a:solidFill>
                  <a:srgbClr val="808080"/>
                </a:solidFill>
                <a:latin typeface="Tahoma" pitchFamily="34" charset="0"/>
                <a:cs typeface="Tahoma" pitchFamily="34" charset="0"/>
              </a:rPr>
              <a:t>(Incidentally, the scale does go negative -- Sirius, for example, is magnitude -1.5)</a:t>
            </a:r>
            <a:r>
              <a:rPr lang="en-US" dirty="0">
                <a:latin typeface="Tahoma" pitchFamily="34" charset="0"/>
                <a:cs typeface="Tahoma" pitchFamily="34" charset="0"/>
              </a:rPr>
              <a:t> </a:t>
            </a:r>
          </a:p>
          <a:p>
            <a:r>
              <a:rPr lang="en-US" dirty="0">
                <a:latin typeface="Tahoma" pitchFamily="34" charset="0"/>
                <a:cs typeface="Tahoma" pitchFamily="34" charset="0"/>
              </a:rPr>
              <a:t>The actual formula for finding magnitude is logarithmic because you are translating multiplying factors into a linear scale. So to find a magnitude </a:t>
            </a:r>
            <a:r>
              <a:rPr lang="en-US" u="sng" dirty="0">
                <a:latin typeface="Tahoma" pitchFamily="34" charset="0"/>
                <a:cs typeface="Tahoma" pitchFamily="34" charset="0"/>
              </a:rPr>
              <a:t>difference</a:t>
            </a:r>
            <a:r>
              <a:rPr lang="en-US" dirty="0">
                <a:latin typeface="Tahoma" pitchFamily="34" charset="0"/>
                <a:cs typeface="Tahoma" pitchFamily="34" charset="0"/>
              </a:rPr>
              <a:t> I take the ratio of one brightness to another, then I take the logarithm of that ratio, then I multiply by 2.5. </a:t>
            </a:r>
          </a:p>
          <a:p>
            <a:r>
              <a:rPr lang="en-US" dirty="0">
                <a:latin typeface="Tahoma" pitchFamily="34" charset="0"/>
                <a:cs typeface="Tahoma" pitchFamily="34" charset="0"/>
              </a:rPr>
              <a:t>Why do I multiply by 2.5? Remember that I said that a difference of 5 magnitudes (from 1 to 6) represents a brightness factor of 100. If I take the logarithm of 100 I get 2 (10</a:t>
            </a:r>
            <a:r>
              <a:rPr lang="en-US" baseline="30000" dirty="0">
                <a:latin typeface="Tahoma" pitchFamily="34" charset="0"/>
                <a:cs typeface="Tahoma" pitchFamily="34" charset="0"/>
              </a:rPr>
              <a:t>2</a:t>
            </a:r>
            <a:r>
              <a:rPr lang="en-US" dirty="0">
                <a:latin typeface="Tahoma" pitchFamily="34" charset="0"/>
                <a:cs typeface="Tahoma" pitchFamily="34" charset="0"/>
              </a:rPr>
              <a:t> =100) so I need to multiply by 2.5 to turn that into a difference of 5 on the magnitude scale. The logic really is that simple. </a:t>
            </a:r>
          </a:p>
          <a:p>
            <a:r>
              <a:rPr lang="en-US" dirty="0">
                <a:latin typeface="Tahoma" pitchFamily="34" charset="0"/>
                <a:cs typeface="Tahoma" pitchFamily="34" charset="0"/>
              </a:rPr>
              <a:t>So if I call the first brightness I</a:t>
            </a:r>
            <a:r>
              <a:rPr lang="en-US" baseline="-30000" dirty="0">
                <a:latin typeface="Tahoma" pitchFamily="34" charset="0"/>
                <a:cs typeface="Tahoma" pitchFamily="34" charset="0"/>
              </a:rPr>
              <a:t>1</a:t>
            </a:r>
            <a:r>
              <a:rPr lang="en-US" dirty="0">
                <a:latin typeface="Tahoma" pitchFamily="34" charset="0"/>
                <a:cs typeface="Tahoma" pitchFamily="34" charset="0"/>
              </a:rPr>
              <a:t> and the second brightness I</a:t>
            </a:r>
            <a:r>
              <a:rPr lang="en-US" baseline="-30000" dirty="0">
                <a:latin typeface="Tahoma" pitchFamily="34" charset="0"/>
                <a:cs typeface="Tahoma" pitchFamily="34" charset="0"/>
              </a:rPr>
              <a:t>2</a:t>
            </a:r>
            <a:r>
              <a:rPr lang="en-US" dirty="0">
                <a:latin typeface="Tahoma" pitchFamily="34" charset="0"/>
                <a:cs typeface="Tahoma" pitchFamily="34" charset="0"/>
              </a:rPr>
              <a:t> -- "I" is for "intensity" -- then the formula for the magnitude difference of I</a:t>
            </a:r>
            <a:r>
              <a:rPr lang="en-US" baseline="-30000" dirty="0">
                <a:latin typeface="Tahoma" pitchFamily="34" charset="0"/>
                <a:cs typeface="Tahoma" pitchFamily="34" charset="0"/>
              </a:rPr>
              <a:t>2</a:t>
            </a:r>
            <a:r>
              <a:rPr lang="en-US" dirty="0">
                <a:latin typeface="Tahoma" pitchFamily="34" charset="0"/>
                <a:cs typeface="Tahoma" pitchFamily="34" charset="0"/>
              </a:rPr>
              <a:t> over I</a:t>
            </a:r>
            <a:r>
              <a:rPr lang="en-US" baseline="-30000" dirty="0">
                <a:latin typeface="Tahoma" pitchFamily="34" charset="0"/>
                <a:cs typeface="Tahoma" pitchFamily="34" charset="0"/>
              </a:rPr>
              <a:t>1</a:t>
            </a:r>
            <a:r>
              <a:rPr lang="en-US" dirty="0">
                <a:latin typeface="Tahoma" pitchFamily="34" charset="0"/>
                <a:cs typeface="Tahoma" pitchFamily="34" charset="0"/>
              </a:rPr>
              <a:t> is </a:t>
            </a:r>
          </a:p>
          <a:p>
            <a:r>
              <a:rPr lang="en-US" dirty="0">
                <a:latin typeface="Tahoma" pitchFamily="34" charset="0"/>
                <a:cs typeface="Tahoma" pitchFamily="34" charset="0"/>
              </a:rPr>
              <a:t>Magnitude Difference = 2.5 × log(I</a:t>
            </a:r>
            <a:r>
              <a:rPr lang="en-US" baseline="-30000" dirty="0">
                <a:latin typeface="Tahoma" pitchFamily="34" charset="0"/>
                <a:cs typeface="Tahoma" pitchFamily="34" charset="0"/>
              </a:rPr>
              <a:t>2</a:t>
            </a:r>
            <a:r>
              <a:rPr lang="en-US" dirty="0">
                <a:latin typeface="Tahoma" pitchFamily="34" charset="0"/>
                <a:cs typeface="Tahoma" pitchFamily="34" charset="0"/>
              </a:rPr>
              <a:t>/I</a:t>
            </a:r>
            <a:r>
              <a:rPr lang="en-US" baseline="-30000" dirty="0">
                <a:latin typeface="Tahoma" pitchFamily="34" charset="0"/>
                <a:cs typeface="Tahoma" pitchFamily="34" charset="0"/>
              </a:rPr>
              <a:t>1</a:t>
            </a:r>
            <a:r>
              <a:rPr lang="en-US" dirty="0">
                <a:latin typeface="Tahoma" pitchFamily="34" charset="0"/>
                <a:cs typeface="Tahoma" pitchFamily="34" charset="0"/>
              </a:rPr>
              <a:t>). </a:t>
            </a:r>
          </a:p>
          <a:p>
            <a:r>
              <a:rPr lang="en-US" dirty="0">
                <a:latin typeface="Tahoma" pitchFamily="34" charset="0"/>
                <a:cs typeface="Tahoma" pitchFamily="34" charset="0"/>
              </a:rPr>
              <a:t>Not so hard, really. </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dirty="0" smtClean="0">
                <a:latin typeface="Tahoma" pitchFamily="34" charset="0"/>
                <a:cs typeface="Tahoma" pitchFamily="34" charset="0"/>
              </a:rPr>
              <a:t>From the formula for G</a:t>
            </a:r>
            <a:r>
              <a:rPr lang="en-US" baseline="-25000" dirty="0" smtClean="0">
                <a:latin typeface="Tahoma" pitchFamily="34" charset="0"/>
                <a:cs typeface="Tahoma" pitchFamily="34" charset="0"/>
              </a:rPr>
              <a:t>L</a:t>
            </a:r>
            <a:r>
              <a:rPr lang="en-US" baseline="0" dirty="0" smtClean="0">
                <a:latin typeface="Tahoma" pitchFamily="34" charset="0"/>
                <a:cs typeface="Tahoma" pitchFamily="34" charset="0"/>
              </a:rPr>
              <a:t> we get magnitude gain = 2.5×log(G</a:t>
            </a:r>
            <a:r>
              <a:rPr lang="en-US" baseline="-25000" dirty="0" smtClean="0">
                <a:latin typeface="Tahoma" pitchFamily="34" charset="0"/>
                <a:cs typeface="Tahoma" pitchFamily="34" charset="0"/>
              </a:rPr>
              <a:t>L</a:t>
            </a:r>
            <a:r>
              <a:rPr lang="en-US" baseline="0" dirty="0" smtClean="0">
                <a:latin typeface="Tahoma" pitchFamily="34" charset="0"/>
                <a:cs typeface="Tahoma" pitchFamily="34" charset="0"/>
              </a:rPr>
              <a:t>) = 2.5×log((D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a:t>
            </a:r>
            <a:r>
              <a:rPr lang="en-US" baseline="0" dirty="0" err="1" smtClean="0">
                <a:latin typeface="Tahoma" pitchFamily="34" charset="0"/>
                <a:cs typeface="Tahoma" pitchFamily="34" charset="0"/>
              </a:rPr>
              <a:t>D</a:t>
            </a:r>
            <a:r>
              <a:rPr lang="en-US" baseline="-25000" dirty="0" err="1" smtClean="0">
                <a:latin typeface="Tahoma" pitchFamily="34" charset="0"/>
                <a:cs typeface="Tahoma" pitchFamily="34" charset="0"/>
              </a:rPr>
              <a:t>eye</a:t>
            </a:r>
            <a:r>
              <a:rPr lang="en-US" baseline="0" dirty="0" smtClean="0">
                <a:latin typeface="Tahoma" pitchFamily="34" charset="0"/>
                <a:cs typeface="Tahoma" pitchFamily="34" charset="0"/>
              </a:rPr>
              <a:t>)^2) = 5×log(D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a:t>
            </a:r>
            <a:r>
              <a:rPr lang="en-US" baseline="0" dirty="0" err="1" smtClean="0">
                <a:latin typeface="Tahoma" pitchFamily="34" charset="0"/>
                <a:cs typeface="Tahoma" pitchFamily="34" charset="0"/>
              </a:rPr>
              <a:t>D</a:t>
            </a:r>
            <a:r>
              <a:rPr lang="en-US" baseline="-25000" dirty="0" err="1" smtClean="0">
                <a:latin typeface="Tahoma" pitchFamily="34" charset="0"/>
                <a:cs typeface="Tahoma" pitchFamily="34" charset="0"/>
              </a:rPr>
              <a:t>eye</a:t>
            </a:r>
            <a:r>
              <a:rPr lang="en-US" baseline="0" dirty="0" smtClean="0">
                <a:latin typeface="Tahoma" pitchFamily="34" charset="0"/>
                <a:cs typeface="Tahoma" pitchFamily="34" charset="0"/>
              </a:rPr>
              <a:t>) = 5×log(D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 - 5×log(</a:t>
            </a:r>
            <a:r>
              <a:rPr lang="en-US" baseline="0" dirty="0" err="1" smtClean="0">
                <a:latin typeface="Tahoma" pitchFamily="34" charset="0"/>
                <a:cs typeface="Tahoma" pitchFamily="34" charset="0"/>
              </a:rPr>
              <a:t>D</a:t>
            </a:r>
            <a:r>
              <a:rPr lang="en-US" baseline="-25000" dirty="0" err="1" smtClean="0">
                <a:latin typeface="Tahoma" pitchFamily="34" charset="0"/>
                <a:cs typeface="Tahoma" pitchFamily="34" charset="0"/>
              </a:rPr>
              <a:t>eye</a:t>
            </a:r>
            <a:r>
              <a:rPr lang="en-US" baseline="0" dirty="0" smtClean="0">
                <a:latin typeface="Tahoma" pitchFamily="34" charset="0"/>
                <a:cs typeface="Tahoma" pitchFamily="34" charset="0"/>
              </a:rPr>
              <a:t>)  Now if we assume </a:t>
            </a:r>
            <a:r>
              <a:rPr lang="en-US" baseline="0" dirty="0" err="1" smtClean="0">
                <a:latin typeface="Tahoma" pitchFamily="34" charset="0"/>
                <a:cs typeface="Tahoma" pitchFamily="34" charset="0"/>
              </a:rPr>
              <a:t>D</a:t>
            </a:r>
            <a:r>
              <a:rPr lang="en-US" baseline="-25000" dirty="0" err="1" smtClean="0">
                <a:latin typeface="Tahoma" pitchFamily="34" charset="0"/>
                <a:cs typeface="Tahoma" pitchFamily="34" charset="0"/>
              </a:rPr>
              <a:t>eye</a:t>
            </a:r>
            <a:r>
              <a:rPr lang="en-US" baseline="0" dirty="0" smtClean="0">
                <a:latin typeface="Tahoma" pitchFamily="34" charset="0"/>
                <a:cs typeface="Tahoma" pitchFamily="34" charset="0"/>
              </a:rPr>
              <a:t> = 7 then 5×log(</a:t>
            </a:r>
            <a:r>
              <a:rPr lang="en-US" baseline="0" dirty="0" err="1" smtClean="0">
                <a:latin typeface="Tahoma" pitchFamily="34" charset="0"/>
                <a:cs typeface="Tahoma" pitchFamily="34" charset="0"/>
              </a:rPr>
              <a:t>D</a:t>
            </a:r>
            <a:r>
              <a:rPr lang="en-US" baseline="-25000" dirty="0" err="1" smtClean="0">
                <a:latin typeface="Tahoma" pitchFamily="34" charset="0"/>
                <a:cs typeface="Tahoma" pitchFamily="34" charset="0"/>
              </a:rPr>
              <a:t>eye</a:t>
            </a:r>
            <a:r>
              <a:rPr lang="en-US" baseline="0" dirty="0" smtClean="0">
                <a:latin typeface="Tahoma" pitchFamily="34" charset="0"/>
                <a:cs typeface="Tahoma" pitchFamily="34" charset="0"/>
              </a:rPr>
              <a:t>) = 4.2.  So magnitude gain from the telescope is then </a:t>
            </a:r>
            <a:r>
              <a:rPr lang="en-US" baseline="0" dirty="0" err="1" smtClean="0">
                <a:latin typeface="Tahoma" pitchFamily="34" charset="0"/>
                <a:cs typeface="Tahoma" pitchFamily="34" charset="0"/>
              </a:rPr>
              <a:t>G</a:t>
            </a:r>
            <a:r>
              <a:rPr lang="en-US" baseline="-25000" dirty="0" err="1" smtClean="0">
                <a:latin typeface="Tahoma" pitchFamily="34" charset="0"/>
                <a:cs typeface="Tahoma" pitchFamily="34" charset="0"/>
              </a:rPr>
              <a:t>mag</a:t>
            </a:r>
            <a:r>
              <a:rPr lang="en-US" baseline="0" dirty="0" smtClean="0">
                <a:latin typeface="Tahoma" pitchFamily="34" charset="0"/>
                <a:cs typeface="Tahoma" pitchFamily="34" charset="0"/>
              </a:rPr>
              <a:t> = 5×log(D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 – 4.2.  Since the magnitude limit for seeing with just your eye is about magnitude 6, then adding the scope gain to that, you get the magnitude limit with the telescope is 6 + 5×log(D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 – 4.2, and since this is approximate (depends on sky conditions and your eye), the formula for the magnitude limit with the scope simplifies to </a:t>
            </a:r>
            <a:r>
              <a:rPr lang="en-US" baseline="0" dirty="0" err="1" smtClean="0">
                <a:latin typeface="Tahoma" pitchFamily="34" charset="0"/>
                <a:cs typeface="Tahoma" pitchFamily="34" charset="0"/>
              </a:rPr>
              <a:t>L</a:t>
            </a:r>
            <a:r>
              <a:rPr lang="en-US" baseline="-25000" dirty="0" err="1" smtClean="0">
                <a:latin typeface="Tahoma" pitchFamily="34" charset="0"/>
                <a:cs typeface="Tahoma" pitchFamily="34" charset="0"/>
              </a:rPr>
              <a:t>mag</a:t>
            </a:r>
            <a:r>
              <a:rPr lang="en-US" baseline="0" dirty="0" smtClean="0">
                <a:latin typeface="Tahoma" pitchFamily="34" charset="0"/>
                <a:cs typeface="Tahoma" pitchFamily="34" charset="0"/>
              </a:rPr>
              <a:t> = 2 + 5×log(D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  </a:t>
            </a:r>
            <a:endParaRPr lang="en-US" dirty="0">
              <a:latin typeface="Tahoma" pitchFamily="34" charset="0"/>
              <a:cs typeface="Tahoma" pitchFamily="34" charset="0"/>
            </a:endParaRP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34CAE1-35B2-4456-8735-415F9DAB9131}" type="slidenum">
              <a:rPr lang="en-US"/>
              <a:pPr/>
              <a:t>44</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dirty="0" smtClean="0">
                <a:latin typeface="Tahoma" pitchFamily="34" charset="0"/>
                <a:cs typeface="Tahoma" pitchFamily="34" charset="0"/>
              </a:rPr>
              <a:t>You may</a:t>
            </a:r>
            <a:r>
              <a:rPr lang="en-US" baseline="0" dirty="0" smtClean="0">
                <a:latin typeface="Tahoma" pitchFamily="34" charset="0"/>
                <a:cs typeface="Tahoma" pitchFamily="34" charset="0"/>
              </a:rPr>
              <a:t> be surprised to learn that I personally don’t have a 40m scope, or even a 30m scope.  I have a </a:t>
            </a:r>
            <a:r>
              <a:rPr lang="en-US" sz="2400" b="1" baseline="0" dirty="0" smtClean="0">
                <a:latin typeface="Tahoma" pitchFamily="34" charset="0"/>
                <a:cs typeface="Tahoma" pitchFamily="34" charset="0"/>
              </a:rPr>
              <a:t>90</a:t>
            </a:r>
            <a:r>
              <a:rPr lang="en-US" baseline="-25000" dirty="0" smtClean="0">
                <a:latin typeface="Tahoma" pitchFamily="34" charset="0"/>
                <a:cs typeface="Tahoma" pitchFamily="34" charset="0"/>
              </a:rPr>
              <a:t>mm</a:t>
            </a:r>
            <a:r>
              <a:rPr lang="en-US" baseline="0" dirty="0" smtClean="0">
                <a:latin typeface="Tahoma" pitchFamily="34" charset="0"/>
                <a:cs typeface="Tahoma" pitchFamily="34" charset="0"/>
              </a:rPr>
              <a:t> ETX and an 8” scope that is plenty heavy enough.  </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pPr marL="228600" indent="-228600">
              <a:buAutoNum type="arabicPeriod"/>
            </a:pPr>
            <a:r>
              <a:rPr lang="en-US" dirty="0" smtClean="0">
                <a:latin typeface="Tahoma" pitchFamily="34" charset="0"/>
                <a:cs typeface="Tahoma" pitchFamily="34" charset="0"/>
              </a:rPr>
              <a:t>I </a:t>
            </a:r>
            <a:r>
              <a:rPr lang="en-US" dirty="0">
                <a:latin typeface="Tahoma" pitchFamily="34" charset="0"/>
                <a:cs typeface="Tahoma" pitchFamily="34" charset="0"/>
              </a:rPr>
              <a:t>want to go out tonight and find the asteroid </a:t>
            </a:r>
            <a:r>
              <a:rPr lang="en-US" dirty="0" smtClean="0">
                <a:latin typeface="Tahoma" pitchFamily="34" charset="0"/>
                <a:cs typeface="Tahoma" pitchFamily="34" charset="0"/>
              </a:rPr>
              <a:t>Pallas, </a:t>
            </a:r>
            <a:r>
              <a:rPr lang="en-US" dirty="0">
                <a:latin typeface="Tahoma" pitchFamily="34" charset="0"/>
                <a:cs typeface="Tahoma" pitchFamily="34" charset="0"/>
              </a:rPr>
              <a:t>which is wandering through </a:t>
            </a:r>
            <a:r>
              <a:rPr lang="en-US" dirty="0" err="1">
                <a:latin typeface="Tahoma" pitchFamily="34" charset="0"/>
                <a:cs typeface="Tahoma" pitchFamily="34" charset="0"/>
              </a:rPr>
              <a:t>Cetus</a:t>
            </a:r>
            <a:r>
              <a:rPr lang="en-US" dirty="0">
                <a:latin typeface="Tahoma" pitchFamily="34" charset="0"/>
                <a:cs typeface="Tahoma" pitchFamily="34" charset="0"/>
              </a:rPr>
              <a:t> at magnitude </a:t>
            </a:r>
            <a:r>
              <a:rPr lang="en-US" dirty="0" smtClean="0">
                <a:latin typeface="Tahoma" pitchFamily="34" charset="0"/>
                <a:cs typeface="Tahoma" pitchFamily="34" charset="0"/>
              </a:rPr>
              <a:t>8.3 </a:t>
            </a:r>
            <a:r>
              <a:rPr lang="en-US" dirty="0">
                <a:latin typeface="Tahoma" pitchFamily="34" charset="0"/>
                <a:cs typeface="Tahoma" pitchFamily="34" charset="0"/>
              </a:rPr>
              <a:t>as I </a:t>
            </a:r>
            <a:r>
              <a:rPr lang="en-US" dirty="0" smtClean="0">
                <a:latin typeface="Tahoma" pitchFamily="34" charset="0"/>
                <a:cs typeface="Tahoma" pitchFamily="34" charset="0"/>
              </a:rPr>
              <a:t>speak. </a:t>
            </a:r>
            <a:r>
              <a:rPr lang="en-US" dirty="0">
                <a:latin typeface="Tahoma" pitchFamily="34" charset="0"/>
                <a:cs typeface="Tahoma" pitchFamily="34" charset="0"/>
              </a:rPr>
              <a:t>It's just that I don't want to lug my heavy scope out if I can grab my smaller scope (which sits right by the front door at all times) and spot it with that. So the question is -- can I see </a:t>
            </a:r>
            <a:r>
              <a:rPr lang="en-US" dirty="0" smtClean="0">
                <a:latin typeface="Tahoma" pitchFamily="34" charset="0"/>
                <a:cs typeface="Tahoma" pitchFamily="34" charset="0"/>
              </a:rPr>
              <a:t>Pallas </a:t>
            </a:r>
            <a:r>
              <a:rPr lang="en-US" dirty="0">
                <a:latin typeface="Tahoma" pitchFamily="34" charset="0"/>
                <a:cs typeface="Tahoma" pitchFamily="34" charset="0"/>
              </a:rPr>
              <a:t>with my 90mm ETX? </a:t>
            </a:r>
            <a:endParaRPr lang="en-US" dirty="0" smtClean="0">
              <a:latin typeface="Tahoma" pitchFamily="34" charset="0"/>
              <a:cs typeface="Tahoma" pitchFamily="34" charset="0"/>
            </a:endParaRPr>
          </a:p>
          <a:p>
            <a:pPr marL="228600" indent="-228600">
              <a:buAutoNum type="arabicPeriod"/>
            </a:pPr>
            <a:r>
              <a:rPr lang="en-US" dirty="0" smtClean="0">
                <a:latin typeface="Tahoma" pitchFamily="34" charset="0"/>
                <a:cs typeface="Tahoma" pitchFamily="34" charset="0"/>
              </a:rPr>
              <a:t>I apply the magnitude limit formula for the 90mm ETX, in the hopes that the gain will get me to better than magnitude 8.3. So the magnitude limit</a:t>
            </a:r>
            <a:r>
              <a:rPr lang="en-US" baseline="0" dirty="0" smtClean="0">
                <a:latin typeface="Tahoma" pitchFamily="34" charset="0"/>
                <a:cs typeface="Tahoma" pitchFamily="34" charset="0"/>
              </a:rPr>
              <a:t> for this scope </a:t>
            </a:r>
            <a:r>
              <a:rPr lang="en-US" dirty="0" smtClean="0">
                <a:latin typeface="Tahoma" pitchFamily="34" charset="0"/>
                <a:cs typeface="Tahoma" pitchFamily="34" charset="0"/>
              </a:rPr>
              <a:t>is </a:t>
            </a:r>
            <a:r>
              <a:rPr lang="en-US" dirty="0" err="1" smtClean="0">
                <a:latin typeface="Tahoma" pitchFamily="34" charset="0"/>
                <a:cs typeface="Tahoma" pitchFamily="34" charset="0"/>
              </a:rPr>
              <a:t>Lmag</a:t>
            </a:r>
            <a:r>
              <a:rPr lang="en-US" dirty="0" smtClean="0">
                <a:latin typeface="Tahoma" pitchFamily="34" charset="0"/>
                <a:cs typeface="Tahoma" pitchFamily="34" charset="0"/>
              </a:rPr>
              <a:t> = 2+5*log(90) = 2 + 5*1.95 = 11.75.</a:t>
            </a:r>
            <a:r>
              <a:rPr lang="en-US" baseline="0" dirty="0" smtClean="0">
                <a:latin typeface="Tahoma" pitchFamily="34" charset="0"/>
                <a:cs typeface="Tahoma" pitchFamily="34" charset="0"/>
              </a:rPr>
              <a:t>  Should be an easy target for this scope.  </a:t>
            </a:r>
            <a:endParaRPr lang="en-US" dirty="0" smtClean="0">
              <a:latin typeface="Tahoma" pitchFamily="34" charset="0"/>
              <a:cs typeface="Tahoma" pitchFamily="34" charset="0"/>
            </a:endParaRPr>
          </a:p>
          <a:p>
            <a:endParaRPr lang="en-US" dirty="0">
              <a:latin typeface="Tahoma" pitchFamily="34" charset="0"/>
              <a:cs typeface="Tahoma" pitchFamily="34" charset="0"/>
            </a:endParaRPr>
          </a:p>
          <a:p>
            <a:r>
              <a:rPr lang="en-US" dirty="0">
                <a:latin typeface="Tahoma" pitchFamily="34" charset="0"/>
                <a:cs typeface="Tahoma" pitchFamily="34" charset="0"/>
              </a:rPr>
              <a:t>Where I use this formula the most is when I am searching for a deep sky object and want to see how the star field will look in the eyepiece. I can do that by setting my astronomy software to show star magnitudes down to the same magnitude I will be able to see in the telescope. </a:t>
            </a:r>
          </a:p>
          <a:p>
            <a:r>
              <a:rPr lang="en-US" dirty="0">
                <a:latin typeface="Tahoma" pitchFamily="34" charset="0"/>
                <a:cs typeface="Tahoma" pitchFamily="34" charset="0"/>
              </a:rPr>
              <a:t>From my calculation above, I set the magnitude limit for "faintest" stars to 9.5 and the software shows me the star field I will see in the eyepiece. This helps me to identify the asteroid as the "star" that isn't supposed to be there. </a:t>
            </a:r>
          </a:p>
          <a:p>
            <a:r>
              <a:rPr lang="en-US" dirty="0">
                <a:latin typeface="Tahoma" pitchFamily="34" charset="0"/>
                <a:cs typeface="Tahoma" pitchFamily="34" charset="0"/>
              </a:rPr>
              <a:t>Let's suppose I need to see what the field will look like through the viewfinder scope, so I want to find the limiting magnitude for the viewfinder. Written right on my viewfinder it says "8x25mm", so the objective of the viewfinder is 25mm, and the magnitude gain is 5 × log(25/7) = 2.8. So I would set the star magnitude limit to 6.8 and the software shows me the star field that I will see through the viewfinder. </a:t>
            </a: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45</a:t>
            </a:fld>
            <a:endParaRPr lang="en-US"/>
          </a:p>
        </p:txBody>
      </p:sp>
    </p:spTree>
    <p:extLst>
      <p:ext uri="{BB962C8B-B14F-4D97-AF65-F5344CB8AC3E}">
        <p14:creationId xmlns:p14="http://schemas.microsoft.com/office/powerpoint/2010/main" val="38567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0AC888-B202-4167-B75D-A385E407A9F7}" type="slidenum">
              <a:rPr lang="en-US"/>
              <a:pPr/>
              <a:t>46</a:t>
            </a:fld>
            <a:endParaRPr lang="en-US"/>
          </a:p>
        </p:txBody>
      </p:sp>
      <p:sp>
        <p:nvSpPr>
          <p:cNvPr id="1607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0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Telescopes don’t work like computers.  On a computer I can zoom</a:t>
            </a:r>
            <a:r>
              <a:rPr lang="en-US" baseline="0" dirty="0" smtClean="0"/>
              <a:t> in on an image and it stays the same brightness.  That won’t happen on a telescope.  When I increase the magnification on a telescope, the image gets markedly less bright – in fact I’ve understated the effect in this slide.  If I have a zoom eyepiece on the telescope this magnification dimming effect is very easy to see, if perhaps a little disturbing.  What the heck is going on??  </a:t>
            </a:r>
          </a:p>
          <a:p>
            <a:endParaRPr lang="en-US" baseline="0" dirty="0" smtClean="0"/>
          </a:p>
          <a:p>
            <a:pPr marL="228600" indent="-228600">
              <a:buAutoNum type="arabicPeriod"/>
            </a:pPr>
            <a:r>
              <a:rPr lang="en-US" baseline="0" dirty="0" smtClean="0">
                <a:latin typeface="Tahoma" pitchFamily="34" charset="0"/>
                <a:cs typeface="Tahoma" pitchFamily="34" charset="0"/>
              </a:rPr>
              <a:t>If I look first</a:t>
            </a:r>
            <a:r>
              <a:rPr lang="en-US" dirty="0" smtClean="0">
                <a:latin typeface="Tahoma" pitchFamily="34" charset="0"/>
                <a:cs typeface="Tahoma" pitchFamily="34" charset="0"/>
              </a:rPr>
              <a:t> at 30 power, I can then change the eyepiece out for one with half the focal length and double the power to 60x. </a:t>
            </a:r>
          </a:p>
          <a:p>
            <a:pPr marL="228600" indent="-228600">
              <a:buAutoNum type="arabicPeriod"/>
            </a:pPr>
            <a:r>
              <a:rPr lang="en-US" dirty="0" smtClean="0">
                <a:latin typeface="Tahoma" pitchFamily="34" charset="0"/>
                <a:cs typeface="Tahoma" pitchFamily="34" charset="0"/>
              </a:rPr>
              <a:t>Jupiter will then be twice the diameter in my image, and since area is a function of the diameter squared (area = </a:t>
            </a:r>
            <a:r>
              <a:rPr lang="en-US" baseline="30000" dirty="0" smtClean="0">
                <a:latin typeface="Symbol" pitchFamily="18" charset="2"/>
                <a:cs typeface="Tahoma" pitchFamily="34" charset="0"/>
                <a:sym typeface="Symbol"/>
              </a:rPr>
              <a:t></a:t>
            </a:r>
            <a:r>
              <a:rPr lang="en-US" dirty="0" smtClean="0">
                <a:latin typeface="Tahoma" pitchFamily="34" charset="0"/>
                <a:cs typeface="Tahoma" pitchFamily="34" charset="0"/>
              </a:rPr>
              <a:t>/</a:t>
            </a:r>
            <a:r>
              <a:rPr lang="en-US" baseline="-30000" dirty="0" smtClean="0">
                <a:latin typeface="Tahoma" pitchFamily="34" charset="0"/>
                <a:cs typeface="Tahoma" pitchFamily="34" charset="0"/>
              </a:rPr>
              <a:t>4</a:t>
            </a:r>
            <a:r>
              <a:rPr lang="en-US" dirty="0" smtClean="0">
                <a:latin typeface="Tahoma" pitchFamily="34" charset="0"/>
                <a:cs typeface="Tahoma" pitchFamily="34" charset="0"/>
              </a:rPr>
              <a:t>×D</a:t>
            </a:r>
            <a:r>
              <a:rPr lang="en-US" baseline="30000" dirty="0" smtClean="0">
                <a:latin typeface="Tahoma" pitchFamily="34" charset="0"/>
                <a:cs typeface="Tahoma" pitchFamily="34" charset="0"/>
              </a:rPr>
              <a:t>2</a:t>
            </a:r>
            <a:r>
              <a:rPr lang="en-US" dirty="0" smtClean="0">
                <a:latin typeface="Tahoma" pitchFamily="34" charset="0"/>
                <a:cs typeface="Tahoma" pitchFamily="34" charset="0"/>
              </a:rPr>
              <a:t>), then when I double the diameter of Jupiter I multiply the area by 2² = 4. </a:t>
            </a:r>
          </a:p>
          <a:p>
            <a:pPr marL="228600" indent="-228600">
              <a:buAutoNum type="arabicPeriod"/>
            </a:pPr>
            <a:r>
              <a:rPr lang="en-US" dirty="0" smtClean="0">
                <a:latin typeface="Tahoma" pitchFamily="34" charset="0"/>
                <a:cs typeface="Tahoma" pitchFamily="34" charset="0"/>
              </a:rPr>
              <a:t>The telescope is still collecting the same light, which is now spread out over 4 times the area.  </a:t>
            </a:r>
          </a:p>
          <a:p>
            <a:pPr marL="228600" indent="-228600">
              <a:buAutoNum type="arabicPeriod"/>
            </a:pPr>
            <a:r>
              <a:rPr lang="en-US" dirty="0" smtClean="0">
                <a:latin typeface="Tahoma" pitchFamily="34" charset="0"/>
                <a:cs typeface="Tahoma" pitchFamily="34" charset="0"/>
              </a:rPr>
              <a:t>It’s the same light, so the same </a:t>
            </a:r>
            <a:r>
              <a:rPr lang="en-US" u="sng" dirty="0" smtClean="0">
                <a:latin typeface="Tahoma" pitchFamily="34" charset="0"/>
                <a:cs typeface="Tahoma" pitchFamily="34" charset="0"/>
              </a:rPr>
              <a:t>total</a:t>
            </a:r>
            <a:r>
              <a:rPr lang="en-US" u="none" dirty="0" smtClean="0">
                <a:latin typeface="Tahoma" pitchFamily="34" charset="0"/>
                <a:cs typeface="Tahoma" pitchFamily="34" charset="0"/>
              </a:rPr>
              <a:t> brightness, but obviously dimmer because the light has been thinned out over a larger area.  This “brightness per unit area” is called </a:t>
            </a:r>
            <a:r>
              <a:rPr lang="en-US" u="sng" dirty="0" smtClean="0">
                <a:latin typeface="Tahoma" pitchFamily="34" charset="0"/>
                <a:cs typeface="Tahoma" pitchFamily="34" charset="0"/>
              </a:rPr>
              <a:t>surface brightness</a:t>
            </a:r>
            <a:r>
              <a:rPr lang="en-US" u="none" dirty="0" smtClean="0">
                <a:latin typeface="Tahoma" pitchFamily="34" charset="0"/>
                <a:cs typeface="Tahoma" pitchFamily="34" charset="0"/>
              </a:rPr>
              <a:t>.  It doesn’t apply to stars because they are points of light, they don’t have an area.  But</a:t>
            </a:r>
            <a:r>
              <a:rPr lang="en-US" u="none" baseline="0" dirty="0" smtClean="0">
                <a:latin typeface="Tahoma" pitchFamily="34" charset="0"/>
                <a:cs typeface="Tahoma" pitchFamily="34" charset="0"/>
              </a:rPr>
              <a:t> for planets, nebulae, galaxies... anything that has a size, this is very important.  </a:t>
            </a:r>
            <a:endParaRPr lang="en-US" dirty="0" smtClean="0">
              <a:latin typeface="Tahoma" pitchFamily="34" charset="0"/>
              <a:cs typeface="Tahoma"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latin typeface="Tahoma" pitchFamily="34" charset="0"/>
                <a:cs typeface="Tahoma" pitchFamily="34" charset="0"/>
              </a:rPr>
              <a:t>Stars</a:t>
            </a:r>
            <a:r>
              <a:rPr lang="en-US" baseline="0" dirty="0" smtClean="0">
                <a:latin typeface="Tahoma" pitchFamily="34" charset="0"/>
                <a:cs typeface="Tahoma" pitchFamily="34" charset="0"/>
              </a:rPr>
              <a:t> are points.  If I magnify a star, it’s still a point.  Stars and other “point” objects (e.g. asteroids) are therefore NOT affected by magnification dimming</a:t>
            </a:r>
          </a:p>
          <a:p>
            <a:pPr marL="228600" indent="-228600">
              <a:buAutoNum type="arabicPeriod"/>
            </a:pPr>
            <a:r>
              <a:rPr lang="en-US" dirty="0" smtClean="0">
                <a:latin typeface="Tahoma" pitchFamily="34" charset="0"/>
                <a:cs typeface="Tahoma" pitchFamily="34" charset="0"/>
              </a:rPr>
              <a:t>So then – when is a star no longer a point?  When I exceed max magnification &amp; it becomes an Airy disk – an “area” object that fades with magnification.  </a:t>
            </a:r>
          </a:p>
          <a:p>
            <a:pPr marL="228600" indent="-228600">
              <a:buAutoNum type="arabicPeriod"/>
            </a:pPr>
            <a:r>
              <a:rPr lang="en-US" dirty="0" smtClean="0">
                <a:latin typeface="Tahoma" pitchFamily="34" charset="0"/>
                <a:cs typeface="Tahoma" pitchFamily="34" charset="0"/>
              </a:rPr>
              <a:t>What happens when the magnification</a:t>
            </a:r>
            <a:r>
              <a:rPr lang="en-US" baseline="0" dirty="0" smtClean="0">
                <a:latin typeface="Tahoma" pitchFamily="34" charset="0"/>
                <a:cs typeface="Tahoma" pitchFamily="34" charset="0"/>
              </a:rPr>
              <a:t> goes way past maximum?  Stars fade like everything else...  faint stars disappear.  </a:t>
            </a:r>
            <a:endParaRPr lang="en-US" dirty="0" smtClean="0">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DF38E99F-B455-4068-B6B0-16DE3C8A8CA3}" type="slidenum">
              <a:rPr lang="en-US" smtClean="0"/>
              <a:pPr/>
              <a:t>47</a:t>
            </a:fld>
            <a:endParaRPr lang="en-US"/>
          </a:p>
        </p:txBody>
      </p:sp>
    </p:spTree>
    <p:extLst>
      <p:ext uri="{BB962C8B-B14F-4D97-AF65-F5344CB8AC3E}">
        <p14:creationId xmlns:p14="http://schemas.microsoft.com/office/powerpoint/2010/main" val="30925012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latin typeface="Tahoma" pitchFamily="34" charset="0"/>
                <a:cs typeface="Tahoma" pitchFamily="34" charset="0"/>
              </a:rPr>
              <a:t>The </a:t>
            </a:r>
            <a:r>
              <a:rPr lang="en-US" u="sng" dirty="0" smtClean="0">
                <a:latin typeface="Tahoma" pitchFamily="34" charset="0"/>
                <a:cs typeface="Tahoma" pitchFamily="34" charset="0"/>
              </a:rPr>
              <a:t>increase</a:t>
            </a:r>
            <a:r>
              <a:rPr lang="en-US" dirty="0" smtClean="0">
                <a:latin typeface="Tahoma" pitchFamily="34" charset="0"/>
                <a:cs typeface="Tahoma" pitchFamily="34" charset="0"/>
              </a:rPr>
              <a:t> in brightness as you </a:t>
            </a:r>
            <a:r>
              <a:rPr lang="en-US" u="sng" dirty="0" smtClean="0">
                <a:latin typeface="Tahoma" pitchFamily="34" charset="0"/>
                <a:cs typeface="Tahoma" pitchFamily="34" charset="0"/>
              </a:rPr>
              <a:t>reduce</a:t>
            </a:r>
            <a:r>
              <a:rPr lang="en-US" dirty="0" smtClean="0">
                <a:latin typeface="Tahoma" pitchFamily="34" charset="0"/>
                <a:cs typeface="Tahoma" pitchFamily="34" charset="0"/>
              </a:rPr>
              <a:t> magnification has a limit, and that limit is related to something called the exit pupil. </a:t>
            </a:r>
          </a:p>
          <a:p>
            <a:pPr marL="228600" indent="-228600">
              <a:buFont typeface="+mj-lt"/>
              <a:buAutoNum type="arabicPeriod"/>
            </a:pPr>
            <a:r>
              <a:rPr lang="en-US" dirty="0" smtClean="0">
                <a:latin typeface="Tahoma" pitchFamily="34" charset="0"/>
                <a:cs typeface="Tahoma" pitchFamily="34" charset="0"/>
              </a:rPr>
              <a:t>The “exit pupil” is the diameter of the cylinder of light coming out of the eyepiece, as shown in the diagram above. </a:t>
            </a:r>
          </a:p>
          <a:p>
            <a:pPr marL="228600" indent="-228600">
              <a:buFont typeface="+mj-lt"/>
              <a:buAutoNum type="arabicPeriod"/>
            </a:pPr>
            <a:r>
              <a:rPr lang="en-US" dirty="0" smtClean="0">
                <a:latin typeface="Tahoma" pitchFamily="34" charset="0"/>
                <a:cs typeface="Tahoma" pitchFamily="34" charset="0"/>
              </a:rPr>
              <a:t>It turns out this represents the operating point of the telescope</a:t>
            </a:r>
            <a:r>
              <a:rPr lang="en-US" baseline="0" dirty="0" smtClean="0">
                <a:latin typeface="Tahoma" pitchFamily="34" charset="0"/>
                <a:cs typeface="Tahoma" pitchFamily="34" charset="0"/>
              </a:rPr>
              <a:t> in surprisingly useful ways, so let’s take a closer look at the exit pupil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48</a:t>
            </a:fld>
            <a:endParaRPr lang="en-US"/>
          </a:p>
        </p:txBody>
      </p:sp>
    </p:spTree>
    <p:extLst>
      <p:ext uri="{BB962C8B-B14F-4D97-AF65-F5344CB8AC3E}">
        <p14:creationId xmlns:p14="http://schemas.microsoft.com/office/powerpoint/2010/main" val="2702798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There are two ways to find the exit pupil:  scope diameter to magnification,  and eyepiece to f-ratio.  </a:t>
            </a:r>
          </a:p>
          <a:p>
            <a:pPr marL="0" indent="0">
              <a:buNone/>
            </a:pPr>
            <a:r>
              <a:rPr lang="en-US" baseline="0" dirty="0" smtClean="0"/>
              <a:t>These two equations are simple and easy to work with, and as you will see, they are awesome general problem-solvers.  </a:t>
            </a:r>
          </a:p>
          <a:p>
            <a:pPr marL="0" indent="0">
              <a:buNone/>
            </a:pPr>
            <a:endParaRPr lang="en-US" baseline="0" dirty="0" smtClean="0"/>
          </a:p>
          <a:p>
            <a:pPr marL="0" indent="0">
              <a:buNone/>
            </a:pPr>
            <a:r>
              <a:rPr lang="en-US" baseline="0" dirty="0" smtClean="0"/>
              <a:t>You’ve been spared the derivation of these equations but if you want to see it I’m more than happy to show you...  I spent hours getting that slide just right, only to relegate it to the scrapheap of the appendix.  </a:t>
            </a:r>
          </a:p>
        </p:txBody>
      </p:sp>
      <p:sp>
        <p:nvSpPr>
          <p:cNvPr id="4" name="Slide Number Placeholder 3"/>
          <p:cNvSpPr>
            <a:spLocks noGrp="1"/>
          </p:cNvSpPr>
          <p:nvPr>
            <p:ph type="sldNum" sz="quarter" idx="10"/>
          </p:nvPr>
        </p:nvSpPr>
        <p:spPr/>
        <p:txBody>
          <a:bodyPr/>
          <a:lstStyle/>
          <a:p>
            <a:fld id="{DF38E99F-B455-4068-B6B0-16DE3C8A8CA3}" type="slidenum">
              <a:rPr lang="en-US" smtClean="0"/>
              <a:pPr/>
              <a:t>49</a:t>
            </a:fld>
            <a:endParaRPr lang="en-US"/>
          </a:p>
        </p:txBody>
      </p:sp>
    </p:spTree>
    <p:extLst>
      <p:ext uri="{BB962C8B-B14F-4D97-AF65-F5344CB8AC3E}">
        <p14:creationId xmlns:p14="http://schemas.microsoft.com/office/powerpoint/2010/main" val="4188810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3DABC-9A53-482F-8239-283E02FD6980}" type="slidenum">
              <a:rPr lang="en-US"/>
              <a:pPr/>
              <a:t>5</a:t>
            </a:fld>
            <a:endParaRPr lang="en-US"/>
          </a:p>
        </p:txBody>
      </p:sp>
      <p:sp>
        <p:nvSpPr>
          <p:cNvPr id="153602" name="Rectangle 1026"/>
          <p:cNvSpPr>
            <a:spLocks noGrp="1" noRot="1" noChangeAspect="1" noChangeArrowheads="1" noTextEdit="1"/>
          </p:cNvSpPr>
          <p:nvPr>
            <p:ph type="sldImg"/>
          </p:nvPr>
        </p:nvSpPr>
        <p:spPr>
          <a:ln/>
        </p:spPr>
      </p:sp>
      <p:sp>
        <p:nvSpPr>
          <p:cNvPr id="153603" name="Rectangle 1027"/>
          <p:cNvSpPr>
            <a:spLocks noGrp="1" noChangeArrowheads="1"/>
          </p:cNvSpPr>
          <p:nvPr>
            <p:ph type="body" idx="1"/>
          </p:nvPr>
        </p:nvSpPr>
        <p:spPr/>
        <p:txBody>
          <a:bodyPr/>
          <a:lstStyle/>
          <a:p>
            <a:r>
              <a:rPr lang="en-US" dirty="0" smtClean="0"/>
              <a:t>So let’s begin </a:t>
            </a:r>
            <a:r>
              <a:rPr lang="en-US" dirty="0"/>
              <a:t>with how the scope gets definition of the tiniest details, through resolving power and </a:t>
            </a:r>
            <a:r>
              <a:rPr lang="en-US" dirty="0" smtClean="0"/>
              <a:t>magnification.</a:t>
            </a:r>
            <a:r>
              <a:rPr lang="en-US" baseline="0" dirty="0" smtClean="0"/>
              <a:t>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how much of the picture from the scope equates to how much of the total light</a:t>
            </a:r>
            <a:r>
              <a:rPr lang="en-US" baseline="0" dirty="0" smtClean="0"/>
              <a:t> from the scope is going into the eye.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50</a:t>
            </a:fld>
            <a:endParaRPr lang="en-US"/>
          </a:p>
        </p:txBody>
      </p:sp>
    </p:spTree>
    <p:extLst>
      <p:ext uri="{BB962C8B-B14F-4D97-AF65-F5344CB8AC3E}">
        <p14:creationId xmlns:p14="http://schemas.microsoft.com/office/powerpoint/2010/main" val="40959377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high magnification,</a:t>
            </a:r>
            <a:r>
              <a:rPr lang="en-US" baseline="0" dirty="0" smtClean="0"/>
              <a:t> we have a small field of view, which means a small portion of the light from the scope, coming into the eye through a small exit pupil.</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51</a:t>
            </a:fld>
            <a:endParaRPr lang="en-US"/>
          </a:p>
        </p:txBody>
      </p:sp>
    </p:spTree>
    <p:extLst>
      <p:ext uri="{BB962C8B-B14F-4D97-AF65-F5344CB8AC3E}">
        <p14:creationId xmlns:p14="http://schemas.microsoft.com/office/powerpoint/2010/main" val="6959411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lower magnification,</a:t>
            </a:r>
            <a:r>
              <a:rPr lang="en-US" baseline="0" dirty="0" smtClean="0"/>
              <a:t> we have a larger field of view, which means more of the light from the scope, and it’s coming into the eye through a larger exit pupil.</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52</a:t>
            </a:fld>
            <a:endParaRPr lang="en-US"/>
          </a:p>
        </p:txBody>
      </p:sp>
    </p:spTree>
    <p:extLst>
      <p:ext uri="{BB962C8B-B14F-4D97-AF65-F5344CB8AC3E}">
        <p14:creationId xmlns:p14="http://schemas.microsoft.com/office/powerpoint/2010/main" val="6959411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ahoma" pitchFamily="34" charset="0"/>
                <a:cs typeface="Tahoma" pitchFamily="34" charset="0"/>
              </a:rPr>
              <a:t>What happens if I keep reducing the magnification to make the image brighter, and I end</a:t>
            </a:r>
            <a:r>
              <a:rPr lang="en-US" baseline="0" dirty="0" smtClean="0">
                <a:latin typeface="Tahoma" pitchFamily="34" charset="0"/>
                <a:cs typeface="Tahoma" pitchFamily="34" charset="0"/>
              </a:rPr>
              <a:t> up </a:t>
            </a:r>
            <a:r>
              <a:rPr lang="en-US" dirty="0" smtClean="0">
                <a:latin typeface="Tahoma" pitchFamily="34" charset="0"/>
                <a:cs typeface="Tahoma" pitchFamily="34" charset="0"/>
              </a:rPr>
              <a:t>making the exit pupil bigger than your eye pupil?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latin typeface="Tahoma" pitchFamily="34" charset="0"/>
                <a:cs typeface="Tahoma" pitchFamily="34" charset="0"/>
              </a:rPr>
              <a:t>Well then </a:t>
            </a:r>
            <a:r>
              <a:rPr lang="en-US" dirty="0" smtClean="0">
                <a:latin typeface="Times New Roman" pitchFamily="18" charset="0"/>
                <a:cs typeface="+mn-cs"/>
              </a:rPr>
              <a:t>t</a:t>
            </a:r>
            <a:r>
              <a:rPr lang="en-US" dirty="0" smtClean="0"/>
              <a:t>he additional light from the scope simply cannot enter the eye.</a:t>
            </a:r>
            <a:r>
              <a:rPr lang="en-US" baseline="0" dirty="0" smtClean="0"/>
              <a:t>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Everything outside that red circle, the additional light that would have made the image brighter, is lost.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Once the exit pupil reaches the size of your eye pupil, that’s the brightest the image will get.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As magnification is reduced further, </a:t>
            </a:r>
            <a:r>
              <a:rPr lang="en-US" dirty="0" smtClean="0"/>
              <a:t>the image gets smaller but NO BRIGHTER. </a:t>
            </a:r>
            <a:r>
              <a:rPr lang="en-US" baseline="0" dirty="0" smtClean="0"/>
              <a:t> </a:t>
            </a:r>
            <a:endParaRPr lang="en-US" dirty="0" smtClean="0">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DF38E99F-B455-4068-B6B0-16DE3C8A8CA3}" type="slidenum">
              <a:rPr lang="en-US" smtClean="0"/>
              <a:pPr/>
              <a:t>53</a:t>
            </a:fld>
            <a:endParaRPr lang="en-US"/>
          </a:p>
        </p:txBody>
      </p:sp>
    </p:spTree>
    <p:extLst>
      <p:ext uri="{BB962C8B-B14F-4D97-AF65-F5344CB8AC3E}">
        <p14:creationId xmlns:p14="http://schemas.microsoft.com/office/powerpoint/2010/main" val="6959411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316EF2-A29F-4DE3-853C-636E9DBD98AE}" type="slidenum">
              <a:rPr lang="en-US"/>
              <a:pPr/>
              <a:t>54</a:t>
            </a:fld>
            <a:endParaRPr lang="en-US"/>
          </a:p>
        </p:txBody>
      </p:sp>
      <p:sp>
        <p:nvSpPr>
          <p:cNvPr id="1669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6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buAutoNum type="arabicPeriod"/>
            </a:pPr>
            <a:r>
              <a:rPr lang="en-US" dirty="0" smtClean="0">
                <a:latin typeface="Tahoma" pitchFamily="34" charset="0"/>
                <a:cs typeface="Tahoma" pitchFamily="34" charset="0"/>
              </a:rPr>
              <a:t>So </a:t>
            </a:r>
            <a:r>
              <a:rPr lang="en-US" dirty="0">
                <a:latin typeface="Tahoma" pitchFamily="34" charset="0"/>
                <a:cs typeface="Tahoma" pitchFamily="34" charset="0"/>
              </a:rPr>
              <a:t>the maximum surface brightness I can achieve is when the exit pupil has grown to just match the eye pupil, which is about 7 mm when your eye is adapted to the dark. </a:t>
            </a:r>
            <a:endParaRPr lang="en-US" dirty="0" smtClean="0">
              <a:latin typeface="Tahoma" pitchFamily="34" charset="0"/>
              <a:cs typeface="Tahoma" pitchFamily="34" charset="0"/>
            </a:endParaRPr>
          </a:p>
          <a:p>
            <a:pPr marL="228600" indent="-228600">
              <a:buAutoNum type="arabicPeriod"/>
            </a:pPr>
            <a:r>
              <a:rPr lang="en-US" dirty="0" smtClean="0">
                <a:latin typeface="Tahoma" pitchFamily="34" charset="0"/>
                <a:cs typeface="Tahoma" pitchFamily="34" charset="0"/>
              </a:rPr>
              <a:t>The </a:t>
            </a:r>
            <a:r>
              <a:rPr lang="en-US" dirty="0">
                <a:latin typeface="Tahoma" pitchFamily="34" charset="0"/>
                <a:cs typeface="Tahoma" pitchFamily="34" charset="0"/>
              </a:rPr>
              <a:t>magnification to get this maximum exit pupil is my minimum magnification. Then if I use the </a:t>
            </a:r>
            <a:r>
              <a:rPr lang="en-US" dirty="0" smtClean="0">
                <a:latin typeface="Tahoma" pitchFamily="34" charset="0"/>
                <a:cs typeface="Tahoma" pitchFamily="34" charset="0"/>
              </a:rPr>
              <a:t>first formula for the exit pupil, </a:t>
            </a:r>
            <a:r>
              <a:rPr lang="en-US" dirty="0">
                <a:latin typeface="Tahoma" pitchFamily="34" charset="0"/>
                <a:cs typeface="Tahoma" pitchFamily="34" charset="0"/>
              </a:rPr>
              <a:t>and rearrange it a bit, I can find the minimum magnification, </a:t>
            </a:r>
            <a:r>
              <a:rPr lang="en-US" dirty="0" err="1">
                <a:latin typeface="Tahoma" pitchFamily="34" charset="0"/>
                <a:cs typeface="Tahoma" pitchFamily="34" charset="0"/>
              </a:rPr>
              <a:t>M</a:t>
            </a:r>
            <a:r>
              <a:rPr lang="en-US" baseline="-30000" dirty="0" err="1">
                <a:latin typeface="Tahoma" pitchFamily="34" charset="0"/>
                <a:cs typeface="Tahoma" pitchFamily="34" charset="0"/>
              </a:rPr>
              <a:t>min</a:t>
            </a:r>
            <a:r>
              <a:rPr lang="en-US" dirty="0">
                <a:latin typeface="Tahoma" pitchFamily="34" charset="0"/>
                <a:cs typeface="Tahoma" pitchFamily="34" charset="0"/>
              </a:rPr>
              <a:t> as </a:t>
            </a:r>
            <a:r>
              <a:rPr lang="en-US" dirty="0"/>
              <a:t>D</a:t>
            </a:r>
            <a:r>
              <a:rPr lang="en-US" baseline="-25000" dirty="0"/>
              <a:t>O</a:t>
            </a:r>
            <a:r>
              <a:rPr lang="en-US" dirty="0"/>
              <a:t>/7.  </a:t>
            </a:r>
            <a:endParaRPr lang="en-US" dirty="0" smtClean="0"/>
          </a:p>
          <a:p>
            <a:pPr marL="228600" indent="-228600">
              <a:buAutoNum type="arabicPeriod"/>
            </a:pPr>
            <a:r>
              <a:rPr lang="en-US" dirty="0" smtClean="0">
                <a:latin typeface="Tahoma" pitchFamily="34" charset="0"/>
                <a:cs typeface="Tahoma" pitchFamily="34" charset="0"/>
              </a:rPr>
              <a:t>Because I don't get any increase in brightness past this point, and I only make the image smaller, there isn't really much point in going with a magnification that's any lower than this.</a:t>
            </a:r>
            <a:endParaRPr lang="en-US" dirty="0"/>
          </a:p>
          <a:p>
            <a:endParaRPr lang="en-US" dirty="0" smtClean="0">
              <a:latin typeface="Tahoma" pitchFamily="34" charset="0"/>
              <a:cs typeface="Tahoma" pitchFamily="34" charset="0"/>
            </a:endParaRPr>
          </a:p>
          <a:p>
            <a:r>
              <a:rPr lang="en-US" dirty="0" smtClean="0">
                <a:latin typeface="Tahoma" pitchFamily="34" charset="0"/>
                <a:cs typeface="Tahoma" pitchFamily="34" charset="0"/>
              </a:rPr>
              <a:t>The calculation to show the surface brightness never gets brighter than at </a:t>
            </a:r>
            <a:r>
              <a:rPr lang="en-US" dirty="0" err="1" smtClean="0">
                <a:latin typeface="Tahoma" pitchFamily="34" charset="0"/>
                <a:cs typeface="Tahoma" pitchFamily="34" charset="0"/>
              </a:rPr>
              <a:t>M_min</a:t>
            </a:r>
            <a:r>
              <a:rPr lang="en-US" dirty="0" smtClean="0">
                <a:latin typeface="Tahoma" pitchFamily="34" charset="0"/>
                <a:cs typeface="Tahoma" pitchFamily="34" charset="0"/>
              </a:rPr>
              <a:t> goes like this:  </a:t>
            </a:r>
          </a:p>
          <a:p>
            <a:endParaRPr lang="en-US" dirty="0" smtClean="0">
              <a:latin typeface="Tahoma" pitchFamily="34" charset="0"/>
              <a:cs typeface="Tahoma" pitchFamily="34" charset="0"/>
            </a:endParaRPr>
          </a:p>
          <a:p>
            <a:pPr marL="171450" indent="-171450">
              <a:buFont typeface="Arial" pitchFamily="34" charset="0"/>
              <a:buChar char="•"/>
            </a:pPr>
            <a:r>
              <a:rPr lang="en-US" dirty="0" smtClean="0">
                <a:latin typeface="Tahoma" pitchFamily="34" charset="0"/>
                <a:cs typeface="Tahoma" pitchFamily="34" charset="0"/>
              </a:rPr>
              <a:t>Assume we are at </a:t>
            </a:r>
            <a:r>
              <a:rPr lang="en-US" dirty="0" err="1" smtClean="0">
                <a:latin typeface="Tahoma" pitchFamily="34" charset="0"/>
                <a:cs typeface="Tahoma" pitchFamily="34" charset="0"/>
              </a:rPr>
              <a:t>M_min</a:t>
            </a:r>
            <a:r>
              <a:rPr lang="en-US" dirty="0" smtClean="0">
                <a:latin typeface="Tahoma" pitchFamily="34" charset="0"/>
                <a:cs typeface="Tahoma" pitchFamily="34" charset="0"/>
              </a:rPr>
              <a:t>,</a:t>
            </a:r>
            <a:r>
              <a:rPr lang="en-US" baseline="0" dirty="0" smtClean="0">
                <a:latin typeface="Tahoma" pitchFamily="34" charset="0"/>
                <a:cs typeface="Tahoma" pitchFamily="34" charset="0"/>
              </a:rPr>
              <a:t> and </a:t>
            </a:r>
            <a:r>
              <a:rPr lang="en-US" baseline="0" dirty="0" err="1" smtClean="0">
                <a:latin typeface="Tahoma" pitchFamily="34" charset="0"/>
                <a:cs typeface="Tahoma" pitchFamily="34" charset="0"/>
              </a:rPr>
              <a:t>D_ep</a:t>
            </a:r>
            <a:r>
              <a:rPr lang="en-US" baseline="0" dirty="0" smtClean="0">
                <a:latin typeface="Tahoma" pitchFamily="34" charset="0"/>
                <a:cs typeface="Tahoma" pitchFamily="34" charset="0"/>
              </a:rPr>
              <a:t> = </a:t>
            </a:r>
            <a:r>
              <a:rPr lang="en-US" baseline="0" dirty="0" err="1" smtClean="0">
                <a:latin typeface="Tahoma" pitchFamily="34" charset="0"/>
                <a:cs typeface="Tahoma" pitchFamily="34" charset="0"/>
              </a:rPr>
              <a:t>D_eye</a:t>
            </a:r>
            <a:r>
              <a:rPr lang="en-US" baseline="0" dirty="0" smtClean="0">
                <a:latin typeface="Tahoma" pitchFamily="34" charset="0"/>
                <a:cs typeface="Tahoma" pitchFamily="34" charset="0"/>
              </a:rPr>
              <a:t>, and the area of our distributed object is A_0.  </a:t>
            </a:r>
          </a:p>
          <a:p>
            <a:pPr marL="171450" indent="-171450">
              <a:buFont typeface="Arial" pitchFamily="34" charset="0"/>
              <a:buChar char="•"/>
            </a:pPr>
            <a:r>
              <a:rPr lang="en-US" baseline="0" dirty="0" smtClean="0">
                <a:latin typeface="Tahoma" pitchFamily="34" charset="0"/>
                <a:cs typeface="Tahoma" pitchFamily="34" charset="0"/>
              </a:rPr>
              <a:t>We now decrease M to be </a:t>
            </a:r>
            <a:r>
              <a:rPr lang="en-US" baseline="0" dirty="0" err="1" smtClean="0">
                <a:latin typeface="Tahoma" pitchFamily="34" charset="0"/>
                <a:cs typeface="Tahoma" pitchFamily="34" charset="0"/>
              </a:rPr>
              <a:t>M_min</a:t>
            </a:r>
            <a:r>
              <a:rPr lang="en-US" baseline="0" dirty="0" smtClean="0">
                <a:latin typeface="Tahoma" pitchFamily="34" charset="0"/>
                <a:cs typeface="Tahoma" pitchFamily="34" charset="0"/>
              </a:rPr>
              <a:t>/c, where c&gt;1.  </a:t>
            </a:r>
          </a:p>
          <a:p>
            <a:pPr marL="171450" indent="-171450">
              <a:buFont typeface="Arial" pitchFamily="34" charset="0"/>
              <a:buChar char="•"/>
            </a:pPr>
            <a:r>
              <a:rPr lang="en-US" baseline="0" dirty="0" smtClean="0">
                <a:latin typeface="Tahoma" pitchFamily="34" charset="0"/>
                <a:cs typeface="Tahoma" pitchFamily="34" charset="0"/>
              </a:rPr>
              <a:t>Then </a:t>
            </a:r>
            <a:r>
              <a:rPr lang="en-US" baseline="0" dirty="0" err="1" smtClean="0">
                <a:latin typeface="Tahoma" pitchFamily="34" charset="0"/>
                <a:cs typeface="Tahoma" pitchFamily="34" charset="0"/>
              </a:rPr>
              <a:t>D_ep</a:t>
            </a:r>
            <a:r>
              <a:rPr lang="en-US" baseline="0" dirty="0" smtClean="0">
                <a:latin typeface="Tahoma" pitchFamily="34" charset="0"/>
                <a:cs typeface="Tahoma" pitchFamily="34" charset="0"/>
              </a:rPr>
              <a:t> = c*</a:t>
            </a:r>
            <a:r>
              <a:rPr lang="en-US" baseline="0" dirty="0" err="1" smtClean="0">
                <a:latin typeface="Tahoma" pitchFamily="34" charset="0"/>
                <a:cs typeface="Tahoma" pitchFamily="34" charset="0"/>
              </a:rPr>
              <a:t>D_eye</a:t>
            </a:r>
            <a:r>
              <a:rPr lang="en-US" baseline="0" dirty="0" smtClean="0">
                <a:latin typeface="Tahoma" pitchFamily="34" charset="0"/>
                <a:cs typeface="Tahoma" pitchFamily="34" charset="0"/>
              </a:rPr>
              <a:t>.  </a:t>
            </a:r>
          </a:p>
          <a:p>
            <a:pPr marL="171450" indent="-171450">
              <a:buFont typeface="Arial" pitchFamily="34" charset="0"/>
              <a:buChar char="•"/>
            </a:pPr>
            <a:r>
              <a:rPr lang="en-US" baseline="0" dirty="0" smtClean="0">
                <a:latin typeface="Tahoma" pitchFamily="34" charset="0"/>
                <a:cs typeface="Tahoma" pitchFamily="34" charset="0"/>
              </a:rPr>
              <a:t>The area of the distributed object is now A_1 = A_0/c², so the surface brightness will be A_0/A_1 = c² times the original.  </a:t>
            </a:r>
          </a:p>
          <a:p>
            <a:pPr marL="171450" indent="-171450">
              <a:buFont typeface="Arial" pitchFamily="34" charset="0"/>
              <a:buChar char="•"/>
            </a:pPr>
            <a:r>
              <a:rPr lang="en-US" baseline="0" dirty="0" smtClean="0">
                <a:latin typeface="Tahoma" pitchFamily="34" charset="0"/>
                <a:cs typeface="Tahoma" pitchFamily="34" charset="0"/>
              </a:rPr>
              <a:t>Fraction of area of the exit pupil the eye sees is D_eye²/D_ep², or D_eye²/(c*</a:t>
            </a:r>
            <a:r>
              <a:rPr lang="en-US" baseline="0" dirty="0" err="1" smtClean="0">
                <a:latin typeface="Tahoma" pitchFamily="34" charset="0"/>
                <a:cs typeface="Tahoma" pitchFamily="34" charset="0"/>
              </a:rPr>
              <a:t>D_eye</a:t>
            </a:r>
            <a:r>
              <a:rPr lang="en-US" baseline="0" dirty="0" smtClean="0">
                <a:latin typeface="Tahoma" pitchFamily="34" charset="0"/>
                <a:cs typeface="Tahoma" pitchFamily="34" charset="0"/>
              </a:rPr>
              <a:t>)² = 1/c².  </a:t>
            </a:r>
          </a:p>
          <a:p>
            <a:pPr marL="171450" indent="-171450">
              <a:buFont typeface="Arial" pitchFamily="34" charset="0"/>
              <a:buChar char="•"/>
            </a:pPr>
            <a:r>
              <a:rPr lang="en-US" baseline="0" dirty="0" smtClean="0">
                <a:latin typeface="Tahoma" pitchFamily="34" charset="0"/>
                <a:cs typeface="Tahoma" pitchFamily="34" charset="0"/>
              </a:rPr>
              <a:t>So the brightness of the distributed object is c²*(1/c²) = 1*original brightness</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35CE8-E0E6-4AF0-8357-ACB8EEB5C0A8}" type="slidenum">
              <a:rPr lang="en-US"/>
              <a:pPr/>
              <a:t>55</a:t>
            </a:fld>
            <a:endParaRPr lang="en-US"/>
          </a:p>
        </p:txBody>
      </p:sp>
      <p:sp>
        <p:nvSpPr>
          <p:cNvPr id="1710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1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latin typeface="Tahoma" pitchFamily="34" charset="0"/>
                <a:cs typeface="Tahoma" pitchFamily="34" charset="0"/>
              </a:rPr>
              <a:t>Once we know the magnification we want, we can determine the eyepiece to get it. That comes from the </a:t>
            </a:r>
            <a:r>
              <a:rPr lang="en-US" dirty="0" smtClean="0">
                <a:latin typeface="Tahoma" pitchFamily="34" charset="0"/>
                <a:cs typeface="Tahoma" pitchFamily="34" charset="0"/>
              </a:rPr>
              <a:t>exit pupil formula for finding the eyepiece</a:t>
            </a:r>
            <a:r>
              <a:rPr lang="en-US" baseline="0" dirty="0" smtClean="0">
                <a:latin typeface="Tahoma" pitchFamily="34" charset="0"/>
                <a:cs typeface="Tahoma" pitchFamily="34" charset="0"/>
              </a:rPr>
              <a:t> focal length</a:t>
            </a:r>
            <a:r>
              <a:rPr lang="en-US" dirty="0" smtClean="0">
                <a:latin typeface="Tahoma" pitchFamily="34" charset="0"/>
                <a:cs typeface="Tahoma" pitchFamily="34" charset="0"/>
              </a:rPr>
              <a:t>.  </a:t>
            </a:r>
            <a:endParaRPr lang="en-US" dirty="0">
              <a:latin typeface="Tahoma" pitchFamily="34" charset="0"/>
              <a:cs typeface="Tahoma" pitchFamily="34" charset="0"/>
            </a:endParaRPr>
          </a:p>
          <a:p>
            <a:endParaRPr lang="en-US" dirty="0">
              <a:latin typeface="Tahoma" pitchFamily="34" charset="0"/>
              <a:cs typeface="Tahoma" pitchFamily="34" charset="0"/>
            </a:endParaRPr>
          </a:p>
          <a:p>
            <a:r>
              <a:rPr lang="en-US" dirty="0">
                <a:latin typeface="Tahoma" pitchFamily="34" charset="0"/>
                <a:cs typeface="Tahoma" pitchFamily="34" charset="0"/>
              </a:rPr>
              <a:t>The surprise in this result is that the maximum focal length eyepiece depends </a:t>
            </a:r>
            <a:r>
              <a:rPr lang="en-US" u="sng" dirty="0">
                <a:latin typeface="Tahoma" pitchFamily="34" charset="0"/>
                <a:cs typeface="Tahoma" pitchFamily="34" charset="0"/>
              </a:rPr>
              <a:t>only</a:t>
            </a:r>
            <a:r>
              <a:rPr lang="en-US" dirty="0">
                <a:latin typeface="Tahoma" pitchFamily="34" charset="0"/>
                <a:cs typeface="Tahoma" pitchFamily="34" charset="0"/>
              </a:rPr>
              <a:t> on the f-ratio of my scope.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1ECF2-F805-4603-8DA7-95528494A07E}" type="slidenum">
              <a:rPr lang="en-US"/>
              <a:pPr/>
              <a:t>56</a:t>
            </a:fld>
            <a:endParaRPr lang="en-US"/>
          </a:p>
        </p:txBody>
      </p:sp>
      <p:sp>
        <p:nvSpPr>
          <p:cNvPr id="1730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3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latin typeface="Tahoma" pitchFamily="34" charset="0"/>
                <a:cs typeface="Tahoma" pitchFamily="34" charset="0"/>
              </a:rPr>
              <a:t>Just look at how cool these results are. If I know the diameter of the objective and the f-ratio of the scope, I can immediately identify the largest eyepiece focal length and smallest magnification that gives me the brightest image. </a:t>
            </a:r>
          </a:p>
          <a:p>
            <a:r>
              <a:rPr lang="en-US" dirty="0">
                <a:latin typeface="Tahoma" pitchFamily="34" charset="0"/>
                <a:cs typeface="Tahoma" pitchFamily="34" charset="0"/>
              </a:rPr>
              <a:t>So for example, take my brand-spanking new 8-inch, f/5 scope. Converting the diameter to metric, I have 8 × 25.4 = 203mm, so the minimum magnification is D</a:t>
            </a:r>
            <a:r>
              <a:rPr lang="en-US" baseline="-30000" dirty="0">
                <a:latin typeface="Tahoma" pitchFamily="34" charset="0"/>
                <a:cs typeface="Tahoma" pitchFamily="34" charset="0"/>
              </a:rPr>
              <a:t>O</a:t>
            </a:r>
            <a:r>
              <a:rPr lang="en-US" dirty="0">
                <a:latin typeface="Tahoma" pitchFamily="34" charset="0"/>
                <a:cs typeface="Tahoma" pitchFamily="34" charset="0"/>
              </a:rPr>
              <a:t> ÷ 7 = 203 ÷ 7 = 29. </a:t>
            </a:r>
          </a:p>
          <a:p>
            <a:r>
              <a:rPr lang="en-US" dirty="0">
                <a:latin typeface="Tahoma" pitchFamily="34" charset="0"/>
                <a:cs typeface="Tahoma" pitchFamily="34" charset="0"/>
              </a:rPr>
              <a:t>Even easier is finding the brightest eyepiece, or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-max</a:t>
            </a:r>
            <a:r>
              <a:rPr lang="en-US" dirty="0">
                <a:latin typeface="Tahoma" pitchFamily="34" charset="0"/>
                <a:cs typeface="Tahoma" pitchFamily="34" charset="0"/>
              </a:rPr>
              <a:t>, which is just 7 × </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 7 × 5 = 35mm. </a:t>
            </a:r>
          </a:p>
          <a:p>
            <a:r>
              <a:rPr lang="en-US" dirty="0">
                <a:latin typeface="Tahoma" pitchFamily="34" charset="0"/>
                <a:cs typeface="Tahoma" pitchFamily="34" charset="0"/>
              </a:rPr>
              <a:t>Since I’m an old fart with likely no better than a 6mm pupil fully dilated, I opted for an </a:t>
            </a:r>
            <a:r>
              <a:rPr lang="en-US" dirty="0" err="1">
                <a:latin typeface="Tahoma" pitchFamily="34" charset="0"/>
                <a:cs typeface="Tahoma" pitchFamily="34" charset="0"/>
              </a:rPr>
              <a:t>M</a:t>
            </a:r>
            <a:r>
              <a:rPr lang="en-US" baseline="-25000" dirty="0" err="1">
                <a:latin typeface="Tahoma" pitchFamily="34" charset="0"/>
                <a:cs typeface="Tahoma" pitchFamily="34" charset="0"/>
              </a:rPr>
              <a:t>min</a:t>
            </a:r>
            <a:r>
              <a:rPr lang="en-US" dirty="0">
                <a:latin typeface="Tahoma" pitchFamily="34" charset="0"/>
                <a:cs typeface="Tahoma" pitchFamily="34" charset="0"/>
              </a:rPr>
              <a:t>= 203÷6=33 and an </a:t>
            </a:r>
            <a:r>
              <a:rPr lang="en-US" dirty="0" err="1">
                <a:latin typeface="Tahoma" pitchFamily="34" charset="0"/>
                <a:cs typeface="Tahoma" pitchFamily="34" charset="0"/>
              </a:rPr>
              <a:t>f</a:t>
            </a:r>
            <a:r>
              <a:rPr lang="en-US" baseline="-25000" dirty="0" err="1">
                <a:latin typeface="Tahoma" pitchFamily="34" charset="0"/>
                <a:cs typeface="Tahoma" pitchFamily="34" charset="0"/>
              </a:rPr>
              <a:t>e</a:t>
            </a:r>
            <a:r>
              <a:rPr lang="en-US" baseline="-25000" dirty="0">
                <a:latin typeface="Tahoma" pitchFamily="34" charset="0"/>
                <a:cs typeface="Tahoma" pitchFamily="34" charset="0"/>
              </a:rPr>
              <a:t>-max</a:t>
            </a:r>
            <a:r>
              <a:rPr lang="en-US" dirty="0">
                <a:latin typeface="Tahoma" pitchFamily="34" charset="0"/>
                <a:cs typeface="Tahoma" pitchFamily="34" charset="0"/>
              </a:rPr>
              <a:t>=6×5=30mm (wide-angle).   </a:t>
            </a:r>
          </a:p>
          <a:p>
            <a:r>
              <a:rPr lang="en-US" dirty="0">
                <a:latin typeface="Tahoma" pitchFamily="34" charset="0"/>
                <a:cs typeface="Tahoma" pitchFamily="34" charset="0"/>
              </a:rPr>
              <a:t>Let's take a look at how this works out for my other scope, a 90mm f/13.9 ETX. </a:t>
            </a:r>
          </a:p>
          <a:p>
            <a:r>
              <a:rPr lang="en-US" dirty="0">
                <a:latin typeface="Tahoma" pitchFamily="34" charset="0"/>
                <a:cs typeface="Tahoma" pitchFamily="34" charset="0"/>
              </a:rPr>
              <a:t>The minimum magnification is D</a:t>
            </a:r>
            <a:r>
              <a:rPr lang="en-US" baseline="-30000" dirty="0">
                <a:latin typeface="Tahoma" pitchFamily="34" charset="0"/>
                <a:cs typeface="Tahoma" pitchFamily="34" charset="0"/>
              </a:rPr>
              <a:t>O</a:t>
            </a:r>
            <a:r>
              <a:rPr lang="en-US" dirty="0">
                <a:latin typeface="Tahoma" pitchFamily="34" charset="0"/>
                <a:cs typeface="Tahoma" pitchFamily="34" charset="0"/>
              </a:rPr>
              <a:t> ÷ 7 = 90 ÷ 7 = 13. </a:t>
            </a:r>
          </a:p>
          <a:p>
            <a:r>
              <a:rPr lang="en-US" dirty="0">
                <a:latin typeface="Tahoma" pitchFamily="34" charset="0"/>
                <a:cs typeface="Tahoma" pitchFamily="34" charset="0"/>
              </a:rPr>
              <a:t>Gee, it seems like for a telescope that's less than awesome, especially since my 10x50 binoculars just about match that in magnification. </a:t>
            </a:r>
          </a:p>
          <a:p>
            <a:r>
              <a:rPr lang="en-US" dirty="0">
                <a:latin typeface="Tahoma" pitchFamily="34" charset="0"/>
                <a:cs typeface="Tahoma" pitchFamily="34" charset="0"/>
              </a:rPr>
              <a:t>Well, then, let's look at the maximum eyepiece focal length for this scope.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-max</a:t>
            </a:r>
            <a:r>
              <a:rPr lang="en-US" dirty="0">
                <a:latin typeface="Tahoma" pitchFamily="34" charset="0"/>
                <a:cs typeface="Tahoma" pitchFamily="34" charset="0"/>
              </a:rPr>
              <a:t> = 7 × </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 7 × 13.9 = 97.3mm. </a:t>
            </a:r>
          </a:p>
          <a:p>
            <a:r>
              <a:rPr lang="en-US" b="1" dirty="0" err="1">
                <a:latin typeface="Tahoma" pitchFamily="34" charset="0"/>
                <a:cs typeface="Tahoma" pitchFamily="34" charset="0"/>
              </a:rPr>
              <a:t>Jumpin</a:t>
            </a:r>
            <a:r>
              <a:rPr lang="en-US" b="1" dirty="0">
                <a:latin typeface="Tahoma" pitchFamily="34" charset="0"/>
                <a:cs typeface="Tahoma" pitchFamily="34" charset="0"/>
              </a:rPr>
              <a:t>' </a:t>
            </a:r>
            <a:r>
              <a:rPr lang="en-US" b="1" dirty="0" err="1">
                <a:latin typeface="Tahoma" pitchFamily="34" charset="0"/>
                <a:cs typeface="Tahoma" pitchFamily="34" charset="0"/>
              </a:rPr>
              <a:t>Jehosephat</a:t>
            </a:r>
            <a:r>
              <a:rPr lang="en-US" b="1" dirty="0">
                <a:latin typeface="Tahoma" pitchFamily="34" charset="0"/>
                <a:cs typeface="Tahoma" pitchFamily="34" charset="0"/>
              </a:rPr>
              <a:t>!</a:t>
            </a:r>
            <a:r>
              <a:rPr lang="en-US" dirty="0">
                <a:latin typeface="Tahoma" pitchFamily="34" charset="0"/>
                <a:cs typeface="Tahoma" pitchFamily="34" charset="0"/>
              </a:rPr>
              <a:t> I don't think I could even find an eyepiece with a focal length like that. </a:t>
            </a:r>
            <a:r>
              <a:rPr lang="en-US" dirty="0">
                <a:solidFill>
                  <a:srgbClr val="808080"/>
                </a:solidFill>
                <a:latin typeface="Tahoma" pitchFamily="34" charset="0"/>
                <a:cs typeface="Tahoma" pitchFamily="34" charset="0"/>
              </a:rPr>
              <a:t>(That's right, try as you might you won't find an eyepiece that big.)</a:t>
            </a:r>
            <a:r>
              <a:rPr lang="en-US" dirty="0">
                <a:latin typeface="Tahoma" pitchFamily="34" charset="0"/>
                <a:cs typeface="Tahoma" pitchFamily="34" charset="0"/>
              </a:rPr>
              <a:t> Which is ok, I didn't want that magnification anyway. </a:t>
            </a:r>
          </a:p>
          <a:p>
            <a:r>
              <a:rPr lang="en-US" dirty="0">
                <a:latin typeface="Tahoma" pitchFamily="34" charset="0"/>
                <a:cs typeface="Tahoma" pitchFamily="34" charset="0"/>
              </a:rPr>
              <a:t>So why would I want to know the max eyepiece for this scope? In fact, the minimum magnification and maximum eyepiece are essential for you to determine how bright your scope image will be, which we will get to in a minute, but first let’s take a look at how these two special cases compare.   </a:t>
            </a:r>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1ECF2-F805-4603-8DA7-95528494A07E}" type="slidenum">
              <a:rPr lang="en-US"/>
              <a:pPr/>
              <a:t>57</a:t>
            </a:fld>
            <a:endParaRPr lang="en-US"/>
          </a:p>
        </p:txBody>
      </p:sp>
      <p:sp>
        <p:nvSpPr>
          <p:cNvPr id="1730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3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latin typeface="Tahoma" pitchFamily="34" charset="0"/>
                <a:cs typeface="Tahoma" pitchFamily="34" charset="0"/>
              </a:rPr>
              <a:t>Just look at how cool these results are. If I know the diameter of the objective and the f-ratio of the scope, I can immediately identify the largest eyepiece focal length and smallest magnification that gives me the brightest image. </a:t>
            </a:r>
          </a:p>
          <a:p>
            <a:r>
              <a:rPr lang="en-US" dirty="0">
                <a:latin typeface="Tahoma" pitchFamily="34" charset="0"/>
                <a:cs typeface="Tahoma" pitchFamily="34" charset="0"/>
              </a:rPr>
              <a:t>So for example, take my brand-spanking new 8-inch, f/5 scope. Converting the diameter to metric, I have 8 × 25.4 = 203mm, so the minimum magnification is D</a:t>
            </a:r>
            <a:r>
              <a:rPr lang="en-US" baseline="-30000" dirty="0">
                <a:latin typeface="Tahoma" pitchFamily="34" charset="0"/>
                <a:cs typeface="Tahoma" pitchFamily="34" charset="0"/>
              </a:rPr>
              <a:t>O</a:t>
            </a:r>
            <a:r>
              <a:rPr lang="en-US" dirty="0">
                <a:latin typeface="Tahoma" pitchFamily="34" charset="0"/>
                <a:cs typeface="Tahoma" pitchFamily="34" charset="0"/>
              </a:rPr>
              <a:t> ÷ 7 = 203 ÷ 7 = 29. </a:t>
            </a:r>
          </a:p>
          <a:p>
            <a:r>
              <a:rPr lang="en-US" dirty="0">
                <a:latin typeface="Tahoma" pitchFamily="34" charset="0"/>
                <a:cs typeface="Tahoma" pitchFamily="34" charset="0"/>
              </a:rPr>
              <a:t>Even easier is finding the brightest eyepiece, or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-max</a:t>
            </a:r>
            <a:r>
              <a:rPr lang="en-US" dirty="0">
                <a:latin typeface="Tahoma" pitchFamily="34" charset="0"/>
                <a:cs typeface="Tahoma" pitchFamily="34" charset="0"/>
              </a:rPr>
              <a:t>, which is just 7 × </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 7 × 5 = 35mm. </a:t>
            </a:r>
          </a:p>
          <a:p>
            <a:r>
              <a:rPr lang="en-US" dirty="0">
                <a:latin typeface="Tahoma" pitchFamily="34" charset="0"/>
                <a:cs typeface="Tahoma" pitchFamily="34" charset="0"/>
              </a:rPr>
              <a:t>Since I’m an old fart with likely no better than a 6mm pupil fully dilated, I opted for an </a:t>
            </a:r>
            <a:r>
              <a:rPr lang="en-US" dirty="0" err="1">
                <a:latin typeface="Tahoma" pitchFamily="34" charset="0"/>
                <a:cs typeface="Tahoma" pitchFamily="34" charset="0"/>
              </a:rPr>
              <a:t>M</a:t>
            </a:r>
            <a:r>
              <a:rPr lang="en-US" baseline="-25000" dirty="0" err="1">
                <a:latin typeface="Tahoma" pitchFamily="34" charset="0"/>
                <a:cs typeface="Tahoma" pitchFamily="34" charset="0"/>
              </a:rPr>
              <a:t>min</a:t>
            </a:r>
            <a:r>
              <a:rPr lang="en-US" dirty="0">
                <a:latin typeface="Tahoma" pitchFamily="34" charset="0"/>
                <a:cs typeface="Tahoma" pitchFamily="34" charset="0"/>
              </a:rPr>
              <a:t>= 203÷6=33 and an </a:t>
            </a:r>
            <a:r>
              <a:rPr lang="en-US" dirty="0" err="1">
                <a:latin typeface="Tahoma" pitchFamily="34" charset="0"/>
                <a:cs typeface="Tahoma" pitchFamily="34" charset="0"/>
              </a:rPr>
              <a:t>f</a:t>
            </a:r>
            <a:r>
              <a:rPr lang="en-US" baseline="-25000" dirty="0" err="1">
                <a:latin typeface="Tahoma" pitchFamily="34" charset="0"/>
                <a:cs typeface="Tahoma" pitchFamily="34" charset="0"/>
              </a:rPr>
              <a:t>e</a:t>
            </a:r>
            <a:r>
              <a:rPr lang="en-US" baseline="-25000" dirty="0">
                <a:latin typeface="Tahoma" pitchFamily="34" charset="0"/>
                <a:cs typeface="Tahoma" pitchFamily="34" charset="0"/>
              </a:rPr>
              <a:t>-max</a:t>
            </a:r>
            <a:r>
              <a:rPr lang="en-US" dirty="0">
                <a:latin typeface="Tahoma" pitchFamily="34" charset="0"/>
                <a:cs typeface="Tahoma" pitchFamily="34" charset="0"/>
              </a:rPr>
              <a:t>=6×5=30mm (wide-angle).   </a:t>
            </a:r>
          </a:p>
          <a:p>
            <a:r>
              <a:rPr lang="en-US" dirty="0">
                <a:latin typeface="Tahoma" pitchFamily="34" charset="0"/>
                <a:cs typeface="Tahoma" pitchFamily="34" charset="0"/>
              </a:rPr>
              <a:t>Let's take a look at how this works out for my other scope, a 90mm f/13.9 ETX. </a:t>
            </a:r>
          </a:p>
          <a:p>
            <a:r>
              <a:rPr lang="en-US" dirty="0">
                <a:latin typeface="Tahoma" pitchFamily="34" charset="0"/>
                <a:cs typeface="Tahoma" pitchFamily="34" charset="0"/>
              </a:rPr>
              <a:t>The minimum magnification is D</a:t>
            </a:r>
            <a:r>
              <a:rPr lang="en-US" baseline="-30000" dirty="0">
                <a:latin typeface="Tahoma" pitchFamily="34" charset="0"/>
                <a:cs typeface="Tahoma" pitchFamily="34" charset="0"/>
              </a:rPr>
              <a:t>O</a:t>
            </a:r>
            <a:r>
              <a:rPr lang="en-US" dirty="0">
                <a:latin typeface="Tahoma" pitchFamily="34" charset="0"/>
                <a:cs typeface="Tahoma" pitchFamily="34" charset="0"/>
              </a:rPr>
              <a:t> ÷ 7 = 90 ÷ 7 = 13. </a:t>
            </a:r>
          </a:p>
          <a:p>
            <a:r>
              <a:rPr lang="en-US" dirty="0">
                <a:latin typeface="Tahoma" pitchFamily="34" charset="0"/>
                <a:cs typeface="Tahoma" pitchFamily="34" charset="0"/>
              </a:rPr>
              <a:t>Gee, it seems like for a telescope that's less than awesome, especially since my 10x50 binoculars just about match that in magnification. </a:t>
            </a:r>
          </a:p>
          <a:p>
            <a:r>
              <a:rPr lang="en-US" dirty="0">
                <a:latin typeface="Tahoma" pitchFamily="34" charset="0"/>
                <a:cs typeface="Tahoma" pitchFamily="34" charset="0"/>
              </a:rPr>
              <a:t>Well, then, let's look at the maximum eyepiece focal length for this scope.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-max</a:t>
            </a:r>
            <a:r>
              <a:rPr lang="en-US" dirty="0">
                <a:latin typeface="Tahoma" pitchFamily="34" charset="0"/>
                <a:cs typeface="Tahoma" pitchFamily="34" charset="0"/>
              </a:rPr>
              <a:t> = 7 × </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 7 × 13.9 = 97.3mm. </a:t>
            </a:r>
          </a:p>
          <a:p>
            <a:r>
              <a:rPr lang="en-US" b="1" dirty="0" err="1">
                <a:latin typeface="Tahoma" pitchFamily="34" charset="0"/>
                <a:cs typeface="Tahoma" pitchFamily="34" charset="0"/>
              </a:rPr>
              <a:t>Jumpin</a:t>
            </a:r>
            <a:r>
              <a:rPr lang="en-US" b="1" dirty="0">
                <a:latin typeface="Tahoma" pitchFamily="34" charset="0"/>
                <a:cs typeface="Tahoma" pitchFamily="34" charset="0"/>
              </a:rPr>
              <a:t>' </a:t>
            </a:r>
            <a:r>
              <a:rPr lang="en-US" b="1" dirty="0" err="1">
                <a:latin typeface="Tahoma" pitchFamily="34" charset="0"/>
                <a:cs typeface="Tahoma" pitchFamily="34" charset="0"/>
              </a:rPr>
              <a:t>Jehosephat</a:t>
            </a:r>
            <a:r>
              <a:rPr lang="en-US" b="1" dirty="0">
                <a:latin typeface="Tahoma" pitchFamily="34" charset="0"/>
                <a:cs typeface="Tahoma" pitchFamily="34" charset="0"/>
              </a:rPr>
              <a:t>!</a:t>
            </a:r>
            <a:r>
              <a:rPr lang="en-US" dirty="0">
                <a:latin typeface="Tahoma" pitchFamily="34" charset="0"/>
                <a:cs typeface="Tahoma" pitchFamily="34" charset="0"/>
              </a:rPr>
              <a:t> I don't think I could even find an eyepiece with a focal length like that. </a:t>
            </a:r>
            <a:r>
              <a:rPr lang="en-US" dirty="0">
                <a:solidFill>
                  <a:srgbClr val="808080"/>
                </a:solidFill>
                <a:latin typeface="Tahoma" pitchFamily="34" charset="0"/>
                <a:cs typeface="Tahoma" pitchFamily="34" charset="0"/>
              </a:rPr>
              <a:t>(That's right, try as you might you won't find an eyepiece that big.)</a:t>
            </a:r>
            <a:r>
              <a:rPr lang="en-US" dirty="0">
                <a:latin typeface="Tahoma" pitchFamily="34" charset="0"/>
                <a:cs typeface="Tahoma" pitchFamily="34" charset="0"/>
              </a:rPr>
              <a:t> Which is ok, I didn't want that magnification anyway. </a:t>
            </a:r>
          </a:p>
          <a:p>
            <a:r>
              <a:rPr lang="en-US" dirty="0">
                <a:latin typeface="Tahoma" pitchFamily="34" charset="0"/>
                <a:cs typeface="Tahoma" pitchFamily="34" charset="0"/>
              </a:rPr>
              <a:t>So why would I want to know the max eyepiece for this scope? In fact, the minimum magnification and maximum eyepiece are essential for you to determine how bright your scope image will be, which we will get to in a minute, but first let’s take a look at how these two special cases compare.   </a:t>
            </a: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As you get to long f-ratios, you need longer and longer eyepiece focal lengths to get a bright image.</a:t>
            </a:r>
            <a:r>
              <a:rPr lang="en-US" baseline="0" dirty="0" smtClean="0"/>
              <a:t>  </a:t>
            </a:r>
          </a:p>
          <a:p>
            <a:pPr marL="228600" indent="-228600">
              <a:buAutoNum type="arabicPeriod"/>
            </a:pPr>
            <a:r>
              <a:rPr lang="en-US" baseline="0" dirty="0" smtClean="0"/>
              <a:t>Beyond f/8, you simply can’t get to the highest brightness.  </a:t>
            </a:r>
          </a:p>
          <a:p>
            <a:pPr marL="228600" indent="-228600">
              <a:buAutoNum type="arabicPeriod"/>
            </a:pPr>
            <a:r>
              <a:rPr lang="en-US" baseline="0" dirty="0" smtClean="0"/>
              <a:t>In that case you go with the longest eyepiece you can get and see where that puts you on the performance curve.  I’ll show you how to do that next.  </a:t>
            </a:r>
          </a:p>
          <a:p>
            <a:endParaRPr lang="en-US" baseline="0" dirty="0" smtClean="0"/>
          </a:p>
          <a:p>
            <a:r>
              <a:rPr lang="en-US" baseline="0" dirty="0" smtClean="0"/>
              <a:t>These scopes are great for photography, where long exposures will compensate for lower brightness, and the key performance is high magnification and perfectly uniform optics.  </a:t>
            </a:r>
          </a:p>
          <a:p>
            <a:endParaRPr lang="en-US" baseline="0" dirty="0" smtClean="0"/>
          </a:p>
          <a:p>
            <a:r>
              <a:rPr lang="en-US" baseline="0" dirty="0" smtClean="0"/>
              <a:t>Getting to maximum magnification is less of a challenge, and can be achieved with pretty much any f-ratio.  Getting much past maximum magnification (even shorter – or closer – eyepiece focal lengths) will be tough, though, with low f-ratio scopes.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58</a:t>
            </a:fld>
            <a:endParaRPr lang="en-US"/>
          </a:p>
        </p:txBody>
      </p:sp>
    </p:spTree>
    <p:extLst>
      <p:ext uri="{BB962C8B-B14F-4D97-AF65-F5344CB8AC3E}">
        <p14:creationId xmlns:p14="http://schemas.microsoft.com/office/powerpoint/2010/main" val="3744697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buzz</a:t>
            </a:r>
            <a:r>
              <a:rPr lang="en-US" baseline="0" dirty="0" smtClean="0"/>
              <a:t> </a:t>
            </a:r>
            <a:r>
              <a:rPr lang="en-US" baseline="0" dirty="0" err="1" smtClean="0"/>
              <a:t>buzz</a:t>
            </a:r>
            <a:r>
              <a:rPr lang="en-US" baseline="0" dirty="0" smtClean="0"/>
              <a:t> </a:t>
            </a:r>
            <a:r>
              <a:rPr lang="en-US" baseline="0" dirty="0" err="1" smtClean="0"/>
              <a:t>buzz</a:t>
            </a:r>
            <a:r>
              <a:rPr lang="en-US" baseline="0" dirty="0" smtClean="0"/>
              <a:t> hand-wave </a:t>
            </a:r>
            <a:r>
              <a:rPr lang="en-US" baseline="0" dirty="0" err="1" smtClean="0"/>
              <a:t>hand-wave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60</a:t>
            </a:fld>
            <a:endParaRPr lang="en-US"/>
          </a:p>
        </p:txBody>
      </p:sp>
    </p:spTree>
    <p:extLst>
      <p:ext uri="{BB962C8B-B14F-4D97-AF65-F5344CB8AC3E}">
        <p14:creationId xmlns:p14="http://schemas.microsoft.com/office/powerpoint/2010/main" val="144189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We use the symbol</a:t>
            </a:r>
            <a:r>
              <a:rPr lang="en-US" baseline="0" dirty="0" smtClean="0"/>
              <a:t> P</a:t>
            </a:r>
            <a:r>
              <a:rPr lang="en-US" baseline="-25000" dirty="0" smtClean="0"/>
              <a:t>R</a:t>
            </a:r>
            <a:r>
              <a:rPr lang="en-US" baseline="0" dirty="0" smtClean="0"/>
              <a:t> to represent the smallest separation between two stars that shows up as two stars – the better the resolving power, the closer they can be.  </a:t>
            </a:r>
          </a:p>
          <a:p>
            <a:pPr marL="228600" indent="-228600">
              <a:buAutoNum type="arabicPeriod"/>
            </a:pPr>
            <a:r>
              <a:rPr lang="en-US" baseline="0" dirty="0" smtClean="0"/>
              <a:t>This depends entirely, and perhaps surprisingly, only on the diameter of the objective... either the lens for a refractor or the mirror for a reflector... which I’m calling D</a:t>
            </a:r>
            <a:r>
              <a:rPr lang="en-US" baseline="-25000" dirty="0" smtClean="0"/>
              <a:t>O</a:t>
            </a:r>
            <a:r>
              <a:rPr lang="en-US" baseline="0" dirty="0" smtClean="0"/>
              <a:t>.  This may be counter-intuitive for you – it is for a lot of people – but it’s true and I will show you why it is.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baseline="0" dirty="0" smtClean="0"/>
              <a:t>But first, how do we measure the separation between two stars?  </a:t>
            </a:r>
            <a:endParaRPr lang="en-US" dirty="0" smtClean="0"/>
          </a:p>
        </p:txBody>
      </p:sp>
      <p:sp>
        <p:nvSpPr>
          <p:cNvPr id="4" name="Slide Number Placeholder 3"/>
          <p:cNvSpPr>
            <a:spLocks noGrp="1"/>
          </p:cNvSpPr>
          <p:nvPr>
            <p:ph type="sldNum" sz="quarter" idx="10"/>
          </p:nvPr>
        </p:nvSpPr>
        <p:spPr/>
        <p:txBody>
          <a:bodyPr/>
          <a:lstStyle/>
          <a:p>
            <a:fld id="{DF38E99F-B455-4068-B6B0-16DE3C8A8CA3}" type="slidenum">
              <a:rPr lang="en-US" smtClean="0"/>
              <a:pPr/>
              <a:t>6</a:t>
            </a:fld>
            <a:endParaRPr lang="en-US"/>
          </a:p>
        </p:txBody>
      </p:sp>
    </p:spTree>
    <p:extLst>
      <p:ext uri="{BB962C8B-B14F-4D97-AF65-F5344CB8AC3E}">
        <p14:creationId xmlns:p14="http://schemas.microsoft.com/office/powerpoint/2010/main" val="11339867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9E3F52-50E9-4646-98E7-9C6E6B5E38AC}" type="slidenum">
              <a:rPr lang="en-US"/>
              <a:pPr/>
              <a:t>61</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pPr marL="0" indent="0">
              <a:buNone/>
            </a:pPr>
            <a:r>
              <a:rPr lang="en-US" dirty="0" smtClean="0">
                <a:latin typeface="Tahoma" pitchFamily="34" charset="0"/>
                <a:cs typeface="Tahoma" pitchFamily="34" charset="0"/>
              </a:rPr>
              <a:t>Buzz </a:t>
            </a:r>
            <a:r>
              <a:rPr lang="en-US" dirty="0" err="1" smtClean="0">
                <a:latin typeface="Tahoma" pitchFamily="34" charset="0"/>
                <a:cs typeface="Tahoma" pitchFamily="34" charset="0"/>
              </a:rPr>
              <a:t>buzz</a:t>
            </a:r>
            <a:r>
              <a:rPr lang="en-US" dirty="0" smtClean="0">
                <a:latin typeface="Tahoma" pitchFamily="34" charset="0"/>
                <a:cs typeface="Tahoma" pitchFamily="34" charset="0"/>
              </a:rPr>
              <a:t> </a:t>
            </a:r>
            <a:r>
              <a:rPr lang="en-US" dirty="0" err="1" smtClean="0">
                <a:latin typeface="Tahoma" pitchFamily="34" charset="0"/>
                <a:cs typeface="Tahoma" pitchFamily="34" charset="0"/>
              </a:rPr>
              <a:t>buzz</a:t>
            </a:r>
            <a:r>
              <a:rPr lang="en-US" dirty="0" smtClean="0">
                <a:latin typeface="Tahoma" pitchFamily="34" charset="0"/>
                <a:cs typeface="Tahoma" pitchFamily="34" charset="0"/>
              </a:rPr>
              <a:t> hand-wave</a:t>
            </a:r>
            <a:r>
              <a:rPr lang="en-US" baseline="0" dirty="0" smtClean="0">
                <a:latin typeface="Tahoma" pitchFamily="34" charset="0"/>
                <a:cs typeface="Tahoma" pitchFamily="34" charset="0"/>
              </a:rPr>
              <a:t> </a:t>
            </a:r>
            <a:r>
              <a:rPr lang="en-US" baseline="0" dirty="0" err="1" smtClean="0">
                <a:latin typeface="Tahoma" pitchFamily="34" charset="0"/>
                <a:cs typeface="Tahoma" pitchFamily="34" charset="0"/>
              </a:rPr>
              <a:t>hand-wave</a:t>
            </a:r>
            <a:r>
              <a:rPr lang="en-US" baseline="0" dirty="0" smtClean="0">
                <a:latin typeface="Tahoma" pitchFamily="34" charset="0"/>
                <a:cs typeface="Tahoma" pitchFamily="34" charset="0"/>
              </a:rPr>
              <a:t> TA-DAAAA.  </a:t>
            </a:r>
          </a:p>
          <a:p>
            <a:pPr marL="0" indent="0">
              <a:buNone/>
            </a:pPr>
            <a:endParaRPr lang="en-US" baseline="0" dirty="0" smtClean="0">
              <a:latin typeface="Tahoma" pitchFamily="34" charset="0"/>
              <a:cs typeface="Tahoma" pitchFamily="34" charset="0"/>
            </a:endParaRPr>
          </a:p>
          <a:p>
            <a:pPr marL="0" indent="0">
              <a:buNone/>
            </a:pPr>
            <a:r>
              <a:rPr lang="en-US" baseline="0" dirty="0" smtClean="0">
                <a:latin typeface="Tahoma" pitchFamily="34" charset="0"/>
                <a:cs typeface="Tahoma" pitchFamily="34" charset="0"/>
              </a:rPr>
              <a:t>If you still don’t believe me you can check the slides on the website later.  The math is totally legit.  </a:t>
            </a:r>
            <a:endParaRPr lang="en-US" dirty="0" smtClean="0">
              <a:latin typeface="Tahoma" pitchFamily="34" charset="0"/>
              <a:cs typeface="Tahoma" pitchFamily="34" charset="0"/>
            </a:endParaRPr>
          </a:p>
          <a:p>
            <a:pPr marL="228600" indent="-228600">
              <a:buAutoNum type="arabicPeriod"/>
            </a:pPr>
            <a:endParaRPr lang="en-US" dirty="0" smtClean="0">
              <a:latin typeface="Tahoma" pitchFamily="34" charset="0"/>
              <a:cs typeface="Tahoma" pitchFamily="34" charset="0"/>
            </a:endParaRPr>
          </a:p>
          <a:p>
            <a:pPr marL="228600" indent="-228600">
              <a:buAutoNum type="arabicPeriod"/>
            </a:pPr>
            <a:r>
              <a:rPr lang="en-US" dirty="0" smtClean="0">
                <a:latin typeface="Tahoma" pitchFamily="34" charset="0"/>
                <a:cs typeface="Tahoma" pitchFamily="34" charset="0"/>
              </a:rPr>
              <a:t>We figured out that at minimum magnification I get the brightest image the scope can conjure up.  But just how bright is that image?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latin typeface="Tahoma" pitchFamily="34" charset="0"/>
                <a:cs typeface="Tahoma" pitchFamily="34" charset="0"/>
              </a:rPr>
              <a:t>I only derive this result because</a:t>
            </a:r>
            <a:r>
              <a:rPr lang="en-US" baseline="0" dirty="0" smtClean="0">
                <a:latin typeface="Tahoma" pitchFamily="34" charset="0"/>
                <a:cs typeface="Tahoma" pitchFamily="34" charset="0"/>
              </a:rPr>
              <a:t> otherwise you would not believe me when I told you...  </a:t>
            </a:r>
            <a:endParaRPr lang="en-US" dirty="0" smtClean="0">
              <a:latin typeface="Tahoma" pitchFamily="34" charset="0"/>
              <a:cs typeface="Tahoma" pitchFamily="34" charset="0"/>
            </a:endParaRPr>
          </a:p>
          <a:p>
            <a:endParaRPr lang="en-US" baseline="0" dirty="0" smtClean="0">
              <a:latin typeface="Tahoma" pitchFamily="34" charset="0"/>
              <a:cs typeface="Tahoma" pitchFamily="34" charset="0"/>
            </a:endParaRPr>
          </a:p>
          <a:p>
            <a:r>
              <a:rPr lang="en-US" baseline="0" dirty="0" smtClean="0">
                <a:latin typeface="Tahoma" pitchFamily="34" charset="0"/>
                <a:cs typeface="Tahoma" pitchFamily="34" charset="0"/>
              </a:rPr>
              <a:t>==============================================================</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dirty="0" smtClean="0">
                <a:latin typeface="Tahoma" pitchFamily="34" charset="0"/>
                <a:cs typeface="Tahoma" pitchFamily="34" charset="0"/>
              </a:rPr>
              <a:t>As </a:t>
            </a:r>
            <a:r>
              <a:rPr lang="en-US" dirty="0">
                <a:latin typeface="Tahoma" pitchFamily="34" charset="0"/>
                <a:cs typeface="Tahoma" pitchFamily="34" charset="0"/>
              </a:rPr>
              <a:t>shown on the </a:t>
            </a:r>
            <a:r>
              <a:rPr lang="en-US" dirty="0">
                <a:latin typeface="Tahoma" pitchFamily="34" charset="0"/>
                <a:cs typeface="Tahoma" pitchFamily="34" charset="0"/>
                <a:hlinkClick r:id="rId3"/>
              </a:rPr>
              <a:t>Minimum Magnification</a:t>
            </a:r>
            <a:r>
              <a:rPr lang="en-US" dirty="0">
                <a:latin typeface="Tahoma" pitchFamily="34" charset="0"/>
                <a:cs typeface="Tahoma" pitchFamily="34" charset="0"/>
              </a:rPr>
              <a:t> page, the maximum surface brightness for extended sources, like planets and nebulae, is achieved with the minimum magnification for the telescope. Let's figure out just how bright that is. </a:t>
            </a:r>
          </a:p>
          <a:p>
            <a:r>
              <a:rPr lang="en-US" dirty="0">
                <a:latin typeface="Tahoma" pitchFamily="34" charset="0"/>
                <a:cs typeface="Tahoma" pitchFamily="34" charset="0"/>
              </a:rPr>
              <a:t>The total gain in light that the telescope collects, over that of the eye alone, we call it G</a:t>
            </a:r>
            <a:r>
              <a:rPr lang="en-US" baseline="-30000" dirty="0">
                <a:latin typeface="Tahoma" pitchFamily="34" charset="0"/>
                <a:cs typeface="Tahoma" pitchFamily="34" charset="0"/>
              </a:rPr>
              <a:t>L</a:t>
            </a:r>
            <a:r>
              <a:rPr lang="en-US" dirty="0">
                <a:latin typeface="Tahoma" pitchFamily="34" charset="0"/>
                <a:cs typeface="Tahoma" pitchFamily="34" charset="0"/>
              </a:rPr>
              <a:t>, is shown on the </a:t>
            </a:r>
            <a:r>
              <a:rPr lang="en-US" dirty="0">
                <a:latin typeface="Tahoma" pitchFamily="34" charset="0"/>
                <a:cs typeface="Tahoma" pitchFamily="34" charset="0"/>
                <a:hlinkClick r:id="rId4"/>
              </a:rPr>
              <a:t>Magnitude Gain</a:t>
            </a:r>
            <a:r>
              <a:rPr lang="en-US" dirty="0">
                <a:latin typeface="Tahoma" pitchFamily="34" charset="0"/>
                <a:cs typeface="Tahoma" pitchFamily="34" charset="0"/>
              </a:rPr>
              <a:t> page to be G</a:t>
            </a:r>
            <a:r>
              <a:rPr lang="en-US" baseline="-25000" dirty="0">
                <a:latin typeface="Tahoma" pitchFamily="34" charset="0"/>
                <a:cs typeface="Tahoma" pitchFamily="34" charset="0"/>
              </a:rPr>
              <a:t>L</a:t>
            </a:r>
            <a:r>
              <a:rPr lang="en-US" dirty="0">
                <a:latin typeface="Tahoma" pitchFamily="34" charset="0"/>
                <a:cs typeface="Tahoma" pitchFamily="34" charset="0"/>
              </a:rPr>
              <a:t>=(D</a:t>
            </a:r>
            <a:r>
              <a:rPr lang="en-US" baseline="-25000" dirty="0">
                <a:latin typeface="Tahoma" pitchFamily="34" charset="0"/>
                <a:cs typeface="Tahoma" pitchFamily="34" charset="0"/>
              </a:rPr>
              <a:t>O</a:t>
            </a:r>
            <a:r>
              <a:rPr lang="en-US" dirty="0">
                <a:latin typeface="Tahoma" pitchFamily="34" charset="0"/>
                <a:cs typeface="Tahoma" pitchFamily="34" charset="0"/>
              </a:rPr>
              <a:t>/</a:t>
            </a:r>
            <a:r>
              <a:rPr lang="en-US" dirty="0" err="1">
                <a:latin typeface="Tahoma" pitchFamily="34" charset="0"/>
                <a:cs typeface="Tahoma" pitchFamily="34" charset="0"/>
              </a:rPr>
              <a:t>D</a:t>
            </a:r>
            <a:r>
              <a:rPr lang="en-US" baseline="-25000" dirty="0" err="1">
                <a:latin typeface="Tahoma" pitchFamily="34" charset="0"/>
                <a:cs typeface="Tahoma" pitchFamily="34" charset="0"/>
              </a:rPr>
              <a:t>eye</a:t>
            </a:r>
            <a:r>
              <a:rPr lang="en-US" dirty="0">
                <a:latin typeface="Tahoma" pitchFamily="34" charset="0"/>
                <a:cs typeface="Tahoma" pitchFamily="34" charset="0"/>
              </a:rPr>
              <a:t>)².  </a:t>
            </a:r>
          </a:p>
          <a:p>
            <a:r>
              <a:rPr lang="en-US" dirty="0">
                <a:latin typeface="Tahoma" pitchFamily="34" charset="0"/>
                <a:cs typeface="Tahoma" pitchFamily="34" charset="0"/>
              </a:rPr>
              <a:t>Where D</a:t>
            </a:r>
            <a:r>
              <a:rPr lang="en-US" baseline="-30000" dirty="0">
                <a:latin typeface="Tahoma" pitchFamily="34" charset="0"/>
                <a:cs typeface="Tahoma" pitchFamily="34" charset="0"/>
              </a:rPr>
              <a:t>O</a:t>
            </a:r>
            <a:r>
              <a:rPr lang="en-US" dirty="0">
                <a:latin typeface="Tahoma" pitchFamily="34" charset="0"/>
                <a:cs typeface="Tahoma" pitchFamily="34" charset="0"/>
              </a:rPr>
              <a:t> is the diameter of the objective and </a:t>
            </a:r>
            <a:r>
              <a:rPr lang="en-US" dirty="0" err="1">
                <a:latin typeface="Tahoma" pitchFamily="34" charset="0"/>
                <a:cs typeface="Tahoma" pitchFamily="34" charset="0"/>
              </a:rPr>
              <a:t>D</a:t>
            </a:r>
            <a:r>
              <a:rPr lang="en-US" baseline="-30000" dirty="0" err="1">
                <a:latin typeface="Tahoma" pitchFamily="34" charset="0"/>
                <a:cs typeface="Tahoma" pitchFamily="34" charset="0"/>
              </a:rPr>
              <a:t>eye</a:t>
            </a:r>
            <a:r>
              <a:rPr lang="en-US" dirty="0">
                <a:latin typeface="Tahoma" pitchFamily="34" charset="0"/>
                <a:cs typeface="Tahoma" pitchFamily="34" charset="0"/>
              </a:rPr>
              <a:t> is the diameter of the eye pupil. Also shown on the </a:t>
            </a:r>
            <a:r>
              <a:rPr lang="en-US" dirty="0">
                <a:latin typeface="Tahoma" pitchFamily="34" charset="0"/>
                <a:cs typeface="Tahoma" pitchFamily="34" charset="0"/>
                <a:hlinkClick r:id="rId3"/>
              </a:rPr>
              <a:t>Minimum Magnification</a:t>
            </a:r>
            <a:r>
              <a:rPr lang="en-US" dirty="0">
                <a:latin typeface="Tahoma" pitchFamily="34" charset="0"/>
                <a:cs typeface="Tahoma" pitchFamily="34" charset="0"/>
              </a:rPr>
              <a:t> page is the equation for magnification in the form </a:t>
            </a:r>
            <a:r>
              <a:rPr lang="en-US" dirty="0" err="1">
                <a:latin typeface="Tahoma" pitchFamily="34" charset="0"/>
                <a:cs typeface="Tahoma" pitchFamily="34" charset="0"/>
              </a:rPr>
              <a:t>M</a:t>
            </a:r>
            <a:r>
              <a:rPr lang="en-US" baseline="-25000" dirty="0" err="1">
                <a:latin typeface="Tahoma" pitchFamily="34" charset="0"/>
                <a:cs typeface="Tahoma" pitchFamily="34" charset="0"/>
              </a:rPr>
              <a:t>min</a:t>
            </a:r>
            <a:r>
              <a:rPr lang="en-US" dirty="0">
                <a:latin typeface="Tahoma" pitchFamily="34" charset="0"/>
                <a:cs typeface="Tahoma" pitchFamily="34" charset="0"/>
              </a:rPr>
              <a:t>=D</a:t>
            </a:r>
            <a:r>
              <a:rPr lang="en-US" baseline="-25000" dirty="0">
                <a:latin typeface="Tahoma" pitchFamily="34" charset="0"/>
                <a:cs typeface="Tahoma" pitchFamily="34" charset="0"/>
              </a:rPr>
              <a:t>O</a:t>
            </a:r>
            <a:r>
              <a:rPr lang="en-US" dirty="0">
                <a:latin typeface="Tahoma" pitchFamily="34" charset="0"/>
                <a:cs typeface="Tahoma" pitchFamily="34" charset="0"/>
              </a:rPr>
              <a:t>/D</a:t>
            </a:r>
            <a:r>
              <a:rPr lang="en-US" baseline="-25000" dirty="0">
                <a:latin typeface="Tahoma" pitchFamily="34" charset="0"/>
                <a:cs typeface="Tahoma" pitchFamily="34" charset="0"/>
              </a:rPr>
              <a:t>ep</a:t>
            </a:r>
            <a:r>
              <a:rPr lang="en-US" dirty="0">
                <a:latin typeface="Tahoma" pitchFamily="34" charset="0"/>
                <a:cs typeface="Tahoma" pitchFamily="34" charset="0"/>
              </a:rPr>
              <a:t>.  </a:t>
            </a:r>
          </a:p>
          <a:p>
            <a:r>
              <a:rPr lang="en-US" dirty="0">
                <a:latin typeface="Tahoma" pitchFamily="34" charset="0"/>
                <a:cs typeface="Tahoma" pitchFamily="34" charset="0"/>
              </a:rPr>
              <a:t>Where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 is the diameter of the </a:t>
            </a:r>
            <a:r>
              <a:rPr lang="en-US" dirty="0">
                <a:latin typeface="Tahoma" pitchFamily="34" charset="0"/>
                <a:cs typeface="Tahoma" pitchFamily="34" charset="0"/>
                <a:hlinkClick r:id="rId3"/>
              </a:rPr>
              <a:t>exit pupil</a:t>
            </a:r>
            <a:r>
              <a:rPr lang="en-US" dirty="0">
                <a:latin typeface="Tahoma" pitchFamily="34" charset="0"/>
                <a:cs typeface="Tahoma" pitchFamily="34" charset="0"/>
              </a:rPr>
              <a:t>. And it is also noted on that page that the surface brightness of an object is reduced by the magnification squared, because the light is distributed over a larger area... there are a lot of things discussed on the </a:t>
            </a:r>
            <a:r>
              <a:rPr lang="en-US" dirty="0">
                <a:latin typeface="Tahoma" pitchFamily="34" charset="0"/>
                <a:cs typeface="Tahoma" pitchFamily="34" charset="0"/>
                <a:hlinkClick r:id="rId3"/>
              </a:rPr>
              <a:t>minimum magnification</a:t>
            </a:r>
            <a:r>
              <a:rPr lang="en-US" dirty="0">
                <a:latin typeface="Tahoma" pitchFamily="34" charset="0"/>
                <a:cs typeface="Tahoma" pitchFamily="34" charset="0"/>
              </a:rPr>
              <a:t> page, aren't there?... </a:t>
            </a:r>
          </a:p>
          <a:p>
            <a:r>
              <a:rPr lang="en-US" dirty="0">
                <a:latin typeface="Tahoma" pitchFamily="34" charset="0"/>
                <a:cs typeface="Tahoma" pitchFamily="34" charset="0"/>
              </a:rPr>
              <a:t>So the surface brightness of an object that you see with your eye, which I'm going to call "</a:t>
            </a:r>
            <a:r>
              <a:rPr lang="en-US" dirty="0" err="1">
                <a:latin typeface="Tahoma" pitchFamily="34" charset="0"/>
                <a:cs typeface="Tahoma" pitchFamily="34" charset="0"/>
              </a:rPr>
              <a:t>SB</a:t>
            </a:r>
            <a:r>
              <a:rPr lang="en-US" baseline="-30000" dirty="0" err="1">
                <a:latin typeface="Tahoma" pitchFamily="34" charset="0"/>
                <a:cs typeface="Tahoma" pitchFamily="34" charset="0"/>
              </a:rPr>
              <a:t>eye</a:t>
            </a:r>
            <a:r>
              <a:rPr lang="en-US" dirty="0">
                <a:latin typeface="Tahoma" pitchFamily="34" charset="0"/>
                <a:cs typeface="Tahoma" pitchFamily="34" charset="0"/>
              </a:rPr>
              <a:t>" because I don't have much imagination, is multiplied by G</a:t>
            </a:r>
            <a:r>
              <a:rPr lang="en-US" baseline="-30000" dirty="0">
                <a:latin typeface="Tahoma" pitchFamily="34" charset="0"/>
                <a:cs typeface="Tahoma" pitchFamily="34" charset="0"/>
              </a:rPr>
              <a:t>L</a:t>
            </a:r>
            <a:r>
              <a:rPr lang="en-US" dirty="0">
                <a:latin typeface="Tahoma" pitchFamily="34" charset="0"/>
                <a:cs typeface="Tahoma" pitchFamily="34" charset="0"/>
              </a:rPr>
              <a:t> and then divided by M², resulting in the surface brightness you see in the scope, which I'm going to call "</a:t>
            </a:r>
            <a:r>
              <a:rPr lang="en-US" dirty="0" err="1">
                <a:latin typeface="Tahoma" pitchFamily="34" charset="0"/>
                <a:cs typeface="Tahoma" pitchFamily="34" charset="0"/>
              </a:rPr>
              <a:t>SB</a:t>
            </a:r>
            <a:r>
              <a:rPr lang="en-US" baseline="-30000" dirty="0" err="1">
                <a:latin typeface="Tahoma" pitchFamily="34" charset="0"/>
                <a:cs typeface="Tahoma" pitchFamily="34" charset="0"/>
              </a:rPr>
              <a:t>scope</a:t>
            </a:r>
            <a:r>
              <a:rPr lang="en-US" dirty="0">
                <a:latin typeface="Tahoma" pitchFamily="34" charset="0"/>
                <a:cs typeface="Tahoma" pitchFamily="34" charset="0"/>
              </a:rPr>
              <a:t>" for the same reason as above. </a:t>
            </a:r>
          </a:p>
          <a:p>
            <a:r>
              <a:rPr lang="en-US" dirty="0">
                <a:latin typeface="Tahoma" pitchFamily="34" charset="0"/>
                <a:cs typeface="Tahoma" pitchFamily="34" charset="0"/>
              </a:rPr>
              <a:t>When the exit pupil diameter,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 equals the diameter of the pupil of the eye, </a:t>
            </a:r>
            <a:r>
              <a:rPr lang="en-US" dirty="0" err="1">
                <a:latin typeface="Tahoma" pitchFamily="34" charset="0"/>
                <a:cs typeface="Tahoma" pitchFamily="34" charset="0"/>
              </a:rPr>
              <a:t>D</a:t>
            </a:r>
            <a:r>
              <a:rPr lang="en-US" baseline="-30000" dirty="0" err="1">
                <a:latin typeface="Tahoma" pitchFamily="34" charset="0"/>
                <a:cs typeface="Tahoma" pitchFamily="34" charset="0"/>
              </a:rPr>
              <a:t>eye</a:t>
            </a:r>
            <a:r>
              <a:rPr lang="en-US" dirty="0">
                <a:latin typeface="Tahoma" pitchFamily="34" charset="0"/>
                <a:cs typeface="Tahoma" pitchFamily="34" charset="0"/>
              </a:rPr>
              <a:t>, like at minimum magnification, we have the very interesting result for the net result in </a:t>
            </a:r>
            <a:r>
              <a:rPr lang="en-US" dirty="0" err="1">
                <a:latin typeface="Tahoma" pitchFamily="34" charset="0"/>
                <a:cs typeface="Tahoma" pitchFamily="34" charset="0"/>
              </a:rPr>
              <a:t>SB</a:t>
            </a:r>
            <a:r>
              <a:rPr lang="en-US" baseline="-30000" dirty="0" err="1">
                <a:latin typeface="Tahoma" pitchFamily="34" charset="0"/>
                <a:cs typeface="Tahoma" pitchFamily="34" charset="0"/>
              </a:rPr>
              <a:t>scope</a:t>
            </a:r>
            <a:r>
              <a:rPr lang="en-US" dirty="0">
                <a:latin typeface="Tahoma" pitchFamily="34" charset="0"/>
                <a:cs typeface="Tahoma" pitchFamily="34" charset="0"/>
              </a:rPr>
              <a:t> at minimum magnification as shown.  </a:t>
            </a:r>
          </a:p>
          <a:p>
            <a:r>
              <a:rPr lang="en-US" dirty="0">
                <a:latin typeface="Tahoma" pitchFamily="34" charset="0"/>
                <a:cs typeface="Tahoma" pitchFamily="34" charset="0"/>
              </a:rPr>
              <a:t>What the heck is that saying? What -- that the very brightest image I can get with the scope is exactly the same brightness that I see with the naked eye?????? </a:t>
            </a:r>
          </a:p>
          <a:p>
            <a:r>
              <a:rPr lang="en-US" dirty="0">
                <a:latin typeface="Tahoma" pitchFamily="34" charset="0"/>
                <a:cs typeface="Tahoma" pitchFamily="34" charset="0"/>
              </a:rPr>
              <a:t>Yup.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63E882-7761-4B80-9C43-74155179ABE9}" type="slidenum">
              <a:rPr lang="en-US"/>
              <a:pPr/>
              <a:t>62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smtClean="0">
                <a:latin typeface="Tahoma" pitchFamily="34" charset="0"/>
                <a:cs typeface="Tahoma" pitchFamily="34" charset="0"/>
              </a:rPr>
              <a:t>So why</a:t>
            </a:r>
            <a:r>
              <a:rPr lang="en-US" baseline="0" dirty="0" smtClean="0">
                <a:latin typeface="Tahoma" pitchFamily="34" charset="0"/>
                <a:cs typeface="Tahoma" pitchFamily="34" charset="0"/>
              </a:rPr>
              <a:t> did I go to all the trouble to show you this?  Because this:  max surface brightness is the same for all telescopes.  So max brightness is a UNIVERSAL reference point.  </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dirty="0" smtClean="0">
                <a:latin typeface="Tahoma" pitchFamily="34" charset="0"/>
                <a:cs typeface="Tahoma" pitchFamily="34" charset="0"/>
              </a:rPr>
              <a:t>Well</a:t>
            </a:r>
            <a:r>
              <a:rPr lang="en-US" dirty="0">
                <a:latin typeface="Tahoma" pitchFamily="34" charset="0"/>
                <a:cs typeface="Tahoma" pitchFamily="34" charset="0"/>
              </a:rPr>
              <a:t>, remember we're talking about surface brightness, meaning the brightness per unit area, or the brightness </a:t>
            </a:r>
            <a:r>
              <a:rPr lang="en-US" dirty="0" smtClean="0">
                <a:latin typeface="Tahoma" pitchFamily="34" charset="0"/>
                <a:cs typeface="Tahoma" pitchFamily="34" charset="0"/>
              </a:rPr>
              <a:t>“density". </a:t>
            </a:r>
            <a:r>
              <a:rPr lang="en-US" dirty="0">
                <a:latin typeface="Tahoma" pitchFamily="34" charset="0"/>
                <a:cs typeface="Tahoma" pitchFamily="34" charset="0"/>
              </a:rPr>
              <a:t>At the minimum magnification, which is the brightest image you can get, the surface brightness is exactly the same as what you see with your eye. Of course, the image is 30, 40, 50, even 60+ times bigger at that brightness, so it might be as much as 4000 times the total brightness, depending on the diameter of the objective. But the surface brightness never exceeds what you can see with your eye alone. </a:t>
            </a:r>
          </a:p>
          <a:p>
            <a:r>
              <a:rPr lang="en-US" dirty="0">
                <a:latin typeface="Tahoma" pitchFamily="34" charset="0"/>
                <a:cs typeface="Tahoma" pitchFamily="34" charset="0"/>
              </a:rPr>
              <a:t>This means something else that's very important -- the images in all telescopes operating at minimum magnification have, at best*, the </a:t>
            </a:r>
            <a:r>
              <a:rPr lang="en-US" b="1" dirty="0">
                <a:latin typeface="Tahoma" pitchFamily="34" charset="0"/>
                <a:cs typeface="Tahoma" pitchFamily="34" charset="0"/>
              </a:rPr>
              <a:t>same surface brightness</a:t>
            </a:r>
            <a:r>
              <a:rPr lang="en-US" dirty="0">
                <a:latin typeface="Tahoma" pitchFamily="34" charset="0"/>
                <a:cs typeface="Tahoma" pitchFamily="34" charset="0"/>
              </a:rPr>
              <a:t>. Then we can use the brightness at minimum magnification as a reference, and since it is the maximum brightness, we can -- and we will -- consider it to be 100% brightness. </a:t>
            </a:r>
          </a:p>
          <a:p>
            <a:r>
              <a:rPr lang="en-US" dirty="0">
                <a:solidFill>
                  <a:srgbClr val="808080"/>
                </a:solidFill>
                <a:latin typeface="Tahoma" pitchFamily="34" charset="0"/>
                <a:cs typeface="Tahoma" pitchFamily="34" charset="0"/>
              </a:rPr>
              <a:t>* </a:t>
            </a:r>
            <a:r>
              <a:rPr lang="en-US" i="1" dirty="0">
                <a:solidFill>
                  <a:srgbClr val="808080"/>
                </a:solidFill>
                <a:latin typeface="Tahoma" pitchFamily="34" charset="0"/>
                <a:cs typeface="Tahoma" pitchFamily="34" charset="0"/>
              </a:rPr>
              <a:t>Note - some telescopes have better optics, meaning less light loss, than others. So poorer quality scopes will not reach this "standard" brightness even at minimum magnification.</a:t>
            </a:r>
            <a:endParaRPr lang="en-US" dirty="0">
              <a:latin typeface="Tahoma" pitchFamily="34" charset="0"/>
              <a:cs typeface="Tahoma" pitchFamily="34" charset="0"/>
            </a:endParaRPr>
          </a:p>
          <a:p>
            <a:r>
              <a:rPr lang="en-US" dirty="0">
                <a:latin typeface="Tahoma" pitchFamily="34" charset="0"/>
                <a:cs typeface="Tahoma" pitchFamily="34" charset="0"/>
              </a:rPr>
              <a:t>Here comes the even bigger more important point. </a:t>
            </a:r>
          </a:p>
          <a:p>
            <a:r>
              <a:rPr lang="en-US" dirty="0">
                <a:latin typeface="Tahoma" pitchFamily="34" charset="0"/>
                <a:cs typeface="Tahoma" pitchFamily="34" charset="0"/>
              </a:rPr>
              <a:t>As is seen in the </a:t>
            </a:r>
            <a:r>
              <a:rPr lang="en-US" dirty="0">
                <a:latin typeface="Tahoma" pitchFamily="34" charset="0"/>
                <a:cs typeface="Tahoma" pitchFamily="34" charset="0"/>
                <a:hlinkClick r:id="rId3"/>
              </a:rPr>
              <a:t>example</a:t>
            </a:r>
            <a:r>
              <a:rPr lang="en-US" dirty="0">
                <a:latin typeface="Tahoma" pitchFamily="34" charset="0"/>
                <a:cs typeface="Tahoma" pitchFamily="34" charset="0"/>
              </a:rPr>
              <a:t> on the minimum magnification page, sometimes it is not only undesirable to operate the scope at minimum magnification, it's actually impossible. For telescopes with an f-ratio greater than 8, you will have a challenging time indeed trying to find the eyepiece to get you to minimum magnification, and it's not so easy to find one for f-ratios above 6. </a:t>
            </a:r>
          </a:p>
          <a:p>
            <a:r>
              <a:rPr lang="en-US" dirty="0">
                <a:latin typeface="Tahoma" pitchFamily="34" charset="0"/>
                <a:cs typeface="Tahoma" pitchFamily="34" charset="0"/>
              </a:rPr>
              <a:t>This means that </a:t>
            </a:r>
            <a:r>
              <a:rPr lang="en-US" b="1" dirty="0">
                <a:latin typeface="Tahoma" pitchFamily="34" charset="0"/>
                <a:cs typeface="Tahoma" pitchFamily="34" charset="0"/>
              </a:rPr>
              <a:t>scopes are almost never operating at 100% brightness</a:t>
            </a:r>
            <a:r>
              <a:rPr lang="en-US" dirty="0">
                <a:latin typeface="Tahoma" pitchFamily="34" charset="0"/>
                <a:cs typeface="Tahoma" pitchFamily="34" charset="0"/>
              </a:rPr>
              <a:t>. </a:t>
            </a:r>
          </a:p>
          <a:p>
            <a:r>
              <a:rPr lang="en-US" dirty="0">
                <a:latin typeface="Tahoma" pitchFamily="34" charset="0"/>
                <a:cs typeface="Tahoma" pitchFamily="34" charset="0"/>
              </a:rPr>
              <a:t>So... at what brightness is my scope operating? </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exit pupil shows how much light from the scope is entering the eye.  </a:t>
            </a:r>
          </a:p>
          <a:p>
            <a:pPr marL="171450" indent="-171450">
              <a:buFont typeface="Arial" panose="020B0604020202020204" pitchFamily="34" charset="0"/>
              <a:buChar char="•"/>
            </a:pPr>
            <a:r>
              <a:rPr lang="en-US" baseline="0" dirty="0" smtClean="0"/>
              <a:t>The maximum exit pupil size is the size of the eye pupil.  </a:t>
            </a:r>
          </a:p>
          <a:p>
            <a:pPr marL="171450" indent="-171450">
              <a:buFont typeface="Arial" panose="020B0604020202020204" pitchFamily="34" charset="0"/>
              <a:buChar char="•"/>
            </a:pPr>
            <a:r>
              <a:rPr lang="en-US" baseline="0" dirty="0" smtClean="0"/>
              <a:t>So if we find the area of the exit pupil as a percentage of its maximum (the eye pupil) we also have the percentage of maximum surface brightness.  </a:t>
            </a:r>
          </a:p>
          <a:p>
            <a:pPr marL="171450" indent="-171450">
              <a:buFont typeface="Arial" panose="020B0604020202020204" pitchFamily="34" charset="0"/>
              <a:buChar char="•"/>
            </a:pPr>
            <a:r>
              <a:rPr lang="en-US" baseline="0" dirty="0" smtClean="0"/>
              <a:t>There are other mathematical ways to show this (in one line on the next slide), but this is a nice intuitive way to remember it.  </a:t>
            </a:r>
          </a:p>
          <a:p>
            <a:pPr marL="171450" indent="-171450">
              <a:buFont typeface="Arial" panose="020B0604020202020204" pitchFamily="34" charset="0"/>
              <a:buChar char="•"/>
            </a:pPr>
            <a:r>
              <a:rPr lang="en-US" baseline="0" dirty="0" smtClean="0"/>
              <a:t>Since area is proportional to diameter squared, we can take the ratio of the squared diameters to get the percentage.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63</a:t>
            </a:fld>
            <a:endParaRPr lang="en-US"/>
          </a:p>
        </p:txBody>
      </p:sp>
    </p:spTree>
    <p:extLst>
      <p:ext uri="{BB962C8B-B14F-4D97-AF65-F5344CB8AC3E}">
        <p14:creationId xmlns:p14="http://schemas.microsoft.com/office/powerpoint/2010/main" val="6959411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9E0AB-2858-4D51-9543-3805A29E08A7}" type="slidenum">
              <a:rPr lang="en-US"/>
              <a:pPr/>
              <a:t>64</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So I work out some</a:t>
            </a:r>
            <a:r>
              <a:rPr lang="en-US" baseline="0" dirty="0" smtClean="0">
                <a:latin typeface="Tahoma" pitchFamily="34" charset="0"/>
                <a:cs typeface="Tahoma" pitchFamily="34" charset="0"/>
              </a:rPr>
              <a:t> more algebra for you here and when the smoke clears, you’re left with a very simple formula for getting a fast calculation of surface brightness:  take the exit pupil, square it, double it, and you’re there.  </a:t>
            </a:r>
          </a:p>
          <a:p>
            <a:pPr marL="228600" indent="-228600">
              <a:buAutoNum type="arabicPeriod"/>
            </a:pPr>
            <a:r>
              <a:rPr lang="en-US" baseline="0" dirty="0" smtClean="0">
                <a:latin typeface="Tahoma" pitchFamily="34" charset="0"/>
                <a:cs typeface="Tahoma" pitchFamily="34" charset="0"/>
              </a:rPr>
              <a:t>How’s this for a frightening glimpse into the mind of an engineer:  I was thrilled with this discovery.  But that’s because it is</a:t>
            </a:r>
            <a:r>
              <a:rPr lang="en-US" dirty="0" smtClean="0"/>
              <a:t> </a:t>
            </a:r>
            <a:r>
              <a:rPr lang="en-US" u="sng" dirty="0" smtClean="0"/>
              <a:t>so simple</a:t>
            </a:r>
            <a:r>
              <a:rPr lang="en-US" baseline="0" dirty="0" smtClean="0">
                <a:latin typeface="Tahoma" pitchFamily="34" charset="0"/>
                <a:cs typeface="Tahoma" pitchFamily="34" charset="0"/>
              </a:rPr>
              <a:t>.  </a:t>
            </a:r>
          </a:p>
          <a:p>
            <a:pPr marL="228600" indent="-228600">
              <a:buAutoNum type="arabicPeriod"/>
            </a:pPr>
            <a:r>
              <a:rPr lang="en-US" baseline="0" dirty="0" smtClean="0">
                <a:latin typeface="Tahoma" pitchFamily="34" charset="0"/>
                <a:cs typeface="Tahoma" pitchFamily="34" charset="0"/>
              </a:rPr>
              <a:t>A 7mm pupil by definition is 100%, a 6mm pupil is 6² which is 36 times 2 is 72, and the surface brightness is 72%.  A 5mm exit pupil is 5² = 25 times 2 is 50% surface brightness, a 3mm exit pupil is 3² = 9 times 2 is 18% surface brightness and so on.  </a:t>
            </a:r>
          </a:p>
          <a:p>
            <a:endParaRPr lang="en-US" baseline="0" dirty="0" smtClean="0">
              <a:latin typeface="Tahoma" pitchFamily="34" charset="0"/>
              <a:cs typeface="Tahoma" pitchFamily="34" charset="0"/>
            </a:endParaRPr>
          </a:p>
          <a:p>
            <a:r>
              <a:rPr lang="en-US" baseline="0" dirty="0" smtClean="0">
                <a:latin typeface="Tahoma" pitchFamily="34" charset="0"/>
                <a:cs typeface="Tahoma" pitchFamily="34" charset="0"/>
              </a:rPr>
              <a:t> </a:t>
            </a:r>
            <a:endParaRPr lang="en-US" dirty="0">
              <a:latin typeface="Tahoma" pitchFamily="34" charset="0"/>
              <a:cs typeface="Tahoma"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Then we have the following four key reference points on our performance scale:</a:t>
            </a:r>
          </a:p>
          <a:p>
            <a:r>
              <a:rPr lang="en-US" sz="1200" b="0" i="0" u="sng" kern="1200" dirty="0" smtClean="0">
                <a:solidFill>
                  <a:schemeClr val="tx1"/>
                </a:solidFill>
                <a:effectLst/>
                <a:latin typeface="Times New Roman" pitchFamily="18" charset="0"/>
                <a:ea typeface="+mn-ea"/>
                <a:cs typeface="+mn-cs"/>
              </a:rPr>
              <a:t>Maximum magnification</a:t>
            </a:r>
            <a:r>
              <a:rPr lang="en-US" sz="1200" b="0" i="0" kern="1200" dirty="0" smtClean="0">
                <a:solidFill>
                  <a:schemeClr val="tx1"/>
                </a:solidFill>
                <a:effectLst/>
                <a:latin typeface="Times New Roman" pitchFamily="18" charset="0"/>
                <a:ea typeface="+mn-ea"/>
                <a:cs typeface="+mn-cs"/>
              </a:rPr>
              <a:t>: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D</a:t>
            </a:r>
            <a:r>
              <a:rPr lang="en-US" sz="1200" b="0" i="0" kern="1200" baseline="-25000" dirty="0" smtClean="0">
                <a:solidFill>
                  <a:schemeClr val="tx1"/>
                </a:solidFill>
                <a:effectLst/>
                <a:latin typeface="Times New Roman" pitchFamily="18" charset="0"/>
                <a:ea typeface="+mn-ea"/>
                <a:cs typeface="+mn-cs"/>
              </a:rPr>
              <a:t>ep</a:t>
            </a:r>
            <a:r>
              <a:rPr lang="en-US" sz="1200" b="0" i="0" kern="1200" dirty="0" smtClean="0">
                <a:solidFill>
                  <a:schemeClr val="tx1"/>
                </a:solidFill>
                <a:effectLst/>
                <a:latin typeface="Times New Roman" pitchFamily="18" charset="0"/>
                <a:ea typeface="+mn-ea"/>
                <a:cs typeface="+mn-cs"/>
              </a:rPr>
              <a:t> = 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a:t>
            </a:r>
            <a:r>
              <a:rPr lang="en-US" sz="1200" b="0" i="0" kern="1200" dirty="0" err="1" smtClean="0">
                <a:solidFill>
                  <a:schemeClr val="tx1"/>
                </a:solidFill>
                <a:effectLst/>
                <a:latin typeface="Times New Roman" pitchFamily="18" charset="0"/>
                <a:ea typeface="+mn-ea"/>
                <a:cs typeface="+mn-cs"/>
              </a:rPr>
              <a:t>M</a:t>
            </a:r>
            <a:r>
              <a:rPr lang="en-US" sz="1200" b="0" i="0" kern="1200" baseline="-25000" dirty="0" err="1" smtClean="0">
                <a:solidFill>
                  <a:schemeClr val="tx1"/>
                </a:solidFill>
                <a:effectLst/>
                <a:latin typeface="Times New Roman" pitchFamily="18" charset="0"/>
                <a:ea typeface="+mn-ea"/>
                <a:cs typeface="+mn-cs"/>
              </a:rPr>
              <a:t>max</a:t>
            </a:r>
            <a:r>
              <a:rPr lang="en-US" sz="1200" b="0" i="0" kern="1200" dirty="0" smtClean="0">
                <a:solidFill>
                  <a:schemeClr val="tx1"/>
                </a:solidFill>
                <a:effectLst/>
                <a:latin typeface="Times New Roman" pitchFamily="18" charset="0"/>
                <a:ea typeface="+mn-ea"/>
                <a:cs typeface="+mn-cs"/>
              </a:rPr>
              <a:t> = 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 = 1 mm.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This might be a bit of a surprise: at max magnification, where the scope's resolution matches your eye's resolution, the exit pupil is exactly 1 mm.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Also it gets smaller as you go to higher power, so if you can see the </a:t>
            </a:r>
            <a:r>
              <a:rPr lang="en-US" sz="1200" b="0" i="0" kern="1200" dirty="0" smtClean="0">
                <a:solidFill>
                  <a:schemeClr val="tx1"/>
                </a:solidFill>
                <a:effectLst/>
                <a:latin typeface="Times New Roman" pitchFamily="18" charset="0"/>
                <a:ea typeface="+mn-ea"/>
                <a:cs typeface="+mn-cs"/>
                <a:hlinkClick r:id="rId3"/>
              </a:rPr>
              <a:t>Airy disk</a:t>
            </a:r>
            <a:r>
              <a:rPr lang="en-US" sz="1200" b="0" i="0" kern="1200" dirty="0" smtClean="0">
                <a:solidFill>
                  <a:schemeClr val="tx1"/>
                </a:solidFill>
                <a:effectLst/>
                <a:latin typeface="Times New Roman" pitchFamily="18" charset="0"/>
                <a:ea typeface="+mn-ea"/>
                <a:cs typeface="+mn-cs"/>
              </a:rPr>
              <a:t> the exit pupil is less than or equal to 1mm.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Here we have a magnification of 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 an eyepiece focal length of </a:t>
            </a:r>
            <a:r>
              <a:rPr lang="en-US" sz="1200" b="0" i="0" kern="1200" dirty="0" err="1" smtClean="0">
                <a:solidFill>
                  <a:schemeClr val="tx1"/>
                </a:solidFill>
                <a:effectLst/>
                <a:latin typeface="Times New Roman" pitchFamily="18" charset="0"/>
                <a:ea typeface="+mn-ea"/>
                <a:cs typeface="+mn-cs"/>
              </a:rPr>
              <a:t>f</a:t>
            </a:r>
            <a:r>
              <a:rPr lang="en-US" sz="1200" b="0" i="0" kern="1200" baseline="-25000" dirty="0" err="1" smtClean="0">
                <a:solidFill>
                  <a:schemeClr val="tx1"/>
                </a:solidFill>
                <a:effectLst/>
                <a:latin typeface="Times New Roman" pitchFamily="18" charset="0"/>
                <a:ea typeface="+mn-ea"/>
                <a:cs typeface="+mn-cs"/>
              </a:rPr>
              <a:t>R</a:t>
            </a:r>
            <a:r>
              <a:rPr lang="en-US" sz="1200" b="0" i="0" kern="1200" dirty="0" smtClean="0">
                <a:solidFill>
                  <a:schemeClr val="tx1"/>
                </a:solidFill>
                <a:effectLst/>
                <a:latin typeface="Times New Roman" pitchFamily="18" charset="0"/>
                <a:ea typeface="+mn-ea"/>
                <a:cs typeface="+mn-cs"/>
              </a:rPr>
              <a:t>, and a surface brightness of SB(%) = 2×D</a:t>
            </a:r>
            <a:r>
              <a:rPr lang="en-US" sz="1200" b="0" i="0" kern="1200" baseline="-25000" dirty="0" smtClean="0">
                <a:solidFill>
                  <a:schemeClr val="tx1"/>
                </a:solidFill>
                <a:effectLst/>
                <a:latin typeface="Times New Roman" pitchFamily="18" charset="0"/>
                <a:ea typeface="+mn-ea"/>
                <a:cs typeface="+mn-cs"/>
              </a:rPr>
              <a:t>ep</a:t>
            </a:r>
            <a:r>
              <a:rPr lang="en-US" sz="1200" b="0" i="0" kern="1200" dirty="0" smtClean="0">
                <a:solidFill>
                  <a:schemeClr val="tx1"/>
                </a:solidFill>
                <a:effectLst/>
                <a:latin typeface="Times New Roman" pitchFamily="18" charset="0"/>
                <a:ea typeface="+mn-ea"/>
                <a:cs typeface="+mn-cs"/>
              </a:rPr>
              <a:t>² = 2×1² = 2%.</a:t>
            </a:r>
          </a:p>
          <a:p>
            <a:r>
              <a:rPr lang="en-US" sz="1200" b="0" i="0" u="sng" kern="1200" dirty="0" smtClean="0">
                <a:solidFill>
                  <a:schemeClr val="tx1"/>
                </a:solidFill>
                <a:effectLst/>
                <a:latin typeface="Times New Roman" pitchFamily="18" charset="0"/>
                <a:ea typeface="+mn-ea"/>
                <a:cs typeface="+mn-cs"/>
              </a:rPr>
              <a:t>Optimum magnification</a:t>
            </a:r>
            <a:r>
              <a:rPr lang="en-US" sz="1200" b="0" i="0" kern="1200" dirty="0" smtClean="0">
                <a:solidFill>
                  <a:schemeClr val="tx1"/>
                </a:solidFill>
                <a:effectLst/>
                <a:latin typeface="Times New Roman" pitchFamily="18" charset="0"/>
                <a:ea typeface="+mn-ea"/>
                <a:cs typeface="+mn-cs"/>
              </a:rPr>
              <a:t>: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we will assume the </a:t>
            </a:r>
            <a:r>
              <a:rPr lang="en-US" sz="1200" b="0" i="0" kern="1200" dirty="0" smtClean="0">
                <a:solidFill>
                  <a:schemeClr val="tx1"/>
                </a:solidFill>
                <a:effectLst/>
                <a:latin typeface="Times New Roman" pitchFamily="18" charset="0"/>
                <a:ea typeface="+mn-ea"/>
                <a:cs typeface="+mn-cs"/>
                <a:hlinkClick r:id="rId4"/>
              </a:rPr>
              <a:t>optimum is at 2mm</a:t>
            </a:r>
            <a:r>
              <a:rPr lang="en-US" sz="1200" b="0" i="0" kern="1200" dirty="0" smtClean="0">
                <a:solidFill>
                  <a:schemeClr val="tx1"/>
                </a:solidFill>
                <a:effectLst/>
                <a:latin typeface="Times New Roman" pitchFamily="18" charset="0"/>
                <a:ea typeface="+mn-ea"/>
                <a:cs typeface="+mn-cs"/>
              </a:rPr>
              <a:t>, as this actually is closest to the true optimum (2.4mm), is an easy point to remember and simple for mental calculations.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Bear in mind, though, that anywhere on the range between 2 and 3mm pretty much hits it.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Then we have M = 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/D</a:t>
            </a:r>
            <a:r>
              <a:rPr lang="en-US" sz="1200" b="0" i="0" kern="1200" baseline="-25000" dirty="0" smtClean="0">
                <a:solidFill>
                  <a:schemeClr val="tx1"/>
                </a:solidFill>
                <a:effectLst/>
                <a:latin typeface="Times New Roman" pitchFamily="18" charset="0"/>
                <a:ea typeface="+mn-ea"/>
                <a:cs typeface="+mn-cs"/>
              </a:rPr>
              <a:t>ep</a:t>
            </a:r>
            <a:r>
              <a:rPr lang="en-US" sz="1200" b="0" i="0" kern="1200" dirty="0" smtClean="0">
                <a:solidFill>
                  <a:schemeClr val="tx1"/>
                </a:solidFill>
                <a:effectLst/>
                <a:latin typeface="Times New Roman" pitchFamily="18" charset="0"/>
                <a:ea typeface="+mn-ea"/>
                <a:cs typeface="+mn-cs"/>
              </a:rPr>
              <a:t> = 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/2, </a:t>
            </a:r>
            <a:r>
              <a:rPr lang="en-US" sz="1200" b="0" i="0" kern="1200" dirty="0" err="1" smtClean="0">
                <a:solidFill>
                  <a:schemeClr val="tx1"/>
                </a:solidFill>
                <a:effectLst/>
                <a:latin typeface="Times New Roman" pitchFamily="18" charset="0"/>
                <a:ea typeface="+mn-ea"/>
                <a:cs typeface="+mn-cs"/>
              </a:rPr>
              <a:t>f</a:t>
            </a:r>
            <a:r>
              <a:rPr lang="en-US" sz="1200" b="0" i="0" kern="1200" baseline="-25000" dirty="0" err="1" smtClean="0">
                <a:solidFill>
                  <a:schemeClr val="tx1"/>
                </a:solidFill>
                <a:effectLst/>
                <a:latin typeface="Times New Roman" pitchFamily="18" charset="0"/>
                <a:ea typeface="+mn-ea"/>
                <a:cs typeface="+mn-cs"/>
              </a:rPr>
              <a:t>e</a:t>
            </a:r>
            <a:r>
              <a:rPr lang="en-US" sz="1200" b="0" i="0" kern="1200" dirty="0" smtClean="0">
                <a:solidFill>
                  <a:schemeClr val="tx1"/>
                </a:solidFill>
                <a:effectLst/>
                <a:latin typeface="Times New Roman" pitchFamily="18" charset="0"/>
                <a:ea typeface="+mn-ea"/>
                <a:cs typeface="+mn-cs"/>
              </a:rPr>
              <a:t> = </a:t>
            </a:r>
            <a:r>
              <a:rPr lang="en-US" sz="1200" b="0" i="0" kern="1200" dirty="0" err="1" smtClean="0">
                <a:solidFill>
                  <a:schemeClr val="tx1"/>
                </a:solidFill>
                <a:effectLst/>
                <a:latin typeface="Times New Roman" pitchFamily="18" charset="0"/>
                <a:ea typeface="+mn-ea"/>
                <a:cs typeface="+mn-cs"/>
              </a:rPr>
              <a:t>D</a:t>
            </a:r>
            <a:r>
              <a:rPr lang="en-US" sz="1200" b="0" i="0" kern="1200" baseline="-25000" dirty="0" err="1" smtClean="0">
                <a:solidFill>
                  <a:schemeClr val="tx1"/>
                </a:solidFill>
                <a:effectLst/>
                <a:latin typeface="Times New Roman" pitchFamily="18" charset="0"/>
                <a:ea typeface="+mn-ea"/>
                <a:cs typeface="+mn-cs"/>
              </a:rPr>
              <a:t>ep</a:t>
            </a:r>
            <a:r>
              <a:rPr lang="en-US" sz="1200" b="0" i="0" kern="1200" dirty="0" err="1" smtClean="0">
                <a:solidFill>
                  <a:schemeClr val="tx1"/>
                </a:solidFill>
                <a:effectLst/>
                <a:latin typeface="Times New Roman" pitchFamily="18" charset="0"/>
                <a:ea typeface="+mn-ea"/>
                <a:cs typeface="+mn-cs"/>
              </a:rPr>
              <a:t>×f</a:t>
            </a:r>
            <a:r>
              <a:rPr lang="en-US" sz="1200" b="0" i="0" kern="1200" baseline="-25000" dirty="0" err="1" smtClean="0">
                <a:solidFill>
                  <a:schemeClr val="tx1"/>
                </a:solidFill>
                <a:effectLst/>
                <a:latin typeface="Times New Roman" pitchFamily="18" charset="0"/>
                <a:ea typeface="+mn-ea"/>
                <a:cs typeface="+mn-cs"/>
              </a:rPr>
              <a:t>R</a:t>
            </a:r>
            <a:r>
              <a:rPr lang="en-US" sz="1200" b="0" i="0" kern="1200" dirty="0" smtClean="0">
                <a:solidFill>
                  <a:schemeClr val="tx1"/>
                </a:solidFill>
                <a:effectLst/>
                <a:latin typeface="Times New Roman" pitchFamily="18" charset="0"/>
                <a:ea typeface="+mn-ea"/>
                <a:cs typeface="+mn-cs"/>
              </a:rPr>
              <a:t> = 2×f</a:t>
            </a:r>
            <a:r>
              <a:rPr lang="en-US" sz="1200" b="0" i="0" kern="1200" baseline="-25000" dirty="0" smtClean="0">
                <a:solidFill>
                  <a:schemeClr val="tx1"/>
                </a:solidFill>
                <a:effectLst/>
                <a:latin typeface="Times New Roman" pitchFamily="18" charset="0"/>
                <a:ea typeface="+mn-ea"/>
                <a:cs typeface="+mn-cs"/>
              </a:rPr>
              <a:t>R</a:t>
            </a:r>
            <a:r>
              <a:rPr lang="en-US" sz="1200" b="0" i="0" kern="1200" dirty="0" smtClean="0">
                <a:solidFill>
                  <a:schemeClr val="tx1"/>
                </a:solidFill>
                <a:effectLst/>
                <a:latin typeface="Times New Roman" pitchFamily="18" charset="0"/>
                <a:ea typeface="+mn-ea"/>
                <a:cs typeface="+mn-cs"/>
              </a:rPr>
              <a:t>, and a surface brightness of SB(%) = 2×D</a:t>
            </a:r>
            <a:r>
              <a:rPr lang="en-US" sz="1200" b="0" i="0" kern="1200" baseline="-25000" dirty="0" smtClean="0">
                <a:solidFill>
                  <a:schemeClr val="tx1"/>
                </a:solidFill>
                <a:effectLst/>
                <a:latin typeface="Times New Roman" pitchFamily="18" charset="0"/>
                <a:ea typeface="+mn-ea"/>
                <a:cs typeface="+mn-cs"/>
              </a:rPr>
              <a:t>ep</a:t>
            </a:r>
            <a:r>
              <a:rPr lang="en-US" sz="1200" b="0" i="0" kern="1200" dirty="0" smtClean="0">
                <a:solidFill>
                  <a:schemeClr val="tx1"/>
                </a:solidFill>
                <a:effectLst/>
                <a:latin typeface="Times New Roman" pitchFamily="18" charset="0"/>
                <a:ea typeface="+mn-ea"/>
                <a:cs typeface="+mn-cs"/>
              </a:rPr>
              <a:t>² = 2×2²; = 8%.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Note that this optimum is at </a:t>
            </a:r>
            <a:r>
              <a:rPr lang="en-US" sz="1200" b="0" i="0" u="sng" kern="1200" dirty="0" smtClean="0">
                <a:solidFill>
                  <a:schemeClr val="tx1"/>
                </a:solidFill>
                <a:effectLst/>
                <a:latin typeface="Times New Roman" pitchFamily="18" charset="0"/>
                <a:ea typeface="+mn-ea"/>
                <a:cs typeface="+mn-cs"/>
              </a:rPr>
              <a:t>half maximum magnification</a:t>
            </a:r>
            <a:r>
              <a:rPr lang="en-US" sz="1200" b="0" i="0" kern="1200" dirty="0" smtClean="0">
                <a:solidFill>
                  <a:schemeClr val="tx1"/>
                </a:solidFill>
                <a:effectLst/>
                <a:latin typeface="Times New Roman" pitchFamily="18" charset="0"/>
                <a:ea typeface="+mn-ea"/>
                <a:cs typeface="+mn-cs"/>
              </a:rPr>
              <a:t>.</a:t>
            </a:r>
          </a:p>
          <a:p>
            <a:r>
              <a:rPr lang="en-US" sz="1200" b="0" i="0" u="sng" kern="1200" dirty="0" smtClean="0">
                <a:solidFill>
                  <a:schemeClr val="tx1"/>
                </a:solidFill>
                <a:effectLst/>
                <a:latin typeface="Times New Roman" pitchFamily="18" charset="0"/>
                <a:ea typeface="+mn-ea"/>
                <a:cs typeface="+mn-cs"/>
              </a:rPr>
              <a:t>Maximum Brightness</a:t>
            </a:r>
            <a:r>
              <a:rPr lang="en-US" sz="1200" b="0" i="0" kern="1200" dirty="0" smtClean="0">
                <a:solidFill>
                  <a:schemeClr val="tx1"/>
                </a:solidFill>
                <a:effectLst/>
                <a:latin typeface="Times New Roman" pitchFamily="18" charset="0"/>
                <a:ea typeface="+mn-ea"/>
                <a:cs typeface="+mn-cs"/>
              </a:rPr>
              <a:t>: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We found brightest image, which also has the widest field of view, by setting the magnification to give us an exit pupil of 7 mm -- the minimum magnification we will want to use.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At this point we have a magnification of M = 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/D</a:t>
            </a:r>
            <a:r>
              <a:rPr lang="en-US" sz="1200" b="0" i="0" kern="1200" baseline="-25000" dirty="0" smtClean="0">
                <a:solidFill>
                  <a:schemeClr val="tx1"/>
                </a:solidFill>
                <a:effectLst/>
                <a:latin typeface="Times New Roman" pitchFamily="18" charset="0"/>
                <a:ea typeface="+mn-ea"/>
                <a:cs typeface="+mn-cs"/>
              </a:rPr>
              <a:t>ep</a:t>
            </a:r>
            <a:r>
              <a:rPr lang="en-US" sz="1200" b="0" i="0" kern="1200" dirty="0" smtClean="0">
                <a:solidFill>
                  <a:schemeClr val="tx1"/>
                </a:solidFill>
                <a:effectLst/>
                <a:latin typeface="Times New Roman" pitchFamily="18" charset="0"/>
                <a:ea typeface="+mn-ea"/>
                <a:cs typeface="+mn-cs"/>
              </a:rPr>
              <a:t> = 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/7, eyepiece focal length </a:t>
            </a:r>
            <a:r>
              <a:rPr lang="en-US" sz="1200" b="0" i="0" kern="1200" dirty="0" err="1" smtClean="0">
                <a:solidFill>
                  <a:schemeClr val="tx1"/>
                </a:solidFill>
                <a:effectLst/>
                <a:latin typeface="Times New Roman" pitchFamily="18" charset="0"/>
                <a:ea typeface="+mn-ea"/>
                <a:cs typeface="+mn-cs"/>
              </a:rPr>
              <a:t>f</a:t>
            </a:r>
            <a:r>
              <a:rPr lang="en-US" sz="1200" b="0" i="0" kern="1200" baseline="-25000" dirty="0" err="1" smtClean="0">
                <a:solidFill>
                  <a:schemeClr val="tx1"/>
                </a:solidFill>
                <a:effectLst/>
                <a:latin typeface="Times New Roman" pitchFamily="18" charset="0"/>
                <a:ea typeface="+mn-ea"/>
                <a:cs typeface="+mn-cs"/>
              </a:rPr>
              <a:t>e</a:t>
            </a:r>
            <a:r>
              <a:rPr lang="en-US" sz="1200" b="0" i="0" kern="1200" dirty="0" smtClean="0">
                <a:solidFill>
                  <a:schemeClr val="tx1"/>
                </a:solidFill>
                <a:effectLst/>
                <a:latin typeface="Times New Roman" pitchFamily="18" charset="0"/>
                <a:ea typeface="+mn-ea"/>
                <a:cs typeface="+mn-cs"/>
              </a:rPr>
              <a:t> = 7×f</a:t>
            </a:r>
            <a:r>
              <a:rPr lang="en-US" sz="1200" b="0" i="0" kern="1200" baseline="-25000" dirty="0" smtClean="0">
                <a:solidFill>
                  <a:schemeClr val="tx1"/>
                </a:solidFill>
                <a:effectLst/>
                <a:latin typeface="Times New Roman" pitchFamily="18" charset="0"/>
                <a:ea typeface="+mn-ea"/>
                <a:cs typeface="+mn-cs"/>
              </a:rPr>
              <a:t>R</a:t>
            </a:r>
            <a:r>
              <a:rPr lang="en-US" sz="1200" b="0" i="0" kern="1200" dirty="0" smtClean="0">
                <a:solidFill>
                  <a:schemeClr val="tx1"/>
                </a:solidFill>
                <a:effectLst/>
                <a:latin typeface="Times New Roman" pitchFamily="18" charset="0"/>
                <a:ea typeface="+mn-ea"/>
                <a:cs typeface="+mn-cs"/>
              </a:rPr>
              <a:t>, and a surface brightness of 100%.</a:t>
            </a:r>
          </a:p>
          <a:p>
            <a:r>
              <a:rPr lang="en-US" sz="1200" b="0" i="0" u="sng" kern="1200" dirty="0" smtClean="0">
                <a:solidFill>
                  <a:schemeClr val="tx1"/>
                </a:solidFill>
                <a:effectLst/>
                <a:latin typeface="Times New Roman" pitchFamily="18" charset="0"/>
                <a:ea typeface="+mn-ea"/>
                <a:cs typeface="+mn-cs"/>
              </a:rPr>
              <a:t>Wide Field</a:t>
            </a:r>
            <a:r>
              <a:rPr lang="en-US" sz="1200" b="0" i="0" kern="1200" dirty="0" smtClean="0">
                <a:solidFill>
                  <a:schemeClr val="tx1"/>
                </a:solidFill>
                <a:effectLst/>
                <a:latin typeface="Times New Roman" pitchFamily="18" charset="0"/>
                <a:ea typeface="+mn-ea"/>
                <a:cs typeface="+mn-cs"/>
              </a:rPr>
              <a:t>: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by backing down from a 7mm exit pupil to 5mm, we arrive at a point that is </a:t>
            </a:r>
            <a:r>
              <a:rPr lang="en-US" sz="1200" b="0" i="0" u="sng" kern="1200" dirty="0" smtClean="0">
                <a:solidFill>
                  <a:schemeClr val="tx1"/>
                </a:solidFill>
                <a:effectLst/>
                <a:latin typeface="Times New Roman" pitchFamily="18" charset="0"/>
                <a:ea typeface="+mn-ea"/>
                <a:cs typeface="+mn-cs"/>
              </a:rPr>
              <a:t>half maximum brightness</a:t>
            </a:r>
            <a:r>
              <a:rPr lang="en-US" sz="1200" b="0" i="0" kern="1200" dirty="0" smtClean="0">
                <a:solidFill>
                  <a:schemeClr val="tx1"/>
                </a:solidFill>
                <a:effectLst/>
                <a:latin typeface="Times New Roman" pitchFamily="18" charset="0"/>
                <a:ea typeface="+mn-ea"/>
                <a:cs typeface="+mn-cs"/>
              </a:rPr>
              <a:t>,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resulting in an eyepiece focal length </a:t>
            </a:r>
            <a:r>
              <a:rPr lang="en-US" sz="1200" b="0" i="0" kern="1200" dirty="0" err="1" smtClean="0">
                <a:solidFill>
                  <a:schemeClr val="tx1"/>
                </a:solidFill>
                <a:effectLst/>
                <a:latin typeface="Times New Roman" pitchFamily="18" charset="0"/>
                <a:ea typeface="+mn-ea"/>
                <a:cs typeface="+mn-cs"/>
              </a:rPr>
              <a:t>f</a:t>
            </a:r>
            <a:r>
              <a:rPr lang="en-US" sz="1200" b="0" i="0" kern="1200" baseline="-25000" dirty="0" err="1" smtClean="0">
                <a:solidFill>
                  <a:schemeClr val="tx1"/>
                </a:solidFill>
                <a:effectLst/>
                <a:latin typeface="Times New Roman" pitchFamily="18" charset="0"/>
                <a:ea typeface="+mn-ea"/>
                <a:cs typeface="+mn-cs"/>
              </a:rPr>
              <a:t>e</a:t>
            </a:r>
            <a:r>
              <a:rPr lang="en-US" sz="1200" b="0" i="0" kern="1200" dirty="0" smtClean="0">
                <a:solidFill>
                  <a:schemeClr val="tx1"/>
                </a:solidFill>
                <a:effectLst/>
                <a:latin typeface="Times New Roman" pitchFamily="18" charset="0"/>
                <a:ea typeface="+mn-ea"/>
                <a:cs typeface="+mn-cs"/>
              </a:rPr>
              <a:t> = 5×f</a:t>
            </a:r>
            <a:r>
              <a:rPr lang="en-US" sz="1200" b="0" i="0" kern="1200" baseline="-25000" dirty="0" smtClean="0">
                <a:solidFill>
                  <a:schemeClr val="tx1"/>
                </a:solidFill>
                <a:effectLst/>
                <a:latin typeface="Times New Roman" pitchFamily="18" charset="0"/>
                <a:ea typeface="+mn-ea"/>
                <a:cs typeface="+mn-cs"/>
              </a:rPr>
              <a:t>R</a:t>
            </a:r>
            <a:r>
              <a:rPr lang="en-US" sz="1200" b="0" i="0" kern="1200" dirty="0" smtClean="0">
                <a:solidFill>
                  <a:schemeClr val="tx1"/>
                </a:solidFill>
                <a:effectLst/>
                <a:latin typeface="Times New Roman" pitchFamily="18" charset="0"/>
                <a:ea typeface="+mn-ea"/>
                <a:cs typeface="+mn-cs"/>
              </a:rPr>
              <a:t> that sometimes is more available than the maximum eyepiece focal length.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This point, with 50% max brightness and 70% of widest possible field of view (so we can still call it "wide field"), represents a good compromise in brightness vs. magnification for deep-sky observation.</a:t>
            </a:r>
          </a:p>
          <a:p>
            <a:r>
              <a:rPr lang="en-US" sz="1200" b="0" i="0" kern="1200" dirty="0" smtClean="0">
                <a:solidFill>
                  <a:schemeClr val="tx1"/>
                </a:solidFill>
                <a:effectLst/>
                <a:latin typeface="Times New Roman" pitchFamily="18" charset="0"/>
                <a:ea typeface="+mn-ea"/>
                <a:cs typeface="+mn-cs"/>
              </a:rPr>
              <a:t>To these four critical points we will add one additional point, an </a:t>
            </a:r>
          </a:p>
          <a:p>
            <a:r>
              <a:rPr lang="en-US" sz="1200" b="0" i="0" u="sng" kern="1200" dirty="0" smtClean="0">
                <a:solidFill>
                  <a:schemeClr val="tx1"/>
                </a:solidFill>
                <a:effectLst/>
                <a:latin typeface="Times New Roman" pitchFamily="18" charset="0"/>
                <a:ea typeface="+mn-ea"/>
                <a:cs typeface="+mn-cs"/>
              </a:rPr>
              <a:t>"Extra-high" resolution point</a:t>
            </a:r>
            <a:r>
              <a:rPr lang="en-US" sz="1200" b="0" i="0" kern="1200" dirty="0" smtClean="0">
                <a:solidFill>
                  <a:schemeClr val="tx1"/>
                </a:solidFill>
                <a:effectLst/>
                <a:latin typeface="Times New Roman" pitchFamily="18" charset="0"/>
                <a:ea typeface="+mn-ea"/>
                <a:cs typeface="+mn-cs"/>
              </a:rPr>
              <a:t>,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introduced because max magnification brings the scope's resolving power to where your eye can </a:t>
            </a:r>
            <a:r>
              <a:rPr lang="en-US" sz="1200" b="0" i="1" kern="1200" dirty="0" smtClean="0">
                <a:solidFill>
                  <a:schemeClr val="tx1"/>
                </a:solidFill>
                <a:effectLst/>
                <a:latin typeface="Times New Roman" pitchFamily="18" charset="0"/>
                <a:ea typeface="+mn-ea"/>
                <a:cs typeface="+mn-cs"/>
              </a:rPr>
              <a:t>just</a:t>
            </a:r>
            <a:r>
              <a:rPr lang="en-US" sz="1200" b="0" i="0" kern="1200" dirty="0" smtClean="0">
                <a:solidFill>
                  <a:schemeClr val="tx1"/>
                </a:solidFill>
                <a:effectLst/>
                <a:latin typeface="Times New Roman" pitchFamily="18" charset="0"/>
                <a:ea typeface="+mn-ea"/>
                <a:cs typeface="+mn-cs"/>
              </a:rPr>
              <a:t> see it.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We can push the scope a little beyond its performance range at the high power end, to make the detail a bit easier to see.</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As you go past the limit of the scope's performance you can see the effect, in the form of progressively greater rounding or blurring of edges. </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We therefore will stop at 50% higher magnification, or 1.5×M</a:t>
            </a:r>
            <a:r>
              <a:rPr lang="en-US" sz="1200" b="0" i="0" kern="1200" baseline="-25000" dirty="0" smtClean="0">
                <a:solidFill>
                  <a:schemeClr val="tx1"/>
                </a:solidFill>
                <a:effectLst/>
                <a:latin typeface="Times New Roman" pitchFamily="18" charset="0"/>
                <a:ea typeface="+mn-ea"/>
                <a:cs typeface="+mn-cs"/>
              </a:rPr>
              <a:t>max</a:t>
            </a:r>
            <a:r>
              <a:rPr lang="en-US" sz="1200" b="0" i="0" kern="1200" dirty="0" smtClean="0">
                <a:solidFill>
                  <a:schemeClr val="tx1"/>
                </a:solidFill>
                <a:effectLst/>
                <a:latin typeface="Times New Roman" pitchFamily="18" charset="0"/>
                <a:ea typeface="+mn-ea"/>
                <a:cs typeface="+mn-cs"/>
              </a:rPr>
              <a:t> = 1.5×D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 before the blurring (not to mention the image darkening) becomes objectionable.</a:t>
            </a:r>
          </a:p>
          <a:p>
            <a:pPr marL="171450" indent="-171450">
              <a:buFont typeface="Arial" panose="020B0604020202020204" pitchFamily="34" charset="0"/>
              <a:buChar char="•"/>
            </a:pPr>
            <a:r>
              <a:rPr lang="en-US" sz="1200" b="0" i="0" kern="1200" dirty="0" smtClean="0">
                <a:solidFill>
                  <a:schemeClr val="tx1"/>
                </a:solidFill>
                <a:effectLst/>
                <a:latin typeface="Times New Roman" pitchFamily="18" charset="0"/>
                <a:ea typeface="+mn-ea"/>
                <a:cs typeface="+mn-cs"/>
              </a:rPr>
              <a:t>Setting an extra-high magnification M = 1.5×M</a:t>
            </a:r>
            <a:r>
              <a:rPr lang="en-US" sz="1200" b="0" i="0" kern="1200" baseline="-25000" dirty="0" smtClean="0">
                <a:solidFill>
                  <a:schemeClr val="tx1"/>
                </a:solidFill>
                <a:effectLst/>
                <a:latin typeface="Times New Roman" pitchFamily="18" charset="0"/>
                <a:ea typeface="+mn-ea"/>
                <a:cs typeface="+mn-cs"/>
              </a:rPr>
              <a:t>max</a:t>
            </a:r>
            <a:r>
              <a:rPr lang="en-US" sz="1200" b="0" i="0" kern="1200" dirty="0" smtClean="0">
                <a:solidFill>
                  <a:schemeClr val="tx1"/>
                </a:solidFill>
                <a:effectLst/>
                <a:latin typeface="Times New Roman" pitchFamily="18" charset="0"/>
                <a:ea typeface="+mn-ea"/>
                <a:cs typeface="+mn-cs"/>
              </a:rPr>
              <a:t> leads to a D</a:t>
            </a:r>
            <a:r>
              <a:rPr lang="en-US" sz="1200" b="0" i="0" kern="1200" baseline="-25000" dirty="0" smtClean="0">
                <a:solidFill>
                  <a:schemeClr val="tx1"/>
                </a:solidFill>
                <a:effectLst/>
                <a:latin typeface="Times New Roman" pitchFamily="18" charset="0"/>
                <a:ea typeface="+mn-ea"/>
                <a:cs typeface="+mn-cs"/>
              </a:rPr>
              <a:t>ep</a:t>
            </a:r>
            <a:r>
              <a:rPr lang="en-US" sz="1200" b="0" i="0" kern="1200" dirty="0" smtClean="0">
                <a:solidFill>
                  <a:schemeClr val="tx1"/>
                </a:solidFill>
                <a:effectLst/>
                <a:latin typeface="Times New Roman" pitchFamily="18" charset="0"/>
                <a:ea typeface="+mn-ea"/>
                <a:cs typeface="+mn-cs"/>
              </a:rPr>
              <a:t> = 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/M = 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/(1.5×D</a:t>
            </a:r>
            <a:r>
              <a:rPr lang="en-US" sz="1200" b="0" i="0" kern="1200" baseline="-25000" dirty="0" smtClean="0">
                <a:solidFill>
                  <a:schemeClr val="tx1"/>
                </a:solidFill>
                <a:effectLst/>
                <a:latin typeface="Times New Roman" pitchFamily="18" charset="0"/>
                <a:ea typeface="+mn-ea"/>
                <a:cs typeface="+mn-cs"/>
              </a:rPr>
              <a:t>O</a:t>
            </a:r>
            <a:r>
              <a:rPr lang="en-US" sz="1200" b="0" i="0" kern="1200" dirty="0" smtClean="0">
                <a:solidFill>
                  <a:schemeClr val="tx1"/>
                </a:solidFill>
                <a:effectLst/>
                <a:latin typeface="Times New Roman" pitchFamily="18" charset="0"/>
                <a:ea typeface="+mn-ea"/>
                <a:cs typeface="+mn-cs"/>
              </a:rPr>
              <a:t>) = </a:t>
            </a:r>
            <a:r>
              <a:rPr lang="en-US" sz="1200" b="0" i="0" kern="1200" baseline="30000" dirty="0" smtClean="0">
                <a:solidFill>
                  <a:schemeClr val="tx1"/>
                </a:solidFill>
                <a:effectLst/>
                <a:latin typeface="Times New Roman" pitchFamily="18" charset="0"/>
                <a:ea typeface="+mn-ea"/>
                <a:cs typeface="+mn-cs"/>
              </a:rPr>
              <a:t>2</a:t>
            </a:r>
            <a:r>
              <a:rPr lang="en-US" sz="1200" b="0" i="0" kern="1200" dirty="0" smtClean="0">
                <a:solidFill>
                  <a:schemeClr val="tx1"/>
                </a:solidFill>
                <a:effectLst/>
                <a:latin typeface="Times New Roman" pitchFamily="18" charset="0"/>
                <a:ea typeface="+mn-ea"/>
                <a:cs typeface="+mn-cs"/>
              </a:rPr>
              <a:t>/</a:t>
            </a:r>
            <a:r>
              <a:rPr lang="en-US" sz="1200" b="0" i="0" kern="1200" baseline="-25000" dirty="0" smtClean="0">
                <a:solidFill>
                  <a:schemeClr val="tx1"/>
                </a:solidFill>
                <a:effectLst/>
                <a:latin typeface="Times New Roman" pitchFamily="18" charset="0"/>
                <a:ea typeface="+mn-ea"/>
                <a:cs typeface="+mn-cs"/>
              </a:rPr>
              <a:t>3</a:t>
            </a:r>
            <a:r>
              <a:rPr lang="en-US" sz="1200" b="0" i="0" kern="1200" dirty="0" smtClean="0">
                <a:solidFill>
                  <a:schemeClr val="tx1"/>
                </a:solidFill>
                <a:effectLst/>
                <a:latin typeface="Times New Roman" pitchFamily="18" charset="0"/>
                <a:ea typeface="+mn-ea"/>
                <a:cs typeface="+mn-cs"/>
              </a:rPr>
              <a:t>mm.</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Then the dynamic range for the exit pupil is fundamentally </a:t>
            </a:r>
            <a:r>
              <a:rPr lang="en-US" sz="1200" b="1" i="0" kern="1200" dirty="0" smtClean="0">
                <a:solidFill>
                  <a:schemeClr val="tx1"/>
                </a:solidFill>
                <a:effectLst/>
                <a:latin typeface="Times New Roman" pitchFamily="18" charset="0"/>
                <a:ea typeface="+mn-ea"/>
                <a:cs typeface="+mn-cs"/>
              </a:rPr>
              <a:t>from 1 to 7 mm</a:t>
            </a:r>
            <a:r>
              <a:rPr lang="en-US" sz="1200" b="0" i="0" kern="1200" dirty="0" smtClean="0">
                <a:solidFill>
                  <a:schemeClr val="tx1"/>
                </a:solidFill>
                <a:effectLst/>
                <a:latin typeface="Times New Roman" pitchFamily="18" charset="0"/>
                <a:ea typeface="+mn-ea"/>
                <a:cs typeface="+mn-cs"/>
              </a:rPr>
              <a:t>, with three additional reference points noted for a total of 5 points on the scale. These are points to consider when selecting a set of eyepieces for use with a given scope:</a:t>
            </a:r>
          </a:p>
          <a:p>
            <a:pPr marL="171450" indent="-171450">
              <a:buFont typeface="Arial" panose="020B0604020202020204" pitchFamily="34" charset="0"/>
              <a:buChar char="•"/>
            </a:pPr>
            <a:r>
              <a:rPr lang="en-US" dirty="0" smtClean="0">
                <a:effectLst/>
              </a:rPr>
              <a:t>Maximum Brightness; D</a:t>
            </a:r>
            <a:r>
              <a:rPr lang="en-US" baseline="-25000" dirty="0" smtClean="0">
                <a:effectLst/>
              </a:rPr>
              <a:t>ep</a:t>
            </a:r>
            <a:r>
              <a:rPr lang="en-US" dirty="0" smtClean="0">
                <a:effectLst/>
              </a:rPr>
              <a:t> = 7mm</a:t>
            </a:r>
          </a:p>
          <a:p>
            <a:pPr marL="171450" indent="-171450">
              <a:buFont typeface="Arial" panose="020B0604020202020204" pitchFamily="34" charset="0"/>
              <a:buChar char="•"/>
            </a:pPr>
            <a:r>
              <a:rPr lang="en-US" dirty="0" smtClean="0">
                <a:effectLst/>
              </a:rPr>
              <a:t>Half-Maximum Brightness; D</a:t>
            </a:r>
            <a:r>
              <a:rPr lang="en-US" baseline="-25000" dirty="0" smtClean="0">
                <a:effectLst/>
              </a:rPr>
              <a:t>ep</a:t>
            </a:r>
            <a:r>
              <a:rPr lang="en-US" dirty="0" smtClean="0">
                <a:effectLst/>
              </a:rPr>
              <a:t> = 5mm</a:t>
            </a:r>
          </a:p>
          <a:p>
            <a:pPr marL="171450" indent="-171450">
              <a:buFont typeface="Arial" panose="020B0604020202020204" pitchFamily="34" charset="0"/>
              <a:buChar char="•"/>
            </a:pPr>
            <a:r>
              <a:rPr lang="en-US" dirty="0" smtClean="0">
                <a:effectLst/>
              </a:rPr>
              <a:t>Half-Maximum Magnification; D</a:t>
            </a:r>
            <a:r>
              <a:rPr lang="en-US" baseline="-25000" dirty="0" smtClean="0">
                <a:effectLst/>
              </a:rPr>
              <a:t>ep</a:t>
            </a:r>
            <a:r>
              <a:rPr lang="en-US" dirty="0" smtClean="0">
                <a:effectLst/>
              </a:rPr>
              <a:t> = 2mm</a:t>
            </a:r>
          </a:p>
          <a:p>
            <a:pPr marL="171450" indent="-171450">
              <a:buFont typeface="Arial" panose="020B0604020202020204" pitchFamily="34" charset="0"/>
              <a:buChar char="•"/>
            </a:pPr>
            <a:r>
              <a:rPr lang="en-US" dirty="0" smtClean="0">
                <a:effectLst/>
              </a:rPr>
              <a:t>Maximum Magnification; D</a:t>
            </a:r>
            <a:r>
              <a:rPr lang="en-US" baseline="-25000" dirty="0" smtClean="0">
                <a:effectLst/>
              </a:rPr>
              <a:t>ep</a:t>
            </a:r>
            <a:r>
              <a:rPr lang="en-US" dirty="0" smtClean="0">
                <a:effectLst/>
              </a:rPr>
              <a:t> = 1mm</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Extra-High </a:t>
            </a:r>
            <a:r>
              <a:rPr lang="en-US" sz="1200" kern="1200" dirty="0" smtClean="0">
                <a:solidFill>
                  <a:schemeClr val="tx1"/>
                </a:solidFill>
                <a:effectLst/>
                <a:latin typeface="Times New Roman" pitchFamily="18" charset="0"/>
                <a:ea typeface="+mn-ea"/>
                <a:cs typeface="+mn-cs"/>
              </a:rPr>
              <a:t>Magnification; D</a:t>
            </a:r>
            <a:r>
              <a:rPr lang="en-US" sz="1200" kern="1200" baseline="-25000" dirty="0" smtClean="0">
                <a:solidFill>
                  <a:schemeClr val="tx1"/>
                </a:solidFill>
                <a:effectLst/>
                <a:latin typeface="Times New Roman" pitchFamily="18" charset="0"/>
                <a:ea typeface="+mn-ea"/>
                <a:cs typeface="+mn-cs"/>
              </a:rPr>
              <a:t>ep</a:t>
            </a:r>
            <a:r>
              <a:rPr lang="en-US" sz="1200" kern="1200" dirty="0" smtClean="0">
                <a:solidFill>
                  <a:schemeClr val="tx1"/>
                </a:solidFill>
                <a:effectLst/>
                <a:latin typeface="Times New Roman" pitchFamily="18" charset="0"/>
                <a:ea typeface="+mn-ea"/>
                <a:cs typeface="+mn-cs"/>
              </a:rPr>
              <a:t> = </a:t>
            </a:r>
            <a:r>
              <a:rPr lang="en-US" sz="1200" kern="1200" baseline="30000" dirty="0" smtClean="0">
                <a:solidFill>
                  <a:schemeClr val="tx1"/>
                </a:solidFill>
                <a:effectLst/>
                <a:latin typeface="Times New Roman" pitchFamily="18" charset="0"/>
                <a:ea typeface="+mn-ea"/>
                <a:cs typeface="+mn-cs"/>
              </a:rPr>
              <a:t>2</a:t>
            </a:r>
            <a:r>
              <a:rPr lang="en-US" sz="1200" kern="1200" dirty="0" smtClean="0">
                <a:solidFill>
                  <a:schemeClr val="tx1"/>
                </a:solidFill>
                <a:effectLst/>
                <a:latin typeface="Times New Roman" pitchFamily="18" charset="0"/>
                <a:ea typeface="+mn-ea"/>
                <a:cs typeface="+mn-cs"/>
              </a:rPr>
              <a:t>/</a:t>
            </a:r>
            <a:r>
              <a:rPr lang="en-US" sz="1200" kern="1200" baseline="-25000" dirty="0" smtClean="0">
                <a:solidFill>
                  <a:schemeClr val="tx1"/>
                </a:solidFill>
                <a:effectLst/>
                <a:latin typeface="Times New Roman" pitchFamily="18" charset="0"/>
                <a:ea typeface="+mn-ea"/>
                <a:cs typeface="+mn-cs"/>
              </a:rPr>
              <a:t>3</a:t>
            </a:r>
            <a:r>
              <a:rPr lang="en-US" sz="1200" kern="1200" dirty="0" smtClean="0">
                <a:solidFill>
                  <a:schemeClr val="tx1"/>
                </a:solidFill>
                <a:effectLst/>
                <a:latin typeface="Times New Roman" pitchFamily="18" charset="0"/>
                <a:ea typeface="+mn-ea"/>
                <a:cs typeface="+mn-cs"/>
              </a:rPr>
              <a:t>mm</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65</a:t>
            </a:fld>
            <a:endParaRPr lang="en-US"/>
          </a:p>
        </p:txBody>
      </p:sp>
    </p:spTree>
    <p:extLst>
      <p:ext uri="{BB962C8B-B14F-4D97-AF65-F5344CB8AC3E}">
        <p14:creationId xmlns:p14="http://schemas.microsoft.com/office/powerpoint/2010/main" val="29418723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now gotten to the point where we know how to assess a telescope and to bracket the range</a:t>
            </a:r>
            <a:r>
              <a:rPr lang="en-US" baseline="0" dirty="0" smtClean="0"/>
              <a:t> of eyepieces to use with it, and the performance we will get </a:t>
            </a:r>
            <a:r>
              <a:rPr lang="en-US" baseline="0" smtClean="0"/>
              <a:t>with them.  </a:t>
            </a:r>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66</a:t>
            </a:fld>
            <a:endParaRPr lang="en-US"/>
          </a:p>
        </p:txBody>
      </p:sp>
    </p:spTree>
    <p:extLst>
      <p:ext uri="{BB962C8B-B14F-4D97-AF65-F5344CB8AC3E}">
        <p14:creationId xmlns:p14="http://schemas.microsoft.com/office/powerpoint/2010/main" val="14886314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69</a:t>
            </a:fld>
            <a:endParaRPr lang="en-US"/>
          </a:p>
        </p:txBody>
      </p:sp>
    </p:spTree>
    <p:extLst>
      <p:ext uri="{BB962C8B-B14F-4D97-AF65-F5344CB8AC3E}">
        <p14:creationId xmlns:p14="http://schemas.microsoft.com/office/powerpoint/2010/main" val="13787002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follow how I do this because it’s instructive...  the method I use here relies entirely on the exit pupil formulas and you can do it in your head.  </a:t>
            </a:r>
          </a:p>
          <a:p>
            <a:endParaRPr lang="en-US" dirty="0" smtClean="0"/>
          </a:p>
          <a:p>
            <a:r>
              <a:rPr lang="en-US" dirty="0" smtClean="0"/>
              <a:t>These conclusions will hold true for either of the two 18” scopes...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70</a:t>
            </a:fld>
            <a:endParaRPr lang="en-US"/>
          </a:p>
        </p:txBody>
      </p:sp>
    </p:spTree>
    <p:extLst>
      <p:ext uri="{BB962C8B-B14F-4D97-AF65-F5344CB8AC3E}">
        <p14:creationId xmlns:p14="http://schemas.microsoft.com/office/powerpoint/2010/main" val="27621646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71</a:t>
            </a:fld>
            <a:endParaRPr lang="en-US"/>
          </a:p>
        </p:txBody>
      </p:sp>
    </p:spTree>
    <p:extLst>
      <p:ext uri="{BB962C8B-B14F-4D97-AF65-F5344CB8AC3E}">
        <p14:creationId xmlns:p14="http://schemas.microsoft.com/office/powerpoint/2010/main" val="926777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72</a:t>
            </a:fld>
            <a:endParaRPr lang="en-US"/>
          </a:p>
        </p:txBody>
      </p:sp>
    </p:spTree>
    <p:extLst>
      <p:ext uri="{BB962C8B-B14F-4D97-AF65-F5344CB8AC3E}">
        <p14:creationId xmlns:p14="http://schemas.microsoft.com/office/powerpoint/2010/main" val="147704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EBEAED-0AAD-4C50-B290-8B8B29F9EA6B}" type="slidenum">
              <a:rPr lang="en-US"/>
              <a:pPr/>
              <a:t>7</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Everything in the night sky is so far away that it’s not </a:t>
            </a:r>
            <a:r>
              <a:rPr lang="en-US" baseline="0" dirty="0" smtClean="0">
                <a:latin typeface="Tahoma" pitchFamily="34" charset="0"/>
                <a:cs typeface="Tahoma" pitchFamily="34" charset="0"/>
              </a:rPr>
              <a:t>the actual distances between things that we see, it’s the differences in the angle from our vantage point.  </a:t>
            </a:r>
          </a:p>
          <a:p>
            <a:pPr marL="228600" indent="-228600">
              <a:buAutoNum type="arabicPeriod"/>
            </a:pPr>
            <a:r>
              <a:rPr lang="en-US" baseline="0" dirty="0" smtClean="0">
                <a:latin typeface="Tahoma" pitchFamily="34" charset="0"/>
                <a:cs typeface="Tahoma" pitchFamily="34" charset="0"/>
              </a:rPr>
              <a:t>For that reason we measure distances and sizes in the scope image in terms of angles – degrees and fractions of degrees.  </a:t>
            </a:r>
          </a:p>
          <a:p>
            <a:pPr marL="228600" indent="-228600">
              <a:buAutoNum type="arabicPeriod"/>
            </a:pPr>
            <a:r>
              <a:rPr lang="en-US" baseline="0" dirty="0" smtClean="0">
                <a:latin typeface="Tahoma" pitchFamily="34" charset="0"/>
                <a:cs typeface="Tahoma" pitchFamily="34" charset="0"/>
              </a:rPr>
              <a:t>The actual system is not degrees and decimal degrees, but instead it’s degrees, arc-minutes, and arc-seconds, which works just like hours, minutes &amp; seconds </a:t>
            </a:r>
          </a:p>
          <a:p>
            <a:pPr marL="228600" indent="-228600">
              <a:buAutoNum type="arabicPeriod"/>
            </a:pPr>
            <a:r>
              <a:rPr lang="en-US" baseline="0" dirty="0" smtClean="0">
                <a:latin typeface="Tahoma" pitchFamily="34" charset="0"/>
                <a:cs typeface="Tahoma" pitchFamily="34" charset="0"/>
              </a:rPr>
              <a:t>When stars are very close, then we are measuring their separation in terms of arc-seconds, which is one 3600</a:t>
            </a:r>
            <a:r>
              <a:rPr lang="en-US" baseline="30000" dirty="0" smtClean="0">
                <a:latin typeface="Tahoma" pitchFamily="34" charset="0"/>
                <a:cs typeface="Tahoma" pitchFamily="34" charset="0"/>
              </a:rPr>
              <a:t>th</a:t>
            </a:r>
            <a:r>
              <a:rPr lang="en-US" baseline="0" dirty="0" smtClean="0">
                <a:latin typeface="Tahoma" pitchFamily="34" charset="0"/>
                <a:cs typeface="Tahoma" pitchFamily="34" charset="0"/>
              </a:rPr>
              <a:t> of a degree.   </a:t>
            </a:r>
            <a:endParaRPr lang="en-US" dirty="0">
              <a:latin typeface="Tahoma" pitchFamily="34" charset="0"/>
              <a:cs typeface="Tahoma"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73</a:t>
            </a:fld>
            <a:endParaRPr lang="en-US"/>
          </a:p>
        </p:txBody>
      </p:sp>
    </p:spTree>
    <p:extLst>
      <p:ext uri="{BB962C8B-B14F-4D97-AF65-F5344CB8AC3E}">
        <p14:creationId xmlns:p14="http://schemas.microsoft.com/office/powerpoint/2010/main" val="38971245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74</a:t>
            </a:fld>
            <a:endParaRPr lang="en-US"/>
          </a:p>
        </p:txBody>
      </p:sp>
    </p:spTree>
    <p:extLst>
      <p:ext uri="{BB962C8B-B14F-4D97-AF65-F5344CB8AC3E}">
        <p14:creationId xmlns:p14="http://schemas.microsoft.com/office/powerpoint/2010/main" val="7341619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equations are all simple.  Well, maybe except the one with</a:t>
            </a:r>
            <a:r>
              <a:rPr lang="en-US" baseline="0" dirty="0" smtClean="0"/>
              <a:t> the logarithm, and even that’s not so bad.  </a:t>
            </a:r>
          </a:p>
          <a:p>
            <a:pPr marL="228600" indent="-228600">
              <a:buAutoNum type="arabicPeriod"/>
            </a:pPr>
            <a:r>
              <a:rPr lang="en-US" baseline="0" dirty="0" smtClean="0"/>
              <a:t>You can find the resolving power just by dividing 120 by the scope diameter in mm. </a:t>
            </a:r>
          </a:p>
          <a:p>
            <a:pPr marL="228600" indent="-228600">
              <a:buAutoNum type="arabicPeriod"/>
            </a:pPr>
            <a:r>
              <a:rPr lang="en-US" baseline="0" dirty="0" smtClean="0"/>
              <a:t>You can find the magnification by looking at how much closer you get to the objective image with the eyepiece:  the ratio of </a:t>
            </a:r>
            <a:r>
              <a:rPr lang="en-US" baseline="0" dirty="0" err="1" smtClean="0"/>
              <a:t>f</a:t>
            </a:r>
            <a:r>
              <a:rPr lang="en-US" baseline="-25000" dirty="0" err="1" smtClean="0"/>
              <a:t>O</a:t>
            </a:r>
            <a:r>
              <a:rPr lang="en-US" baseline="0" dirty="0" smtClean="0"/>
              <a:t> to </a:t>
            </a:r>
            <a:r>
              <a:rPr lang="en-US" baseline="0" dirty="0" err="1" smtClean="0"/>
              <a:t>f</a:t>
            </a:r>
            <a:r>
              <a:rPr lang="en-US" baseline="-25000" dirty="0" err="1" smtClean="0"/>
              <a:t>e</a:t>
            </a:r>
            <a:endParaRPr lang="en-US" baseline="-25000" dirty="0" smtClean="0"/>
          </a:p>
          <a:p>
            <a:pPr marL="228600" indent="-228600">
              <a:buAutoNum type="arabicPeriod"/>
            </a:pPr>
            <a:r>
              <a:rPr lang="en-US" dirty="0" smtClean="0"/>
              <a:t>You can find the faintest star the scope sees from</a:t>
            </a:r>
            <a:r>
              <a:rPr lang="en-US" baseline="0" dirty="0" smtClean="0"/>
              <a:t> the log of the scope diameter, times 5 plus 2 </a:t>
            </a:r>
          </a:p>
          <a:p>
            <a:pPr marL="228600" indent="-228600">
              <a:buAutoNum type="arabicPeriod"/>
            </a:pPr>
            <a:r>
              <a:rPr lang="en-US" baseline="0" dirty="0" smtClean="0"/>
              <a:t>You can do all kinds of things with the exit pupil, as your indicator of scope brightness:  especially determining the right eyepiece to use from the f-ratio &amp; exit pupil </a:t>
            </a:r>
          </a:p>
          <a:p>
            <a:pPr marL="228600" indent="-228600">
              <a:buAutoNum type="arabicPeriod"/>
            </a:pPr>
            <a:r>
              <a:rPr lang="en-US" baseline="0" dirty="0" smtClean="0"/>
              <a:t>You can find the surface brightness the scope is giving by squaring the exit pupil then doubling it.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75</a:t>
            </a:fld>
            <a:endParaRPr lang="en-US"/>
          </a:p>
        </p:txBody>
      </p:sp>
    </p:spTree>
    <p:extLst>
      <p:ext uri="{BB962C8B-B14F-4D97-AF65-F5344CB8AC3E}">
        <p14:creationId xmlns:p14="http://schemas.microsoft.com/office/powerpoint/2010/main" val="7062744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Minimum magnification is the highest brightness</a:t>
            </a:r>
            <a:r>
              <a:rPr lang="en-US" baseline="0" dirty="0" smtClean="0"/>
              <a:t> the scope can deliver </a:t>
            </a:r>
          </a:p>
          <a:p>
            <a:r>
              <a:rPr lang="en-US" baseline="0" dirty="0" smtClean="0"/>
              <a:t>Maximum magnification is the highest detail the scope can deliver </a:t>
            </a:r>
          </a:p>
          <a:p>
            <a:r>
              <a:rPr lang="en-US" baseline="0" dirty="0" smtClean="0"/>
              <a:t>Optimum magnification is usually your best operating point for observing.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76</a:t>
            </a:fld>
            <a:endParaRPr lang="en-US"/>
          </a:p>
        </p:txBody>
      </p:sp>
    </p:spTree>
    <p:extLst>
      <p:ext uri="{BB962C8B-B14F-4D97-AF65-F5344CB8AC3E}">
        <p14:creationId xmlns:p14="http://schemas.microsoft.com/office/powerpoint/2010/main" val="7000632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77</a:t>
            </a:fld>
            <a:endParaRPr lang="en-US"/>
          </a:p>
        </p:txBody>
      </p:sp>
    </p:spTree>
    <p:extLst>
      <p:ext uri="{BB962C8B-B14F-4D97-AF65-F5344CB8AC3E}">
        <p14:creationId xmlns:p14="http://schemas.microsoft.com/office/powerpoint/2010/main" val="25756762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C52178-7571-4ECF-BC89-7C1078285002}" type="slidenum">
              <a:rPr lang="en-US"/>
              <a:pPr/>
              <a:t>78</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a:t>You can find all of this material on the web, either by going directly to www.rocketmime.com/astronomy and clicking on the Telescope Equations link on that page, or you can Google the phrase “telescope equations” and it will be the first hit on the list.  In fact you can Google “telescope equations” and hit “I’m Feeling Lucky” and you will go directly to my site.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8E99F-B455-4068-B6B0-16DE3C8A8CA3}" type="slidenum">
              <a:rPr lang="en-US" smtClean="0"/>
              <a:pPr/>
              <a:t>79</a:t>
            </a:fld>
            <a:endParaRPr lang="en-US"/>
          </a:p>
        </p:txBody>
      </p:sp>
    </p:spTree>
    <p:extLst>
      <p:ext uri="{BB962C8B-B14F-4D97-AF65-F5344CB8AC3E}">
        <p14:creationId xmlns:p14="http://schemas.microsoft.com/office/powerpoint/2010/main" val="8726337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122D1-2AD2-499A-B72C-887744FB9487}" type="slidenum">
              <a:rPr lang="en-US"/>
              <a:pPr/>
              <a:t>80</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This</a:t>
            </a:r>
            <a:r>
              <a:rPr lang="en-US" baseline="0" dirty="0" smtClean="0">
                <a:latin typeface="Tahoma" pitchFamily="34" charset="0"/>
                <a:cs typeface="Tahoma" pitchFamily="34" charset="0"/>
              </a:rPr>
              <a:t> diagram shows a wave, like incoming light from a star, and what happens when it goes through an opening, like your telescope</a:t>
            </a:r>
            <a:r>
              <a:rPr lang="en-US" baseline="0" smtClean="0">
                <a:latin typeface="Tahoma" pitchFamily="34" charset="0"/>
                <a:cs typeface="Tahoma" pitchFamily="34" charset="0"/>
              </a:rPr>
              <a:t>.  </a:t>
            </a:r>
          </a:p>
          <a:p>
            <a:pPr marL="228600" indent="-228600">
              <a:buAutoNum type="arabicPeriod"/>
            </a:pPr>
            <a:r>
              <a:rPr lang="en-US" baseline="0" smtClean="0">
                <a:latin typeface="Tahoma" pitchFamily="34" charset="0"/>
                <a:cs typeface="Tahoma" pitchFamily="34" charset="0"/>
              </a:rPr>
              <a:t>When the wave goes through the hole, it smacks into the ends and produces a new, round wave off the ends.  Going in all directions, these diffraction waves make it look like the light bends around the corner.  </a:t>
            </a:r>
            <a:endParaRPr lang="en-US" baseline="0" dirty="0" smtClean="0">
              <a:latin typeface="Tahoma" pitchFamily="34" charset="0"/>
              <a:cs typeface="Tahoma" pitchFamily="34" charset="0"/>
            </a:endParaRPr>
          </a:p>
          <a:p>
            <a:pPr marL="228600" indent="-228600">
              <a:buAutoNum type="arabicPeriod"/>
            </a:pPr>
            <a:r>
              <a:rPr lang="en-US" baseline="0" smtClean="0">
                <a:latin typeface="Tahoma" pitchFamily="34" charset="0"/>
                <a:cs typeface="Tahoma" pitchFamily="34" charset="0"/>
              </a:rPr>
              <a:t>Where the waves </a:t>
            </a:r>
            <a:r>
              <a:rPr lang="en-US" baseline="0" dirty="0" smtClean="0">
                <a:latin typeface="Tahoma" pitchFamily="34" charset="0"/>
                <a:cs typeface="Tahoma" pitchFamily="34" charset="0"/>
              </a:rPr>
              <a:t>collide with each </a:t>
            </a:r>
            <a:r>
              <a:rPr lang="en-US" baseline="0" smtClean="0">
                <a:latin typeface="Tahoma" pitchFamily="34" charset="0"/>
                <a:cs typeface="Tahoma" pitchFamily="34" charset="0"/>
              </a:rPr>
              <a:t>other in the middle you </a:t>
            </a:r>
            <a:r>
              <a:rPr lang="en-US" baseline="0" dirty="0" smtClean="0">
                <a:latin typeface="Tahoma" pitchFamily="34" charset="0"/>
                <a:cs typeface="Tahoma" pitchFamily="34" charset="0"/>
              </a:rPr>
              <a:t>get interference, causing the dark and light regions of cancellation and reinforcement.  </a:t>
            </a:r>
          </a:p>
          <a:p>
            <a:pPr marL="228600" indent="-228600">
              <a:buAutoNum type="arabicPeriod"/>
            </a:pPr>
            <a:r>
              <a:rPr lang="en-US" dirty="0" smtClean="0">
                <a:latin typeface="Tahoma" pitchFamily="34" charset="0"/>
                <a:cs typeface="Tahoma" pitchFamily="34" charset="0"/>
              </a:rPr>
              <a:t>The</a:t>
            </a:r>
            <a:r>
              <a:rPr lang="en-US" baseline="0" dirty="0" smtClean="0">
                <a:latin typeface="Tahoma" pitchFamily="34" charset="0"/>
                <a:cs typeface="Tahoma" pitchFamily="34" charset="0"/>
              </a:rPr>
              <a:t> larger I make the opening, the farther the endpoints are from each other, the less they interfere, and the smaller the interference pattern becomes.  So as I increase the size of the hole, the interference pattern gets narrower, and as I decrease the size of the hole, the pattern gets broader.  </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baseline="0" dirty="0" smtClean="0">
                <a:latin typeface="Tahoma" pitchFamily="34" charset="0"/>
                <a:cs typeface="Tahoma" pitchFamily="34" charset="0"/>
              </a:rPr>
              <a:t>========================================================</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dirty="0" smtClean="0">
                <a:latin typeface="Tahoma" pitchFamily="34" charset="0"/>
                <a:cs typeface="Tahoma" pitchFamily="34" charset="0"/>
              </a:rPr>
              <a:t>Light</a:t>
            </a:r>
            <a:r>
              <a:rPr lang="en-US" dirty="0">
                <a:latin typeface="Tahoma" pitchFamily="34" charset="0"/>
                <a:cs typeface="Tahoma" pitchFamily="34" charset="0"/>
              </a:rPr>
              <a:t>, as you may or may not know, travels in the form of waves. When the waves pass through the opening of your telescope, the disruption causes the waves to run into each other. Where the crossed waves match peak to peak and trough to trough, the waves reinforce each other and get bright. Where the peaks of one wave hit the troughs of the other, they cancel each other out and get dark. The resulting dark and light pattern is called an interference pattern. </a:t>
            </a:r>
          </a:p>
          <a:p>
            <a:r>
              <a:rPr lang="en-US" dirty="0">
                <a:latin typeface="Tahoma" pitchFamily="34" charset="0"/>
                <a:cs typeface="Tahoma" pitchFamily="34" charset="0"/>
              </a:rPr>
              <a:t>Waves shown are coming in from the left, and passing through a hole. Notice how the waves that go straight through the hole are brighter, and as the angle from the centerline goes up or down, you can see the waves get alternately darker and brighter. That's the interference pattern. </a:t>
            </a:r>
          </a:p>
          <a:p>
            <a:r>
              <a:rPr lang="en-US" dirty="0">
                <a:latin typeface="Tahoma" pitchFamily="34" charset="0"/>
                <a:cs typeface="Tahoma" pitchFamily="34" charset="0"/>
              </a:rPr>
              <a:t>The hole represents the opening of your telescope. </a:t>
            </a:r>
            <a:endParaRPr lang="en-US" dirty="0" smtClean="0">
              <a:latin typeface="Tahoma" pitchFamily="34" charset="0"/>
              <a:cs typeface="Tahoma" pitchFamily="34" charset="0"/>
            </a:endParaRPr>
          </a:p>
          <a:p>
            <a:r>
              <a:rPr lang="en-US" dirty="0" smtClean="0">
                <a:latin typeface="Tahoma" pitchFamily="34" charset="0"/>
                <a:cs typeface="Tahoma" pitchFamily="34" charset="0"/>
              </a:rPr>
              <a:t>The disturbance is created by the edges of the aperture,</a:t>
            </a:r>
            <a:r>
              <a:rPr lang="en-US" baseline="0" dirty="0" smtClean="0">
                <a:latin typeface="Tahoma" pitchFamily="34" charset="0"/>
                <a:cs typeface="Tahoma" pitchFamily="34" charset="0"/>
              </a:rPr>
              <a:t> where the wave is being cut off.  These edges act like wave sources that interfere with each other.  The farther away from each other we move these sources, meaning the larger we make the aperture, the less they interfere with each other and the smaller the interference pattern gets.  </a:t>
            </a:r>
            <a:endParaRPr lang="en-US" dirty="0">
              <a:latin typeface="Tahoma" pitchFamily="34" charset="0"/>
              <a:cs typeface="Tahoma"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6A0E7C-C7B6-40C9-BF3A-7BA110004D71}" type="slidenum">
              <a:rPr lang="en-US"/>
              <a:pPr/>
              <a:t>81</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The </a:t>
            </a:r>
            <a:r>
              <a:rPr lang="en-US" dirty="0">
                <a:latin typeface="Tahoma" pitchFamily="34" charset="0"/>
                <a:cs typeface="Tahoma" pitchFamily="34" charset="0"/>
              </a:rPr>
              <a:t>animation on the left shows how a star's Airy disk usually looks in a telescope (due to atmospheric disturbance) </a:t>
            </a:r>
            <a:endParaRPr lang="en-US" dirty="0" smtClean="0">
              <a:latin typeface="Tahoma" pitchFamily="34" charset="0"/>
              <a:cs typeface="Tahoma" pitchFamily="34"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latin typeface="Tahoma" pitchFamily="34" charset="0"/>
                <a:cs typeface="Tahoma" pitchFamily="34" charset="0"/>
              </a:rPr>
              <a:t>Castor and </a:t>
            </a:r>
            <a:r>
              <a:rPr lang="en-US" dirty="0" err="1" smtClean="0">
                <a:latin typeface="Tahoma" pitchFamily="34" charset="0"/>
                <a:cs typeface="Tahoma" pitchFamily="34" charset="0"/>
              </a:rPr>
              <a:t>Pollux</a:t>
            </a:r>
            <a:r>
              <a:rPr lang="en-US" dirty="0" smtClean="0">
                <a:latin typeface="Tahoma" pitchFamily="34" charset="0"/>
                <a:cs typeface="Tahoma" pitchFamily="34" charset="0"/>
              </a:rPr>
              <a:t> are the two brightest stars in the constellation Gemini. When you look at Castor closely in the telescope you can see that this star is a double, as shown on the right. You can see the rings of the Airy disks in this effort to split the double, as it strains the limits of this scope's resolving power. </a:t>
            </a:r>
          </a:p>
          <a:p>
            <a:pPr marL="228600" indent="-228600">
              <a:buAutoNum type="arabicPeriod"/>
            </a:pPr>
            <a:endParaRPr lang="en-US" dirty="0">
              <a:latin typeface="Tahoma" pitchFamily="34" charset="0"/>
              <a:cs typeface="Tahoma" pitchFamily="34" charset="0"/>
            </a:endParaRPr>
          </a:p>
          <a:p>
            <a:r>
              <a:rPr lang="en-US" dirty="0" smtClean="0">
                <a:latin typeface="Tahoma" pitchFamily="34" charset="0"/>
                <a:cs typeface="Tahoma" pitchFamily="34" charset="0"/>
              </a:rPr>
              <a:t>This </a:t>
            </a:r>
            <a:r>
              <a:rPr lang="en-US" dirty="0">
                <a:latin typeface="Tahoma" pitchFamily="34" charset="0"/>
                <a:cs typeface="Tahoma" pitchFamily="34" charset="0"/>
              </a:rPr>
              <a:t>was taken with a Meade ETX 105, which has a resolving power similar to that of my ETX 90, 120÷105 = 1.14.  </a:t>
            </a:r>
          </a:p>
          <a:p>
            <a:endParaRPr lang="en-US" dirty="0">
              <a:latin typeface="Tahoma" pitchFamily="34" charset="0"/>
              <a:cs typeface="Tahoma" pitchFamily="34" charset="0"/>
            </a:endParaRPr>
          </a:p>
          <a:p>
            <a:r>
              <a:rPr lang="en-US" dirty="0">
                <a:latin typeface="Tahoma" pitchFamily="34" charset="0"/>
                <a:cs typeface="Tahoma" pitchFamily="34" charset="0"/>
              </a:rPr>
              <a:t>Photographs don’t quite capture the effect, though -- because of diffraction patterns, the effect in the telescope looks more “</a:t>
            </a:r>
            <a:r>
              <a:rPr lang="en-US" dirty="0" err="1">
                <a:latin typeface="Tahoma" pitchFamily="34" charset="0"/>
                <a:cs typeface="Tahoma" pitchFamily="34" charset="0"/>
              </a:rPr>
              <a:t>fringey</a:t>
            </a:r>
            <a:r>
              <a:rPr lang="en-US" dirty="0">
                <a:latin typeface="Tahoma" pitchFamily="34" charset="0"/>
                <a:cs typeface="Tahoma" pitchFamily="34" charset="0"/>
              </a:rPr>
              <a:t>” -- not as smooth as this.  </a:t>
            </a:r>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35EE2B-BEB2-4CCD-8D22-45418AE5586B}" type="slidenum">
              <a:rPr lang="en-US"/>
              <a:pPr/>
              <a:t>82</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ahoma" pitchFamily="34" charset="0"/>
                <a:cs typeface="Tahoma" pitchFamily="34" charset="0"/>
              </a:rPr>
              <a:t>Notice that the formally derived mathematics say </a:t>
            </a:r>
            <a:r>
              <a:rPr lang="en-US" i="1" dirty="0" smtClean="0">
                <a:latin typeface="Tahoma" pitchFamily="34" charset="0"/>
                <a:cs typeface="Tahoma" pitchFamily="34" charset="0"/>
              </a:rPr>
              <a:t>exactly the same thing</a:t>
            </a:r>
            <a:r>
              <a:rPr lang="en-US" dirty="0" smtClean="0">
                <a:latin typeface="Tahoma" pitchFamily="34" charset="0"/>
                <a:cs typeface="Tahoma"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latin typeface="Tahoma" pitchFamily="34" charset="0"/>
              <a:cs typeface="Tahoma"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ahoma" pitchFamily="34" charset="0"/>
                <a:cs typeface="Tahoma" pitchFamily="34" charset="0"/>
              </a:rPr>
              <a:t>The focal length of the objective is a fundamental property of the telescope.  But the focal length of the eyepiece...  aha... that we can control and change.  So the magnification of the telescope is determined by the focal length of the eyepiece we choose to use.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latin typeface="Tahoma" pitchFamily="34" charset="0"/>
              <a:cs typeface="Tahoma"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ahoma" pitchFamily="34" charset="0"/>
                <a:cs typeface="Tahoma" pitchFamily="34" charset="0"/>
              </a:rPr>
              <a:t>=============================================================</a:t>
            </a:r>
            <a:endParaRPr lang="en-US" dirty="0" smtClean="0"/>
          </a:p>
          <a:p>
            <a:pPr eaLnBrk="1" hangingPunct="1"/>
            <a:endParaRPr lang="en-US" dirty="0" smtClean="0">
              <a:latin typeface="Tahoma" pitchFamily="34" charset="0"/>
              <a:cs typeface="Tahoma" pitchFamily="34" charset="0"/>
            </a:endParaRPr>
          </a:p>
          <a:p>
            <a:pPr eaLnBrk="1" hangingPunct="1"/>
            <a:r>
              <a:rPr lang="en-US" dirty="0" smtClean="0">
                <a:latin typeface="Tahoma" pitchFamily="34" charset="0"/>
                <a:cs typeface="Tahoma" pitchFamily="34" charset="0"/>
              </a:rPr>
              <a:t>As the image gets magnified for the observer, the position of each feature in the image moves to a larger and larger angle off the centerline (i.e. the line looking straight ahead). Hence the magnification can be figured as the ratio of the angle seen at the eyepiece to the angle seen by the objective lens. For our analysis let's define some terms: </a:t>
            </a:r>
          </a:p>
          <a:p>
            <a:pPr eaLnBrk="1" hangingPunct="1"/>
            <a:r>
              <a:rPr lang="en-US" dirty="0" smtClean="0">
                <a:latin typeface="Tahoma" pitchFamily="34" charset="0"/>
                <a:cs typeface="Tahoma" pitchFamily="34" charset="0"/>
              </a:rPr>
              <a:t>Angle seen at objective = </a:t>
            </a:r>
            <a:r>
              <a:rPr lang="en-US" dirty="0" smtClean="0">
                <a:latin typeface="Symbol" pitchFamily="18" charset="2"/>
                <a:cs typeface="Tahoma" pitchFamily="34" charset="0"/>
                <a:sym typeface="Symbol" pitchFamily="18" charset="2"/>
              </a:rPr>
              <a:t></a:t>
            </a:r>
            <a:r>
              <a:rPr lang="en-US" baseline="-30000" dirty="0" smtClean="0">
                <a:latin typeface="Tahoma" pitchFamily="34" charset="0"/>
                <a:cs typeface="Tahoma" pitchFamily="34" charset="0"/>
              </a:rPr>
              <a:t>O</a:t>
            </a:r>
            <a:r>
              <a:rPr lang="en-US" dirty="0" smtClean="0">
                <a:latin typeface="Tahoma" pitchFamily="34" charset="0"/>
                <a:cs typeface="Tahoma" pitchFamily="34" charset="0"/>
              </a:rPr>
              <a:t/>
            </a:r>
            <a:br>
              <a:rPr lang="en-US" dirty="0" smtClean="0">
                <a:latin typeface="Tahoma" pitchFamily="34" charset="0"/>
                <a:cs typeface="Tahoma" pitchFamily="34" charset="0"/>
              </a:rPr>
            </a:br>
            <a:r>
              <a:rPr lang="en-US" dirty="0" smtClean="0">
                <a:latin typeface="Tahoma" pitchFamily="34" charset="0"/>
                <a:cs typeface="Tahoma" pitchFamily="34" charset="0"/>
              </a:rPr>
              <a:t>Angle seen at eyepiece = </a:t>
            </a:r>
            <a:r>
              <a:rPr lang="en-US" dirty="0" smtClean="0">
                <a:latin typeface="Symbol" pitchFamily="18" charset="2"/>
                <a:cs typeface="Tahoma" pitchFamily="34" charset="0"/>
                <a:sym typeface="Symbol" pitchFamily="18" charset="2"/>
              </a:rPr>
              <a:t></a:t>
            </a:r>
            <a:r>
              <a:rPr lang="en-US" baseline="-30000" dirty="0" smtClean="0">
                <a:latin typeface="Tahoma" pitchFamily="34" charset="0"/>
                <a:cs typeface="Tahoma" pitchFamily="34" charset="0"/>
              </a:rPr>
              <a:t>e</a:t>
            </a:r>
            <a:r>
              <a:rPr lang="en-US" dirty="0" smtClean="0">
                <a:latin typeface="Tahoma" pitchFamily="34" charset="0"/>
                <a:cs typeface="Tahoma" pitchFamily="34" charset="0"/>
              </a:rPr>
              <a:t/>
            </a:r>
            <a:br>
              <a:rPr lang="en-US" dirty="0" smtClean="0">
                <a:latin typeface="Tahoma" pitchFamily="34" charset="0"/>
                <a:cs typeface="Tahoma" pitchFamily="34" charset="0"/>
              </a:rPr>
            </a:br>
            <a:endParaRPr lang="en-US" dirty="0" smtClean="0">
              <a:latin typeface="Tahoma" pitchFamily="34" charset="0"/>
              <a:cs typeface="Tahoma" pitchFamily="34" charset="0"/>
            </a:endParaRPr>
          </a:p>
          <a:p>
            <a:pPr eaLnBrk="1" hangingPunct="1"/>
            <a:r>
              <a:rPr lang="en-US" dirty="0" smtClean="0">
                <a:latin typeface="Tahoma" pitchFamily="34" charset="0"/>
                <a:cs typeface="Tahoma" pitchFamily="34" charset="0"/>
              </a:rPr>
              <a:t>We will also define the focal length of each lens, that is, the distance from the lens where it focuses light to a point. </a:t>
            </a:r>
          </a:p>
          <a:p>
            <a:pPr eaLnBrk="1" hangingPunct="1"/>
            <a:r>
              <a:rPr lang="en-US" dirty="0" smtClean="0">
                <a:latin typeface="Tahoma" pitchFamily="34" charset="0"/>
                <a:cs typeface="Tahoma" pitchFamily="34" charset="0"/>
              </a:rPr>
              <a:t>Focal length of objective = </a:t>
            </a:r>
            <a:r>
              <a:rPr lang="en-US" dirty="0" err="1" smtClean="0">
                <a:latin typeface="Tahoma" pitchFamily="34" charset="0"/>
                <a:cs typeface="Tahoma" pitchFamily="34" charset="0"/>
              </a:rPr>
              <a:t>f</a:t>
            </a:r>
            <a:r>
              <a:rPr lang="en-US" baseline="-30000" dirty="0" err="1" smtClean="0">
                <a:latin typeface="Tahoma" pitchFamily="34" charset="0"/>
                <a:cs typeface="Tahoma" pitchFamily="34" charset="0"/>
              </a:rPr>
              <a:t>O</a:t>
            </a:r>
            <a:r>
              <a:rPr lang="en-US" dirty="0" smtClean="0">
                <a:latin typeface="Tahoma" pitchFamily="34" charset="0"/>
                <a:cs typeface="Tahoma" pitchFamily="34" charset="0"/>
              </a:rPr>
              <a:t/>
            </a:r>
            <a:br>
              <a:rPr lang="en-US" dirty="0" smtClean="0">
                <a:latin typeface="Tahoma" pitchFamily="34" charset="0"/>
                <a:cs typeface="Tahoma" pitchFamily="34" charset="0"/>
              </a:rPr>
            </a:br>
            <a:r>
              <a:rPr lang="en-US" dirty="0" smtClean="0">
                <a:latin typeface="Tahoma" pitchFamily="34" charset="0"/>
                <a:cs typeface="Tahoma" pitchFamily="34" charset="0"/>
              </a:rPr>
              <a:t>Focal length of eyepiece = </a:t>
            </a:r>
            <a:r>
              <a:rPr lang="en-US" dirty="0" err="1" smtClean="0">
                <a:latin typeface="Tahoma" pitchFamily="34" charset="0"/>
                <a:cs typeface="Tahoma" pitchFamily="34" charset="0"/>
              </a:rPr>
              <a:t>f</a:t>
            </a:r>
            <a:r>
              <a:rPr lang="en-US" baseline="-30000" dirty="0" err="1" smtClean="0">
                <a:latin typeface="Tahoma" pitchFamily="34" charset="0"/>
                <a:cs typeface="Tahoma" pitchFamily="34" charset="0"/>
              </a:rPr>
              <a:t>e</a:t>
            </a:r>
            <a:r>
              <a:rPr lang="en-US" dirty="0" smtClean="0">
                <a:latin typeface="Tahoma" pitchFamily="34" charset="0"/>
                <a:cs typeface="Tahoma" pitchFamily="34" charset="0"/>
              </a:rPr>
              <a:t/>
            </a:r>
            <a:br>
              <a:rPr lang="en-US" dirty="0" smtClean="0">
                <a:latin typeface="Tahoma" pitchFamily="34" charset="0"/>
                <a:cs typeface="Tahoma" pitchFamily="34" charset="0"/>
              </a:rPr>
            </a:br>
            <a:endParaRPr lang="en-US" dirty="0" smtClean="0">
              <a:latin typeface="Tahoma" pitchFamily="34" charset="0"/>
              <a:cs typeface="Tahoma" pitchFamily="34" charset="0"/>
            </a:endParaRPr>
          </a:p>
          <a:p>
            <a:pPr eaLnBrk="1" hangingPunct="1"/>
            <a:r>
              <a:rPr lang="en-US" dirty="0" smtClean="0">
                <a:latin typeface="Tahoma" pitchFamily="34" charset="0"/>
                <a:cs typeface="Tahoma" pitchFamily="34" charset="0"/>
              </a:rPr>
              <a:t>We can use the diagram above to find the magnification for this telescope. Light rays from a distant point arrive at the objective in parallel. The ray that passes through the center of the lens is important for the analysis, because that ray (unlike the others) is not bent and forms a straight line through the lens. </a:t>
            </a:r>
          </a:p>
          <a:p>
            <a:pPr eaLnBrk="1" hangingPunct="1"/>
            <a:r>
              <a:rPr lang="en-US" dirty="0" smtClean="0">
                <a:latin typeface="Tahoma" pitchFamily="34" charset="0"/>
                <a:cs typeface="Tahoma" pitchFamily="34" charset="0"/>
              </a:rPr>
              <a:t>Then the angle of this incoming ray from the centerline, </a:t>
            </a:r>
            <a:r>
              <a:rPr lang="en-US" dirty="0" smtClean="0">
                <a:latin typeface="Symbol" pitchFamily="18" charset="2"/>
                <a:cs typeface="Tahoma" pitchFamily="34" charset="0"/>
                <a:sym typeface="Symbol" pitchFamily="18" charset="2"/>
              </a:rPr>
              <a:t></a:t>
            </a:r>
            <a:r>
              <a:rPr lang="en-US" baseline="-30000" dirty="0" smtClean="0">
                <a:latin typeface="Tahoma" pitchFamily="34" charset="0"/>
                <a:cs typeface="Tahoma" pitchFamily="34" charset="0"/>
              </a:rPr>
              <a:t>O</a:t>
            </a:r>
            <a:r>
              <a:rPr lang="en-US" dirty="0" smtClean="0">
                <a:latin typeface="Tahoma" pitchFamily="34" charset="0"/>
                <a:cs typeface="Tahoma" pitchFamily="34" charset="0"/>
              </a:rPr>
              <a:t>, is the same at the front and the back of the lens. Follow this line (the blue line) from the center of the objective to the focal point. The focal point, by definition, sits at distance </a:t>
            </a:r>
            <a:r>
              <a:rPr lang="en-US" dirty="0" err="1" smtClean="0">
                <a:latin typeface="Tahoma" pitchFamily="34" charset="0"/>
                <a:cs typeface="Tahoma" pitchFamily="34" charset="0"/>
              </a:rPr>
              <a:t>f</a:t>
            </a:r>
            <a:r>
              <a:rPr lang="en-US" baseline="-30000" dirty="0" err="1" smtClean="0">
                <a:latin typeface="Tahoma" pitchFamily="34" charset="0"/>
                <a:cs typeface="Tahoma" pitchFamily="34" charset="0"/>
              </a:rPr>
              <a:t>O</a:t>
            </a:r>
            <a:r>
              <a:rPr lang="en-US" dirty="0" smtClean="0">
                <a:latin typeface="Tahoma" pitchFamily="34" charset="0"/>
                <a:cs typeface="Tahoma" pitchFamily="34" charset="0"/>
              </a:rPr>
              <a:t> from the objective, and we will postulate that this particular point sits at distance h above the centerline at the focal plane. </a:t>
            </a:r>
          </a:p>
          <a:p>
            <a:pPr eaLnBrk="1" hangingPunct="1"/>
            <a:r>
              <a:rPr lang="en-US" dirty="0" smtClean="0">
                <a:latin typeface="Tahoma" pitchFamily="34" charset="0"/>
                <a:cs typeface="Tahoma" pitchFamily="34" charset="0"/>
              </a:rPr>
              <a:t>We can then find </a:t>
            </a:r>
            <a:r>
              <a:rPr lang="en-US" dirty="0" smtClean="0">
                <a:latin typeface="Tahoma" pitchFamily="34" charset="0"/>
                <a:cs typeface="Tahoma" pitchFamily="34" charset="0"/>
                <a:sym typeface="Symbol" pitchFamily="18" charset="2"/>
              </a:rPr>
              <a:t></a:t>
            </a:r>
            <a:r>
              <a:rPr lang="en-US" baseline="-30000" dirty="0" smtClean="0">
                <a:latin typeface="Tahoma" pitchFamily="34" charset="0"/>
                <a:cs typeface="Tahoma" pitchFamily="34" charset="0"/>
              </a:rPr>
              <a:t>O</a:t>
            </a:r>
            <a:r>
              <a:rPr lang="en-US" dirty="0" smtClean="0">
                <a:latin typeface="Tahoma" pitchFamily="34" charset="0"/>
                <a:cs typeface="Tahoma" pitchFamily="34" charset="0"/>
              </a:rPr>
              <a:t>, in radians, as approximately equal to h/</a:t>
            </a:r>
            <a:r>
              <a:rPr lang="en-US" dirty="0" err="1" smtClean="0">
                <a:latin typeface="Tahoma" pitchFamily="34" charset="0"/>
                <a:cs typeface="Tahoma" pitchFamily="34" charset="0"/>
              </a:rPr>
              <a:t>f</a:t>
            </a:r>
            <a:r>
              <a:rPr lang="en-US" baseline="-30000" dirty="0" err="1" smtClean="0">
                <a:latin typeface="Tahoma" pitchFamily="34" charset="0"/>
                <a:cs typeface="Tahoma" pitchFamily="34" charset="0"/>
              </a:rPr>
              <a:t>O</a:t>
            </a:r>
            <a:r>
              <a:rPr lang="en-US" dirty="0" smtClean="0">
                <a:latin typeface="Tahoma" pitchFamily="34" charset="0"/>
                <a:cs typeface="Tahoma" pitchFamily="34" charset="0"/>
              </a:rPr>
              <a:t>. </a:t>
            </a:r>
          </a:p>
          <a:p>
            <a:pPr eaLnBrk="1" hangingPunct="1"/>
            <a:r>
              <a:rPr lang="en-US" dirty="0" smtClean="0">
                <a:latin typeface="Tahoma" pitchFamily="34" charset="0"/>
                <a:cs typeface="Tahoma" pitchFamily="34" charset="0"/>
              </a:rPr>
              <a:t>Now follow the red line from the focal plane to the center of the eyepiece and you can see that, likewise, the angle at the eyepiece, </a:t>
            </a:r>
            <a:r>
              <a:rPr lang="en-US" dirty="0" smtClean="0">
                <a:latin typeface="Symbol" pitchFamily="18" charset="2"/>
                <a:cs typeface="Tahoma" pitchFamily="34" charset="0"/>
                <a:sym typeface="Symbol" pitchFamily="18" charset="2"/>
              </a:rPr>
              <a:t></a:t>
            </a:r>
            <a:r>
              <a:rPr lang="en-US" baseline="-30000" dirty="0" smtClean="0">
                <a:latin typeface="Tahoma" pitchFamily="34" charset="0"/>
                <a:cs typeface="Tahoma" pitchFamily="34" charset="0"/>
              </a:rPr>
              <a:t>e</a:t>
            </a:r>
            <a:r>
              <a:rPr lang="en-US" dirty="0" smtClean="0">
                <a:latin typeface="Tahoma" pitchFamily="34" charset="0"/>
                <a:cs typeface="Tahoma" pitchFamily="34" charset="0"/>
              </a:rPr>
              <a:t> can be found as h/</a:t>
            </a:r>
            <a:r>
              <a:rPr lang="en-US" dirty="0" err="1" smtClean="0">
                <a:latin typeface="Tahoma" pitchFamily="34" charset="0"/>
                <a:cs typeface="Tahoma" pitchFamily="34" charset="0"/>
              </a:rPr>
              <a:t>f</a:t>
            </a:r>
            <a:r>
              <a:rPr lang="en-US" baseline="-30000" dirty="0" err="1" smtClean="0">
                <a:latin typeface="Tahoma" pitchFamily="34" charset="0"/>
                <a:cs typeface="Tahoma" pitchFamily="34" charset="0"/>
              </a:rPr>
              <a:t>e</a:t>
            </a:r>
            <a:r>
              <a:rPr lang="en-US" dirty="0" smtClean="0">
                <a:latin typeface="Tahoma" pitchFamily="34" charset="0"/>
                <a:cs typeface="Tahoma" pitchFamily="34" charset="0"/>
              </a:rPr>
              <a:t>.</a:t>
            </a:r>
          </a:p>
          <a:p>
            <a:pPr eaLnBrk="1" hangingPunct="1"/>
            <a:r>
              <a:rPr lang="en-US" dirty="0" smtClean="0">
                <a:latin typeface="Tahoma" pitchFamily="34" charset="0"/>
                <a:cs typeface="Tahoma" pitchFamily="34" charset="0"/>
              </a:rPr>
              <a:t>Then the telescope's magnification is found simply, following the equation at the bottom, as M = </a:t>
            </a:r>
            <a:r>
              <a:rPr lang="en-US" dirty="0" err="1" smtClean="0">
                <a:latin typeface="Tahoma" pitchFamily="34" charset="0"/>
                <a:cs typeface="Tahoma" pitchFamily="34" charset="0"/>
              </a:rPr>
              <a:t>f</a:t>
            </a:r>
            <a:r>
              <a:rPr lang="en-US" baseline="-25000" dirty="0" err="1" smtClean="0">
                <a:latin typeface="Tahoma" pitchFamily="34" charset="0"/>
                <a:cs typeface="Tahoma" pitchFamily="34" charset="0"/>
              </a:rPr>
              <a:t>O</a:t>
            </a:r>
            <a:r>
              <a:rPr lang="en-US" dirty="0" smtClean="0">
                <a:latin typeface="Tahoma" pitchFamily="34" charset="0"/>
                <a:cs typeface="Tahoma" pitchFamily="34" charset="0"/>
              </a:rPr>
              <a:t>/</a:t>
            </a:r>
            <a:r>
              <a:rPr lang="en-US"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dirty="0" smtClean="0">
                <a:latin typeface="Tahoma" pitchFamily="34" charset="0"/>
                <a:cs typeface="Tahoma" pitchFamily="34" charset="0"/>
              </a:rPr>
              <a:t>. </a:t>
            </a:r>
            <a:endParaRPr lang="en-US" dirty="0">
              <a:latin typeface="Tahoma" pitchFamily="34" charset="0"/>
              <a:cs typeface="Tahom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41115-975C-4EB6-890A-F246D47A5CCB}" type="slidenum">
              <a:rPr lang="en-US"/>
              <a:pPr/>
              <a:t>8</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pPr marL="228600" indent="-228600">
              <a:buAutoNum type="arabicPeriod"/>
            </a:pPr>
            <a:r>
              <a:rPr lang="en-US" smtClean="0">
                <a:latin typeface="Tahoma" pitchFamily="34" charset="0"/>
                <a:cs typeface="Tahoma" pitchFamily="34" charset="0"/>
              </a:rPr>
              <a:t>Light travels in waves, and if you’ve ever</a:t>
            </a:r>
            <a:r>
              <a:rPr lang="en-US" baseline="0" smtClean="0">
                <a:latin typeface="Tahoma" pitchFamily="34" charset="0"/>
                <a:cs typeface="Tahoma" pitchFamily="34" charset="0"/>
              </a:rPr>
              <a:t> seen waves go through an opening, like water waves going between rocks, they bounce off the sides and bang into each other in the middle.  That’s what happens to light when it passes through the lens of your telescope... it bounces off the sides and bangs into itself in the middle.  </a:t>
            </a:r>
            <a:endParaRPr lang="en-US" smtClean="0">
              <a:latin typeface="Tahoma" pitchFamily="34" charset="0"/>
              <a:cs typeface="Tahoma" pitchFamily="34" charset="0"/>
            </a:endParaRPr>
          </a:p>
          <a:p>
            <a:pPr marL="228600" indent="-228600">
              <a:buAutoNum type="arabicPeriod"/>
            </a:pPr>
            <a:r>
              <a:rPr lang="en-US" smtClean="0">
                <a:latin typeface="Tahoma" pitchFamily="34" charset="0"/>
                <a:cs typeface="Tahoma" pitchFamily="34" charset="0"/>
              </a:rPr>
              <a:t>The result is </a:t>
            </a:r>
            <a:r>
              <a:rPr lang="en-US" dirty="0" smtClean="0">
                <a:latin typeface="Tahoma" pitchFamily="34" charset="0"/>
                <a:cs typeface="Tahoma" pitchFamily="34" charset="0"/>
              </a:rPr>
              <a:t>that when I go to focus</a:t>
            </a:r>
            <a:r>
              <a:rPr lang="en-US" baseline="0" dirty="0" smtClean="0">
                <a:latin typeface="Tahoma" pitchFamily="34" charset="0"/>
                <a:cs typeface="Tahoma" pitchFamily="34" charset="0"/>
              </a:rPr>
              <a:t> the light to a point, I don’t get a point...  rather, I get a disk at the center, with a series of alternating dark and light concentric rings progressing away from the disk.  </a:t>
            </a:r>
            <a:br>
              <a:rPr lang="en-US" baseline="0" dirty="0" smtClean="0">
                <a:latin typeface="Tahoma" pitchFamily="34" charset="0"/>
                <a:cs typeface="Tahoma" pitchFamily="34" charset="0"/>
              </a:rPr>
            </a:br>
            <a:r>
              <a:rPr lang="en-US" baseline="0" dirty="0" smtClean="0">
                <a:latin typeface="Tahoma" pitchFamily="34" charset="0"/>
                <a:cs typeface="Tahoma" pitchFamily="34" charset="0"/>
              </a:rPr>
              <a:t>(You can really see this in a small scope, looking at a bright star under a good sky if the scope has good optics and is well-aligned.)   </a:t>
            </a:r>
          </a:p>
          <a:p>
            <a:pPr marL="228600" indent="-228600">
              <a:buAutoNum type="arabicPeriod"/>
            </a:pPr>
            <a:r>
              <a:rPr lang="en-US" baseline="0" dirty="0" smtClean="0">
                <a:latin typeface="Tahoma" pitchFamily="34" charset="0"/>
                <a:cs typeface="Tahoma" pitchFamily="34" charset="0"/>
              </a:rPr>
              <a:t>This effect was described and calculated by Sir George Airy in 1834, so it’s called the “Airy Disk”, after Sir George.  He showed the size of the disk goes inversely with the aperture – the diameter of the objective, D</a:t>
            </a:r>
            <a:r>
              <a:rPr lang="en-US" baseline="-25000" dirty="0" smtClean="0">
                <a:latin typeface="Tahoma" pitchFamily="34" charset="0"/>
                <a:cs typeface="Tahoma" pitchFamily="34" charset="0"/>
              </a:rPr>
              <a:t>O</a:t>
            </a:r>
            <a:r>
              <a:rPr lang="en-US" baseline="0" dirty="0" smtClean="0">
                <a:latin typeface="Tahoma" pitchFamily="34" charset="0"/>
                <a:cs typeface="Tahoma" pitchFamily="34" charset="0"/>
              </a:rPr>
              <a:t>.  The rings are often called “diffraction rings”.  </a:t>
            </a:r>
          </a:p>
          <a:p>
            <a:pPr marL="228600" indent="-228600">
              <a:buAutoNum type="arabicPeriod"/>
            </a:pPr>
            <a:r>
              <a:rPr lang="en-US" baseline="0" dirty="0" smtClean="0">
                <a:latin typeface="Tahoma" pitchFamily="34" charset="0"/>
                <a:cs typeface="Tahoma" pitchFamily="34" charset="0"/>
              </a:rPr>
              <a:t>My ability to tell the two stars apart depends on the size of the Airy disk, and </a:t>
            </a:r>
          </a:p>
          <a:p>
            <a:pPr marL="228600" indent="-228600">
              <a:buAutoNum type="arabicPeriod"/>
            </a:pPr>
            <a:r>
              <a:rPr lang="en-US" baseline="0" dirty="0" smtClean="0">
                <a:latin typeface="Tahoma" pitchFamily="34" charset="0"/>
                <a:cs typeface="Tahoma" pitchFamily="34" charset="0"/>
              </a:rPr>
              <a:t>t</a:t>
            </a:r>
            <a:r>
              <a:rPr lang="en-US" dirty="0" smtClean="0">
                <a:latin typeface="Tahoma" pitchFamily="34" charset="0"/>
                <a:cs typeface="Tahoma" pitchFamily="34" charset="0"/>
              </a:rPr>
              <a:t>he</a:t>
            </a:r>
            <a:r>
              <a:rPr lang="en-US" baseline="0" dirty="0" smtClean="0">
                <a:latin typeface="Tahoma" pitchFamily="34" charset="0"/>
                <a:cs typeface="Tahoma" pitchFamily="34" charset="0"/>
              </a:rPr>
              <a:t> size of the Airy disk in turn depends on the diameter of the telescope. </a:t>
            </a:r>
          </a:p>
          <a:p>
            <a:pPr marL="228600" indent="-228600">
              <a:buAutoNum type="arabicPeriod"/>
            </a:pPr>
            <a:r>
              <a:rPr lang="en-US" baseline="0" dirty="0" smtClean="0">
                <a:latin typeface="Tahoma" pitchFamily="34" charset="0"/>
                <a:cs typeface="Tahoma" pitchFamily="34" charset="0"/>
              </a:rPr>
              <a:t>Therefore, my ability to distinguish two close stars depends on the scope diameter.   </a:t>
            </a:r>
          </a:p>
          <a:p>
            <a:endParaRPr lang="en-US" baseline="0" dirty="0" smtClean="0">
              <a:latin typeface="Tahoma" pitchFamily="34" charset="0"/>
              <a:cs typeface="Tahoma" pitchFamily="34" charset="0"/>
            </a:endParaRPr>
          </a:p>
          <a:p>
            <a:r>
              <a:rPr lang="en-US" baseline="0" dirty="0" smtClean="0">
                <a:latin typeface="Tahoma" pitchFamily="34" charset="0"/>
                <a:cs typeface="Tahoma" pitchFamily="34" charset="0"/>
              </a:rPr>
              <a:t>If I can make the size of the Airy disk smaller, by making the diameter of the scope larger, I can separate stars that are closer.  </a:t>
            </a:r>
          </a:p>
          <a:p>
            <a:endParaRPr lang="en-US" baseline="0" dirty="0" smtClean="0">
              <a:latin typeface="Tahoma" pitchFamily="34" charset="0"/>
              <a:cs typeface="Tahoma" pitchFamily="34" charset="0"/>
            </a:endParaRPr>
          </a:p>
          <a:p>
            <a:r>
              <a:rPr lang="en-US" baseline="0" dirty="0" smtClean="0">
                <a:latin typeface="Tahoma" pitchFamily="34" charset="0"/>
                <a:cs typeface="Tahoma" pitchFamily="34" charset="0"/>
              </a:rPr>
              <a:t>============================================</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dirty="0" smtClean="0">
                <a:latin typeface="Tahoma" pitchFamily="34" charset="0"/>
                <a:cs typeface="Tahoma" pitchFamily="34" charset="0"/>
              </a:rPr>
              <a:t>So </a:t>
            </a:r>
            <a:r>
              <a:rPr lang="en-US" dirty="0">
                <a:latin typeface="Tahoma" pitchFamily="34" charset="0"/>
                <a:cs typeface="Tahoma" pitchFamily="34" charset="0"/>
              </a:rPr>
              <a:t>now in the case of your telescope the circular opening of the telescope creates a circular interference pattern. </a:t>
            </a:r>
          </a:p>
          <a:p>
            <a:r>
              <a:rPr lang="en-US" dirty="0">
                <a:latin typeface="Tahoma" pitchFamily="34" charset="0"/>
                <a:cs typeface="Tahoma" pitchFamily="34" charset="0"/>
              </a:rPr>
              <a:t>Because of this interference pattern, when you make an image of a star, it does NOT focus to a perfect point. Rather, it focuses to a disk, and if you set your telescope for high magnification and examine the image carefully, you can see that there is a disk with faint rings around it -- this is the interference pattern that is caused by the circular aperture of your telescope. In fact, this is a special interference pattern and it has a special name -- the "Airy disk" -- named after Sir George </a:t>
            </a:r>
            <a:r>
              <a:rPr lang="en-US" dirty="0" err="1">
                <a:latin typeface="Tahoma" pitchFamily="34" charset="0"/>
                <a:cs typeface="Tahoma" pitchFamily="34" charset="0"/>
              </a:rPr>
              <a:t>Biddell</a:t>
            </a:r>
            <a:r>
              <a:rPr lang="en-US" dirty="0">
                <a:latin typeface="Tahoma" pitchFamily="34" charset="0"/>
                <a:cs typeface="Tahoma" pitchFamily="34" charset="0"/>
              </a:rPr>
              <a:t> Airy, an English astronomer who described this pattern mathematically in 1834. </a:t>
            </a:r>
          </a:p>
          <a:p>
            <a:r>
              <a:rPr lang="en-US" dirty="0"/>
              <a:t>The top left is my drawing of an </a:t>
            </a:r>
            <a:r>
              <a:rPr lang="en-US" dirty="0">
                <a:latin typeface="Tahoma" pitchFamily="34" charset="0"/>
                <a:cs typeface="Tahoma" pitchFamily="34" charset="0"/>
              </a:rPr>
              <a:t>idealized picture of an Airy disk.  Then the top right is a drawing of two close stars appearing as two Airy disks. </a:t>
            </a:r>
          </a:p>
          <a:p>
            <a:r>
              <a:rPr lang="en-US" dirty="0">
                <a:latin typeface="Tahoma" pitchFamily="34" charset="0"/>
                <a:cs typeface="Tahoma" pitchFamily="34" charset="0"/>
              </a:rPr>
              <a:t>In the bottom left you see the two stars getting as close together as the radius of the Airy disk, and we start to have trouble telling them apart. </a:t>
            </a:r>
          </a:p>
          <a:p>
            <a:r>
              <a:rPr lang="en-US" dirty="0">
                <a:latin typeface="Tahoma" pitchFamily="34" charset="0"/>
                <a:cs typeface="Tahoma" pitchFamily="34" charset="0"/>
              </a:rPr>
              <a:t>So then in the bottom right you see that when the two stars are closer together than the radius of the Airy disk, we can no longer tell them apart. </a:t>
            </a:r>
          </a:p>
          <a:p>
            <a:endParaRPr lang="en-US" dirty="0">
              <a:latin typeface="Tahoma" pitchFamily="34" charset="0"/>
              <a:cs typeface="Tahoma" pitchFamily="34" charset="0"/>
            </a:endParaRPr>
          </a:p>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1B5C49-4C8F-4375-B7DC-919F438216B8}" type="slidenum">
              <a:rPr lang="en-US"/>
              <a:pPr/>
              <a:t>83</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a:latin typeface="Tahoma" pitchFamily="34" charset="0"/>
                <a:cs typeface="Tahoma" pitchFamily="34" charset="0"/>
              </a:rPr>
              <a:t>Astronomers measure star brightness using "magnitudes". The magnitude scale originates from a system originally set up by ancient Greeks, where the brightest stars were stars of the first magnitude, like 'first class', and the faintest stars you could see were stars of the sixth magnitude. </a:t>
            </a:r>
          </a:p>
          <a:p>
            <a:r>
              <a:rPr lang="en-US">
                <a:latin typeface="Tahoma" pitchFamily="34" charset="0"/>
                <a:cs typeface="Tahoma" pitchFamily="34" charset="0"/>
              </a:rPr>
              <a:t>When astronomers got telescopes and instruments that could measure star brightness, they found 1</a:t>
            </a:r>
            <a:r>
              <a:rPr lang="en-US" baseline="30000">
                <a:latin typeface="Tahoma" pitchFamily="34" charset="0"/>
                <a:cs typeface="Tahoma" pitchFamily="34" charset="0"/>
              </a:rPr>
              <a:t>st</a:t>
            </a:r>
            <a:r>
              <a:rPr lang="en-US">
                <a:latin typeface="Tahoma" pitchFamily="34" charset="0"/>
                <a:cs typeface="Tahoma" pitchFamily="34" charset="0"/>
              </a:rPr>
              <a:t> magnitude stars were almost exactly 100 times the brightness of 6</a:t>
            </a:r>
            <a:r>
              <a:rPr lang="en-US" baseline="30000">
                <a:latin typeface="Tahoma" pitchFamily="34" charset="0"/>
                <a:cs typeface="Tahoma" pitchFamily="34" charset="0"/>
              </a:rPr>
              <a:t>th</a:t>
            </a:r>
            <a:r>
              <a:rPr lang="en-US">
                <a:latin typeface="Tahoma" pitchFamily="34" charset="0"/>
                <a:cs typeface="Tahoma" pitchFamily="34" charset="0"/>
              </a:rPr>
              <a:t> magnitude stars. That works out to a factor of 2½ from one magnitude to the next. This is a relative scale, with stars like Capella, Vega, and Arcturus establishing the zero point. </a:t>
            </a:r>
            <a:r>
              <a:rPr lang="en-US">
                <a:solidFill>
                  <a:srgbClr val="808080"/>
                </a:solidFill>
                <a:latin typeface="Tahoma" pitchFamily="34" charset="0"/>
                <a:cs typeface="Tahoma" pitchFamily="34" charset="0"/>
              </a:rPr>
              <a:t>(Incidentally, the scale does go negative -- Sirius, for example, is magnitude -1.5)</a:t>
            </a:r>
            <a:r>
              <a:rPr lang="en-US">
                <a:latin typeface="Tahoma" pitchFamily="34" charset="0"/>
                <a:cs typeface="Tahoma" pitchFamily="34" charset="0"/>
              </a:rPr>
              <a:t> </a:t>
            </a:r>
          </a:p>
          <a:p>
            <a:r>
              <a:rPr lang="en-US">
                <a:latin typeface="Tahoma" pitchFamily="34" charset="0"/>
                <a:cs typeface="Tahoma" pitchFamily="34" charset="0"/>
              </a:rPr>
              <a:t>The actual formula for finding magnitude is logarithmic because you are translating multiplying factors into a linear scale. So to find a magnitude </a:t>
            </a:r>
            <a:r>
              <a:rPr lang="en-US" u="sng">
                <a:latin typeface="Tahoma" pitchFamily="34" charset="0"/>
                <a:cs typeface="Tahoma" pitchFamily="34" charset="0"/>
              </a:rPr>
              <a:t>difference</a:t>
            </a:r>
            <a:r>
              <a:rPr lang="en-US">
                <a:latin typeface="Tahoma" pitchFamily="34" charset="0"/>
                <a:cs typeface="Tahoma" pitchFamily="34" charset="0"/>
              </a:rPr>
              <a:t> I take the ratio of one brightness to another, then I take the logarithm of that ratio, then I multiply by 2.5. </a:t>
            </a:r>
          </a:p>
          <a:p>
            <a:r>
              <a:rPr lang="en-US">
                <a:latin typeface="Tahoma" pitchFamily="34" charset="0"/>
                <a:cs typeface="Tahoma" pitchFamily="34" charset="0"/>
              </a:rPr>
              <a:t>Why do I multiply by 2.5? Remember that I said that a difference of 5 magnitudes (from 1 to 6) represents a brightness factor of 100. If I take the logarithm of 100 I get 2 (10</a:t>
            </a:r>
            <a:r>
              <a:rPr lang="en-US" baseline="30000">
                <a:latin typeface="Tahoma" pitchFamily="34" charset="0"/>
                <a:cs typeface="Tahoma" pitchFamily="34" charset="0"/>
              </a:rPr>
              <a:t>2</a:t>
            </a:r>
            <a:r>
              <a:rPr lang="en-US">
                <a:latin typeface="Tahoma" pitchFamily="34" charset="0"/>
                <a:cs typeface="Tahoma" pitchFamily="34" charset="0"/>
              </a:rPr>
              <a:t> =100) so I need to multiply by 2.5 to turn that into a difference of 5 on the magnitude scale. The logic really is that simple. </a:t>
            </a:r>
          </a:p>
          <a:p>
            <a:r>
              <a:rPr lang="en-US">
                <a:latin typeface="Tahoma" pitchFamily="34" charset="0"/>
                <a:cs typeface="Tahoma" pitchFamily="34" charset="0"/>
              </a:rPr>
              <a:t>So if I call the first brightness I</a:t>
            </a:r>
            <a:r>
              <a:rPr lang="en-US" baseline="-30000">
                <a:latin typeface="Tahoma" pitchFamily="34" charset="0"/>
                <a:cs typeface="Tahoma" pitchFamily="34" charset="0"/>
              </a:rPr>
              <a:t>1</a:t>
            </a:r>
            <a:r>
              <a:rPr lang="en-US">
                <a:latin typeface="Tahoma" pitchFamily="34" charset="0"/>
                <a:cs typeface="Tahoma" pitchFamily="34" charset="0"/>
              </a:rPr>
              <a:t> and the second brightness I</a:t>
            </a:r>
            <a:r>
              <a:rPr lang="en-US" baseline="-30000">
                <a:latin typeface="Tahoma" pitchFamily="34" charset="0"/>
                <a:cs typeface="Tahoma" pitchFamily="34" charset="0"/>
              </a:rPr>
              <a:t>2</a:t>
            </a:r>
            <a:r>
              <a:rPr lang="en-US">
                <a:latin typeface="Tahoma" pitchFamily="34" charset="0"/>
                <a:cs typeface="Tahoma" pitchFamily="34" charset="0"/>
              </a:rPr>
              <a:t> -- "I" is for "intensity" -- then the formula for the magnitude difference of I</a:t>
            </a:r>
            <a:r>
              <a:rPr lang="en-US" baseline="-30000">
                <a:latin typeface="Tahoma" pitchFamily="34" charset="0"/>
                <a:cs typeface="Tahoma" pitchFamily="34" charset="0"/>
              </a:rPr>
              <a:t>2</a:t>
            </a:r>
            <a:r>
              <a:rPr lang="en-US">
                <a:latin typeface="Tahoma" pitchFamily="34" charset="0"/>
                <a:cs typeface="Tahoma" pitchFamily="34" charset="0"/>
              </a:rPr>
              <a:t> over I</a:t>
            </a:r>
            <a:r>
              <a:rPr lang="en-US" baseline="-30000">
                <a:latin typeface="Tahoma" pitchFamily="34" charset="0"/>
                <a:cs typeface="Tahoma" pitchFamily="34" charset="0"/>
              </a:rPr>
              <a:t>1</a:t>
            </a:r>
            <a:r>
              <a:rPr lang="en-US">
                <a:latin typeface="Tahoma" pitchFamily="34" charset="0"/>
                <a:cs typeface="Tahoma" pitchFamily="34" charset="0"/>
              </a:rPr>
              <a:t> is </a:t>
            </a:r>
          </a:p>
          <a:p>
            <a:r>
              <a:rPr lang="en-US">
                <a:latin typeface="Tahoma" pitchFamily="34" charset="0"/>
                <a:cs typeface="Tahoma" pitchFamily="34" charset="0"/>
              </a:rPr>
              <a:t>Magnitude Difference = 2.5 × log(I</a:t>
            </a:r>
            <a:r>
              <a:rPr lang="en-US" baseline="-30000">
                <a:latin typeface="Tahoma" pitchFamily="34" charset="0"/>
                <a:cs typeface="Tahoma" pitchFamily="34" charset="0"/>
              </a:rPr>
              <a:t>2</a:t>
            </a:r>
            <a:r>
              <a:rPr lang="en-US">
                <a:latin typeface="Tahoma" pitchFamily="34" charset="0"/>
                <a:cs typeface="Tahoma" pitchFamily="34" charset="0"/>
              </a:rPr>
              <a:t>/I</a:t>
            </a:r>
            <a:r>
              <a:rPr lang="en-US" baseline="-30000">
                <a:latin typeface="Tahoma" pitchFamily="34" charset="0"/>
                <a:cs typeface="Tahoma" pitchFamily="34" charset="0"/>
              </a:rPr>
              <a:t>1</a:t>
            </a:r>
            <a:r>
              <a:rPr lang="en-US">
                <a:latin typeface="Tahoma" pitchFamily="34" charset="0"/>
                <a:cs typeface="Tahoma" pitchFamily="34" charset="0"/>
              </a:rPr>
              <a:t>). </a:t>
            </a:r>
          </a:p>
          <a:p>
            <a:r>
              <a:rPr lang="en-US">
                <a:latin typeface="Tahoma" pitchFamily="34" charset="0"/>
                <a:cs typeface="Tahoma" pitchFamily="34" charset="0"/>
              </a:rPr>
              <a:t>Not so hard, really. </a:t>
            </a:r>
          </a:p>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D57AB5-13A9-41E4-A066-9F481A3F71BF}" type="slidenum">
              <a:rPr lang="en-US"/>
              <a:pPr/>
              <a:t>84</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a:latin typeface="Tahoma" pitchFamily="34" charset="0"/>
                <a:cs typeface="Tahoma" pitchFamily="34" charset="0"/>
              </a:rPr>
              <a:t>We've already worked out the brightness increase we get from the scope as G</a:t>
            </a:r>
            <a:r>
              <a:rPr lang="en-US" baseline="-30000">
                <a:latin typeface="Tahoma" pitchFamily="34" charset="0"/>
                <a:cs typeface="Tahoma" pitchFamily="34" charset="0"/>
              </a:rPr>
              <a:t>L</a:t>
            </a:r>
            <a:r>
              <a:rPr lang="en-US">
                <a:latin typeface="Tahoma" pitchFamily="34" charset="0"/>
                <a:cs typeface="Tahoma" pitchFamily="34" charset="0"/>
              </a:rPr>
              <a:t> = (D</a:t>
            </a:r>
            <a:r>
              <a:rPr lang="en-US" baseline="-30000">
                <a:latin typeface="Tahoma" pitchFamily="34" charset="0"/>
                <a:cs typeface="Tahoma" pitchFamily="34" charset="0"/>
              </a:rPr>
              <a:t>O</a:t>
            </a:r>
            <a:r>
              <a:rPr lang="en-US">
                <a:latin typeface="Tahoma" pitchFamily="34" charset="0"/>
                <a:cs typeface="Tahoma" pitchFamily="34" charset="0"/>
              </a:rPr>
              <a:t>/D</a:t>
            </a:r>
            <a:r>
              <a:rPr lang="en-US" baseline="-30000">
                <a:latin typeface="Tahoma" pitchFamily="34" charset="0"/>
                <a:cs typeface="Tahoma" pitchFamily="34" charset="0"/>
              </a:rPr>
              <a:t>eye</a:t>
            </a:r>
            <a:r>
              <a:rPr lang="en-US">
                <a:latin typeface="Tahoma" pitchFamily="34" charset="0"/>
                <a:cs typeface="Tahoma" pitchFamily="34" charset="0"/>
              </a:rPr>
              <a:t>)², so all we need to do is take 2.5*log(G</a:t>
            </a:r>
            <a:r>
              <a:rPr lang="en-US" baseline="-30000">
                <a:latin typeface="Tahoma" pitchFamily="34" charset="0"/>
                <a:cs typeface="Tahoma" pitchFamily="34" charset="0"/>
              </a:rPr>
              <a:t>L</a:t>
            </a:r>
            <a:r>
              <a:rPr lang="en-US">
                <a:latin typeface="Tahoma" pitchFamily="34" charset="0"/>
                <a:cs typeface="Tahoma" pitchFamily="34" charset="0"/>
              </a:rPr>
              <a:t>) and we have the brightness increase of the scope in terms of magnitudes, so it's just G</a:t>
            </a:r>
            <a:r>
              <a:rPr lang="en-US" baseline="-30000">
                <a:latin typeface="Tahoma" pitchFamily="34" charset="0"/>
                <a:cs typeface="Tahoma" pitchFamily="34" charset="0"/>
              </a:rPr>
              <a:t>mag</a:t>
            </a:r>
            <a:r>
              <a:rPr lang="en-US">
                <a:latin typeface="Tahoma" pitchFamily="34" charset="0"/>
                <a:cs typeface="Tahoma" pitchFamily="34" charset="0"/>
              </a:rPr>
              <a:t> = 2.5*log((D</a:t>
            </a:r>
            <a:r>
              <a:rPr lang="en-US" baseline="-30000">
                <a:latin typeface="Tahoma" pitchFamily="34" charset="0"/>
                <a:cs typeface="Tahoma" pitchFamily="34" charset="0"/>
              </a:rPr>
              <a:t>O</a:t>
            </a:r>
            <a:r>
              <a:rPr lang="en-US">
                <a:latin typeface="Tahoma" pitchFamily="34" charset="0"/>
                <a:cs typeface="Tahoma" pitchFamily="34" charset="0"/>
              </a:rPr>
              <a:t>/D</a:t>
            </a:r>
            <a:r>
              <a:rPr lang="en-US" baseline="-30000">
                <a:latin typeface="Tahoma" pitchFamily="34" charset="0"/>
                <a:cs typeface="Tahoma" pitchFamily="34" charset="0"/>
              </a:rPr>
              <a:t>eye</a:t>
            </a:r>
            <a:r>
              <a:rPr lang="en-US">
                <a:latin typeface="Tahoma" pitchFamily="34" charset="0"/>
                <a:cs typeface="Tahoma" pitchFamily="34" charset="0"/>
              </a:rPr>
              <a:t>)²). </a:t>
            </a:r>
          </a:p>
          <a:p>
            <a:r>
              <a:rPr lang="en-US">
                <a:latin typeface="Tahoma" pitchFamily="34" charset="0"/>
                <a:cs typeface="Tahoma" pitchFamily="34" charset="0"/>
              </a:rPr>
              <a:t>Just one more thing. We can take advantage of the logarithm in the equation to simplify it. This is because of the fact that log(x²) = 2*log(x). So then 2.5*log((D</a:t>
            </a:r>
            <a:r>
              <a:rPr lang="en-US" baseline="-30000">
                <a:latin typeface="Tahoma" pitchFamily="34" charset="0"/>
                <a:cs typeface="Tahoma" pitchFamily="34" charset="0"/>
              </a:rPr>
              <a:t>O</a:t>
            </a:r>
            <a:r>
              <a:rPr lang="en-US">
                <a:latin typeface="Tahoma" pitchFamily="34" charset="0"/>
                <a:cs typeface="Tahoma" pitchFamily="34" charset="0"/>
              </a:rPr>
              <a:t>/D</a:t>
            </a:r>
            <a:r>
              <a:rPr lang="en-US" baseline="-30000">
                <a:latin typeface="Tahoma" pitchFamily="34" charset="0"/>
                <a:cs typeface="Tahoma" pitchFamily="34" charset="0"/>
              </a:rPr>
              <a:t>eye</a:t>
            </a:r>
            <a:r>
              <a:rPr lang="en-US">
                <a:latin typeface="Tahoma" pitchFamily="34" charset="0"/>
                <a:cs typeface="Tahoma" pitchFamily="34" charset="0"/>
              </a:rPr>
              <a:t>)²) = 2.5*2*log(D</a:t>
            </a:r>
            <a:r>
              <a:rPr lang="en-US" baseline="-30000">
                <a:latin typeface="Tahoma" pitchFamily="34" charset="0"/>
                <a:cs typeface="Tahoma" pitchFamily="34" charset="0"/>
              </a:rPr>
              <a:t>O</a:t>
            </a:r>
            <a:r>
              <a:rPr lang="en-US">
                <a:latin typeface="Tahoma" pitchFamily="34" charset="0"/>
                <a:cs typeface="Tahoma" pitchFamily="34" charset="0"/>
              </a:rPr>
              <a:t>/D</a:t>
            </a:r>
            <a:r>
              <a:rPr lang="en-US" baseline="-30000">
                <a:latin typeface="Tahoma" pitchFamily="34" charset="0"/>
                <a:cs typeface="Tahoma" pitchFamily="34" charset="0"/>
              </a:rPr>
              <a:t>eye</a:t>
            </a:r>
            <a:r>
              <a:rPr lang="en-US">
                <a:latin typeface="Tahoma" pitchFamily="34" charset="0"/>
                <a:cs typeface="Tahoma" pitchFamily="34" charset="0"/>
              </a:rPr>
              <a:t>), and when we set D</a:t>
            </a:r>
            <a:r>
              <a:rPr lang="en-US" baseline="-30000">
                <a:latin typeface="Tahoma" pitchFamily="34" charset="0"/>
                <a:cs typeface="Tahoma" pitchFamily="34" charset="0"/>
              </a:rPr>
              <a:t>eye</a:t>
            </a:r>
            <a:r>
              <a:rPr lang="en-US">
                <a:latin typeface="Tahoma" pitchFamily="34" charset="0"/>
                <a:cs typeface="Tahoma" pitchFamily="34" charset="0"/>
              </a:rPr>
              <a:t> to 7mm, and we get our final, simple (ok... simpl</a:t>
            </a:r>
            <a:r>
              <a:rPr lang="en-US" i="1">
                <a:latin typeface="Tahoma" pitchFamily="34" charset="0"/>
                <a:cs typeface="Tahoma" pitchFamily="34" charset="0"/>
              </a:rPr>
              <a:t>er</a:t>
            </a:r>
            <a:r>
              <a:rPr lang="en-US">
                <a:latin typeface="Tahoma" pitchFamily="34" charset="0"/>
                <a:cs typeface="Tahoma" pitchFamily="34" charset="0"/>
              </a:rPr>
              <a:t> ) formula for magnitude gain of the scope as shown here.  </a:t>
            </a:r>
          </a:p>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scope diameter, often referred to as the scope aperture, governs the resolving power, the max magnification, and the scope brightness...</a:t>
            </a:r>
            <a:r>
              <a:rPr lang="en-US" baseline="0" dirty="0" smtClean="0"/>
              <a:t>  that’s pretty much everything...  so when someone wants to get a “better” scope, that usually means...  bigger aperture.  </a:t>
            </a:r>
          </a:p>
          <a:p>
            <a:pPr marL="171450" indent="-171450">
              <a:buFont typeface="Arial" pitchFamily="34" charset="0"/>
              <a:buChar char="•"/>
            </a:pPr>
            <a:r>
              <a:rPr lang="en-US" baseline="0" dirty="0" smtClean="0"/>
              <a:t>The guy with a 6” scope wants an 8” scope.  </a:t>
            </a:r>
          </a:p>
          <a:p>
            <a:pPr marL="171450" indent="-171450">
              <a:buFont typeface="Arial" pitchFamily="34" charset="0"/>
              <a:buChar char="•"/>
            </a:pPr>
            <a:r>
              <a:rPr lang="en-US" baseline="0" dirty="0" smtClean="0"/>
              <a:t>The guy with an 8” scope is looking at that 18” Obsession.  </a:t>
            </a:r>
          </a:p>
          <a:p>
            <a:pPr marL="171450" indent="-171450">
              <a:buFont typeface="Arial" pitchFamily="34" charset="0"/>
              <a:buChar char="•"/>
            </a:pPr>
            <a:r>
              <a:rPr lang="en-US" baseline="0" dirty="0" smtClean="0"/>
              <a:t>The guy with an 18” obsession really lit up with Orion announced their 36” </a:t>
            </a:r>
            <a:r>
              <a:rPr lang="en-US" baseline="0" dirty="0" err="1" smtClean="0"/>
              <a:t>Dobsonian</a:t>
            </a:r>
            <a:r>
              <a:rPr lang="en-US" baseline="0" dirty="0" smtClean="0"/>
              <a:t>.  </a:t>
            </a:r>
          </a:p>
          <a:p>
            <a:pPr marL="171450" indent="-171450">
              <a:buFont typeface="Arial" pitchFamily="34" charset="0"/>
              <a:buChar char="•"/>
            </a:pPr>
            <a:r>
              <a:rPr lang="en-US" baseline="0" dirty="0" smtClean="0"/>
              <a:t>The guy with the 36” Dob is trying to convince his wife that the 50” would really make a difference.  </a:t>
            </a:r>
          </a:p>
          <a:p>
            <a:pPr marL="0" indent="0">
              <a:buFont typeface="Arial" pitchFamily="34" charset="0"/>
              <a:buNone/>
            </a:pPr>
            <a:r>
              <a:rPr lang="en-US" baseline="0" dirty="0" smtClean="0"/>
              <a:t>In case you were thinking it ever ends, allow me to disabuse you of that notion...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85</a:t>
            </a:fld>
            <a:endParaRPr lang="en-US"/>
          </a:p>
        </p:txBody>
      </p:sp>
    </p:spTree>
    <p:extLst>
      <p:ext uri="{BB962C8B-B14F-4D97-AF65-F5344CB8AC3E}">
        <p14:creationId xmlns:p14="http://schemas.microsoft.com/office/powerpoint/2010/main" val="16590081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guys at Cal Tech are going in with a Canadian consortium to build a scope on Mauna Kea with a 30 meter</a:t>
            </a:r>
            <a:r>
              <a:rPr lang="en-US" baseline="0" dirty="0" smtClean="0"/>
              <a:t> objective mirror </a:t>
            </a:r>
          </a:p>
          <a:p>
            <a:pPr marL="171450" indent="-171450">
              <a:buFont typeface="Arial" pitchFamily="34" charset="0"/>
              <a:buChar char="•"/>
            </a:pPr>
            <a:r>
              <a:rPr lang="en-US" baseline="0" dirty="0" smtClean="0"/>
              <a:t>Not to be outdone, the European Southern Observatory is planning to build the 40 meter European Extremely Large Telescope.  The ants around the bottom of that scope are cars and trucks.  The mirror would just about cover half a football field.  </a:t>
            </a:r>
            <a:endParaRPr lang="en-US" dirty="0"/>
          </a:p>
        </p:txBody>
      </p:sp>
      <p:sp>
        <p:nvSpPr>
          <p:cNvPr id="4" name="Slide Number Placeholder 3"/>
          <p:cNvSpPr>
            <a:spLocks noGrp="1"/>
          </p:cNvSpPr>
          <p:nvPr>
            <p:ph type="sldNum" sz="quarter" idx="10"/>
          </p:nvPr>
        </p:nvSpPr>
        <p:spPr/>
        <p:txBody>
          <a:bodyPr/>
          <a:lstStyle/>
          <a:p>
            <a:fld id="{DF38E99F-B455-4068-B6B0-16DE3C8A8CA3}" type="slidenum">
              <a:rPr lang="en-US" smtClean="0"/>
              <a:pPr/>
              <a:t>86</a:t>
            </a:fld>
            <a:endParaRPr lang="en-US"/>
          </a:p>
        </p:txBody>
      </p:sp>
    </p:spTree>
    <p:extLst>
      <p:ext uri="{BB962C8B-B14F-4D97-AF65-F5344CB8AC3E}">
        <p14:creationId xmlns:p14="http://schemas.microsoft.com/office/powerpoint/2010/main" val="23401758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8FC24-9EBC-4DEE-A1B0-377AE31A0166}" type="slidenum">
              <a:rPr lang="en-US"/>
              <a:pPr/>
              <a:t>87</a:t>
            </a:fld>
            <a:endParaRPr lang="en-US"/>
          </a:p>
        </p:txBody>
      </p:sp>
      <p:sp>
        <p:nvSpPr>
          <p:cNvPr id="1628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2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buAutoNum type="arabicPeriod"/>
            </a:pPr>
            <a:r>
              <a:rPr lang="en-US" baseline="0" dirty="0" smtClean="0">
                <a:latin typeface="Tahoma" pitchFamily="34" charset="0"/>
                <a:cs typeface="Tahoma" pitchFamily="34" charset="0"/>
              </a:rPr>
              <a:t>If I look first</a:t>
            </a:r>
            <a:r>
              <a:rPr lang="en-US" dirty="0" smtClean="0">
                <a:latin typeface="Tahoma" pitchFamily="34" charset="0"/>
                <a:cs typeface="Tahoma" pitchFamily="34" charset="0"/>
              </a:rPr>
              <a:t> at 30 power, I can then change the eyepiece out for one with half the focal length and double the power to 60x. </a:t>
            </a:r>
          </a:p>
          <a:p>
            <a:pPr marL="228600" indent="-228600">
              <a:buAutoNum type="arabicPeriod"/>
            </a:pPr>
            <a:r>
              <a:rPr lang="en-US" dirty="0" smtClean="0">
                <a:latin typeface="Tahoma" pitchFamily="34" charset="0"/>
                <a:cs typeface="Tahoma" pitchFamily="34" charset="0"/>
              </a:rPr>
              <a:t>Jupiter will then be twice the diameter in my image, and since area is a function of the diameter squared (area = </a:t>
            </a:r>
            <a:r>
              <a:rPr lang="en-US" baseline="30000" dirty="0" smtClean="0">
                <a:latin typeface="Symbol" pitchFamily="18" charset="2"/>
                <a:cs typeface="Tahoma" pitchFamily="34" charset="0"/>
                <a:sym typeface="Symbol"/>
              </a:rPr>
              <a:t></a:t>
            </a:r>
            <a:r>
              <a:rPr lang="en-US" dirty="0" smtClean="0">
                <a:latin typeface="Tahoma" pitchFamily="34" charset="0"/>
                <a:cs typeface="Tahoma" pitchFamily="34" charset="0"/>
              </a:rPr>
              <a:t>/</a:t>
            </a:r>
            <a:r>
              <a:rPr lang="en-US" baseline="-30000" dirty="0" smtClean="0">
                <a:latin typeface="Tahoma" pitchFamily="34" charset="0"/>
                <a:cs typeface="Tahoma" pitchFamily="34" charset="0"/>
              </a:rPr>
              <a:t>4</a:t>
            </a:r>
            <a:r>
              <a:rPr lang="en-US" dirty="0" smtClean="0">
                <a:latin typeface="Tahoma" pitchFamily="34" charset="0"/>
                <a:cs typeface="Tahoma" pitchFamily="34" charset="0"/>
              </a:rPr>
              <a:t>×D</a:t>
            </a:r>
            <a:r>
              <a:rPr lang="en-US" baseline="30000" dirty="0" smtClean="0">
                <a:latin typeface="Tahoma" pitchFamily="34" charset="0"/>
                <a:cs typeface="Tahoma" pitchFamily="34" charset="0"/>
              </a:rPr>
              <a:t>2</a:t>
            </a:r>
            <a:r>
              <a:rPr lang="en-US" dirty="0" smtClean="0">
                <a:latin typeface="Tahoma" pitchFamily="34" charset="0"/>
                <a:cs typeface="Tahoma" pitchFamily="34" charset="0"/>
              </a:rPr>
              <a:t>), then when I double the diameter of Jupiter I multiply the area by 2² = 4. </a:t>
            </a:r>
          </a:p>
          <a:p>
            <a:pPr marL="228600" indent="-228600">
              <a:buAutoNum type="arabicPeriod"/>
            </a:pPr>
            <a:r>
              <a:rPr lang="en-US" dirty="0" smtClean="0">
                <a:latin typeface="Tahoma" pitchFamily="34" charset="0"/>
                <a:cs typeface="Tahoma" pitchFamily="34" charset="0"/>
              </a:rPr>
              <a:t>The telescope is still collecting the same light, which is now spread out over 4 times the area, so the surface brightness will drop by a factor of 4.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latin typeface="Tahoma" pitchFamily="34" charset="0"/>
                <a:cs typeface="Tahoma" pitchFamily="34" charset="0"/>
              </a:rPr>
              <a:t>Stars</a:t>
            </a:r>
            <a:r>
              <a:rPr lang="en-US" baseline="0" dirty="0" smtClean="0">
                <a:latin typeface="Tahoma" pitchFamily="34" charset="0"/>
                <a:cs typeface="Tahoma" pitchFamily="34" charset="0"/>
              </a:rPr>
              <a:t> are points.  If I magnify a star, it’s still a point.  Stars and other “point” objects (e.g. asteroids) are therefore NOT affected by magnification dimming</a:t>
            </a:r>
          </a:p>
          <a:p>
            <a:pPr marL="228600" indent="-228600">
              <a:buAutoNum type="arabicPeriod"/>
            </a:pPr>
            <a:r>
              <a:rPr lang="en-US" dirty="0" smtClean="0">
                <a:latin typeface="Tahoma" pitchFamily="34" charset="0"/>
                <a:cs typeface="Tahoma" pitchFamily="34" charset="0"/>
              </a:rPr>
              <a:t>So then – when is a star no longer a point?  When I exceed max magnification &amp; it becomes an Airy disk – an “area” object that fades with magnification.  </a:t>
            </a:r>
          </a:p>
          <a:p>
            <a:pPr marL="228600" indent="-228600">
              <a:buAutoNum type="arabicPeriod"/>
            </a:pPr>
            <a:r>
              <a:rPr lang="en-US" dirty="0" smtClean="0">
                <a:latin typeface="Tahoma" pitchFamily="34" charset="0"/>
                <a:cs typeface="Tahoma" pitchFamily="34" charset="0"/>
              </a:rPr>
              <a:t>What happens when the magnification</a:t>
            </a:r>
            <a:r>
              <a:rPr lang="en-US" baseline="0" dirty="0" smtClean="0">
                <a:latin typeface="Tahoma" pitchFamily="34" charset="0"/>
                <a:cs typeface="Tahoma" pitchFamily="34" charset="0"/>
              </a:rPr>
              <a:t> goes way past maximum?  Stars fade like everything else...  faint stars disappear.  </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dirty="0" smtClean="0">
                <a:latin typeface="Tahoma" pitchFamily="34" charset="0"/>
                <a:cs typeface="Tahoma" pitchFamily="34" charset="0"/>
              </a:rPr>
              <a:t>==================================================================</a:t>
            </a:r>
          </a:p>
          <a:p>
            <a:endParaRPr lang="en-US" dirty="0" smtClean="0">
              <a:latin typeface="Tahoma" pitchFamily="34" charset="0"/>
              <a:cs typeface="Tahoma" pitchFamily="34" charset="0"/>
            </a:endParaRPr>
          </a:p>
          <a:p>
            <a:r>
              <a:rPr lang="en-US" dirty="0" smtClean="0">
                <a:latin typeface="Tahoma" pitchFamily="34" charset="0"/>
                <a:cs typeface="Tahoma" pitchFamily="34" charset="0"/>
              </a:rPr>
              <a:t>Brightness </a:t>
            </a:r>
            <a:r>
              <a:rPr lang="en-US" dirty="0">
                <a:latin typeface="Tahoma" pitchFamily="34" charset="0"/>
                <a:cs typeface="Tahoma" pitchFamily="34" charset="0"/>
              </a:rPr>
              <a:t>of a extended source, like a planet or a nebula, depends on the magnification you are using in your telescope. As the magnification of a telescope increases, each object covers a larger area of the image so the light that was collected for that object is spread over a larger area -- which means the light gets spread thinner -- and the surface brightness of the object drops. </a:t>
            </a:r>
          </a:p>
          <a:p>
            <a:r>
              <a:rPr lang="en-US" dirty="0">
                <a:latin typeface="Tahoma" pitchFamily="34" charset="0"/>
                <a:cs typeface="Tahoma" pitchFamily="34" charset="0"/>
              </a:rPr>
              <a:t>Notice I use the term "surface brightness" to mean the brightness per unit area. You could also think of this as being the brightness "per tiny feature", hence this is the brightness that your eye perceives. The total brightness for the object... when you sum up all the light over its total area... stays the same. </a:t>
            </a:r>
          </a:p>
          <a:p>
            <a:r>
              <a:rPr lang="en-US" dirty="0">
                <a:latin typeface="Tahoma" pitchFamily="34" charset="0"/>
                <a:cs typeface="Tahoma" pitchFamily="34" charset="0"/>
              </a:rPr>
              <a:t>Since the area goes as the radius of the object squared, the surface brightness drops as the increase in magnification squared. Conversely as you reduce the magnification the image gets brighter. This effect is easy to see, in fact it's a little disturbing, in a telescope with a zoom eyepiece. </a:t>
            </a:r>
          </a:p>
          <a:p>
            <a:r>
              <a:rPr lang="en-US" dirty="0">
                <a:latin typeface="Tahoma" pitchFamily="34" charset="0"/>
                <a:cs typeface="Tahoma" pitchFamily="34" charset="0"/>
              </a:rPr>
              <a:t>So then I </a:t>
            </a:r>
            <a:r>
              <a:rPr lang="en-US" b="1" dirty="0">
                <a:latin typeface="Tahoma" pitchFamily="34" charset="0"/>
                <a:cs typeface="Tahoma" pitchFamily="34" charset="0"/>
              </a:rPr>
              <a:t>do</a:t>
            </a:r>
            <a:r>
              <a:rPr lang="en-US" dirty="0">
                <a:latin typeface="Tahoma" pitchFamily="34" charset="0"/>
                <a:cs typeface="Tahoma" pitchFamily="34" charset="0"/>
              </a:rPr>
              <a:t> have a reason for wanting to go to lower magnification -- I can increase the surface brightness, and therefore often the detectability -- of faint extended sources like emission nebulae. </a:t>
            </a:r>
          </a:p>
          <a:p>
            <a:r>
              <a:rPr lang="en-US" dirty="0" smtClean="0"/>
              <a:t>But how do I figure out what the surface brightness will be??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3FFCD-3278-4304-AC61-4F0B5595FAB9}" type="slidenum">
              <a:rPr lang="en-US"/>
              <a:pPr/>
              <a:t>88</a:t>
            </a:fld>
            <a:endParaRPr lang="en-US"/>
          </a:p>
        </p:txBody>
      </p:sp>
      <p:sp>
        <p:nvSpPr>
          <p:cNvPr id="1648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latin typeface="Tahoma" pitchFamily="34" charset="0"/>
                <a:cs typeface="Tahoma" pitchFamily="34" charset="0"/>
              </a:rPr>
              <a:t>This slide is just begging for slide</a:t>
            </a:r>
            <a:r>
              <a:rPr lang="en-US" baseline="0" dirty="0" smtClean="0">
                <a:latin typeface="Tahoma" pitchFamily="34" charset="0"/>
                <a:cs typeface="Tahoma" pitchFamily="34" charset="0"/>
              </a:rPr>
              <a:t> show mode so you can see the animation, otherwise it just looks goofy.  </a:t>
            </a:r>
          </a:p>
          <a:p>
            <a:endParaRPr lang="en-US" baseline="0" dirty="0" smtClean="0">
              <a:latin typeface="Tahoma" pitchFamily="34" charset="0"/>
              <a:cs typeface="Tahoma" pitchFamily="34" charset="0"/>
            </a:endParaRPr>
          </a:p>
          <a:p>
            <a:pPr marL="228600" indent="-228600">
              <a:buAutoNum type="arabicPeriod"/>
            </a:pPr>
            <a:r>
              <a:rPr lang="en-US" baseline="0" dirty="0" smtClean="0">
                <a:latin typeface="Tahoma" pitchFamily="34" charset="0"/>
                <a:cs typeface="Tahoma" pitchFamily="34" charset="0"/>
              </a:rPr>
              <a:t>From a diagram of the exit pupil geometry we can find the diameter of the exit pupil by spotting a pair of “similar triangles”, the green &amp; blue triangles I show here, which have the same angles and therefore have the same proportions.  Then the green ratio, the sides of the green triangle, is equal to the blue ratio, the sides of the blue triangle.  </a:t>
            </a:r>
          </a:p>
          <a:p>
            <a:pPr marL="228600" indent="-228600">
              <a:buAutoNum type="arabicPeriod"/>
            </a:pPr>
            <a:r>
              <a:rPr lang="en-US" baseline="0" dirty="0" smtClean="0">
                <a:latin typeface="Tahoma" pitchFamily="34" charset="0"/>
                <a:cs typeface="Tahoma" pitchFamily="34" charset="0"/>
              </a:rPr>
              <a:t>Since </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baseline="0" dirty="0" smtClean="0">
                <a:latin typeface="Tahoma" pitchFamily="34" charset="0"/>
                <a:cs typeface="Tahoma" pitchFamily="34" charset="0"/>
              </a:rPr>
              <a:t> is deliberately much smaller than </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O</a:t>
            </a:r>
            <a:r>
              <a:rPr lang="en-US" baseline="0" dirty="0" smtClean="0">
                <a:latin typeface="Tahoma" pitchFamily="34" charset="0"/>
                <a:cs typeface="Tahoma" pitchFamily="34" charset="0"/>
              </a:rPr>
              <a:t> it doesn’t affect the blue ratio much so I drop it to simplify the equation and then rearranging gives me </a:t>
            </a:r>
            <a:r>
              <a:rPr lang="en-US" dirty="0" smtClean="0">
                <a:latin typeface="Tahoma" pitchFamily="34" charset="0"/>
                <a:cs typeface="Tahoma" pitchFamily="34" charset="0"/>
              </a:rPr>
              <a:t>the equation shown, which we interpret on the next slide. </a:t>
            </a:r>
          </a:p>
          <a:p>
            <a:pPr marL="228600" indent="-228600">
              <a:buAutoNum type="arabicPeriod"/>
            </a:pPr>
            <a:r>
              <a:rPr lang="en-US" dirty="0" smtClean="0">
                <a:latin typeface="Tahoma" pitchFamily="34" charset="0"/>
                <a:cs typeface="Tahoma" pitchFamily="34" charset="0"/>
              </a:rPr>
              <a:t>Notice that the exit pupil is positioned at </a:t>
            </a:r>
            <a:r>
              <a:rPr lang="en-US"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baseline="0" dirty="0" smtClean="0">
                <a:latin typeface="Tahoma" pitchFamily="34" charset="0"/>
                <a:cs typeface="Tahoma" pitchFamily="34" charset="0"/>
              </a:rPr>
              <a:t> in this diagram.  The distance from the eyepiece to the exit pupil is the eye relief.  In theory with a simple lens for an eyepiece, it occurs at 1/(1/</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baseline="0" dirty="0" smtClean="0">
                <a:latin typeface="Tahoma" pitchFamily="34" charset="0"/>
                <a:cs typeface="Tahoma" pitchFamily="34" charset="0"/>
              </a:rPr>
              <a:t> – 1/(</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baseline="0" dirty="0" smtClean="0">
                <a:latin typeface="Tahoma" pitchFamily="34" charset="0"/>
                <a:cs typeface="Tahoma" pitchFamily="34" charset="0"/>
              </a:rPr>
              <a:t> + </a:t>
            </a:r>
            <a:r>
              <a:rPr lang="en-US" baseline="0" dirty="0" err="1" smtClean="0">
                <a:latin typeface="Tahoma" pitchFamily="34" charset="0"/>
                <a:cs typeface="Tahoma" pitchFamily="34" charset="0"/>
              </a:rPr>
              <a:t>f</a:t>
            </a:r>
            <a:r>
              <a:rPr lang="en-US" baseline="-25000" dirty="0" err="1" smtClean="0">
                <a:latin typeface="Tahoma" pitchFamily="34" charset="0"/>
                <a:cs typeface="Tahoma" pitchFamily="34" charset="0"/>
              </a:rPr>
              <a:t>O</a:t>
            </a:r>
            <a:r>
              <a:rPr lang="en-US" baseline="0" dirty="0" smtClean="0">
                <a:latin typeface="Tahoma" pitchFamily="34" charset="0"/>
                <a:cs typeface="Tahoma" pitchFamily="34" charset="0"/>
              </a:rPr>
              <a:t>)) which is slightly longer than </a:t>
            </a:r>
            <a:r>
              <a:rPr lang="en-US"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baseline="0" dirty="0" smtClean="0">
                <a:latin typeface="Tahoma" pitchFamily="34" charset="0"/>
                <a:cs typeface="Tahoma" pitchFamily="34" charset="0"/>
              </a:rPr>
              <a:t>.  However real eyepieces have multiple elements, notably a field lens that serves to offer a wider apparent field of view.  This lens also causes a shortening of the eye relief, so that for typical eyepieces (orthoscopic, </a:t>
            </a:r>
            <a:r>
              <a:rPr lang="en-US" baseline="0" dirty="0" err="1" smtClean="0">
                <a:latin typeface="Tahoma" pitchFamily="34" charset="0"/>
                <a:cs typeface="Tahoma" pitchFamily="34" charset="0"/>
              </a:rPr>
              <a:t>Plössel</a:t>
            </a:r>
            <a:r>
              <a:rPr lang="en-US" baseline="0" dirty="0" smtClean="0">
                <a:latin typeface="Tahoma" pitchFamily="34" charset="0"/>
                <a:cs typeface="Tahoma" pitchFamily="34" charset="0"/>
              </a:rPr>
              <a:t>, etc.) the eye relief is about 70-80% of the focal length.   This is highly dependent on the specific eyepiece design, though, and can only be known for certain from the manufacturer’s specifications.  </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also desperately wants to be seen in slide show mode so the animations can help make the point. </a:t>
            </a:r>
          </a:p>
          <a:p>
            <a:endParaRPr lang="en-US" baseline="0" dirty="0" smtClean="0"/>
          </a:p>
          <a:p>
            <a:pPr marL="228600" indent="-228600">
              <a:buAutoNum type="arabicPeriod"/>
            </a:pPr>
            <a:r>
              <a:rPr lang="en-US" baseline="0" dirty="0" smtClean="0"/>
              <a:t>Recognizing first that </a:t>
            </a:r>
            <a:r>
              <a:rPr lang="en-US" baseline="0" dirty="0" err="1" smtClean="0"/>
              <a:t>fo</a:t>
            </a:r>
            <a:r>
              <a:rPr lang="en-US" baseline="0" dirty="0" smtClean="0"/>
              <a:t>/</a:t>
            </a:r>
            <a:r>
              <a:rPr lang="en-US" baseline="0" dirty="0" err="1" smtClean="0"/>
              <a:t>fe</a:t>
            </a:r>
            <a:r>
              <a:rPr lang="en-US" baseline="0" dirty="0" smtClean="0"/>
              <a:t> = M (magnification), we can conclude that </a:t>
            </a:r>
            <a:r>
              <a:rPr lang="en-US" baseline="0" dirty="0" err="1" smtClean="0"/>
              <a:t>Dep</a:t>
            </a:r>
            <a:r>
              <a:rPr lang="en-US" baseline="0" dirty="0" smtClean="0"/>
              <a:t> is just Do/M </a:t>
            </a:r>
          </a:p>
          <a:p>
            <a:pPr marL="228600" indent="-228600">
              <a:buAutoNum type="arabicPeriod"/>
            </a:pPr>
            <a:r>
              <a:rPr lang="en-US" baseline="0" dirty="0" smtClean="0"/>
              <a:t>Recognizing secondly that </a:t>
            </a:r>
            <a:r>
              <a:rPr lang="en-US" baseline="0" dirty="0" err="1" smtClean="0"/>
              <a:t>fo</a:t>
            </a:r>
            <a:r>
              <a:rPr lang="en-US" baseline="0" dirty="0" smtClean="0"/>
              <a:t>/Do = </a:t>
            </a:r>
            <a:r>
              <a:rPr lang="en-US" baseline="0" dirty="0" err="1" smtClean="0"/>
              <a:t>fR</a:t>
            </a:r>
            <a:r>
              <a:rPr lang="en-US" baseline="0" dirty="0" smtClean="0"/>
              <a:t> (f-ratio), we can conclude that </a:t>
            </a:r>
            <a:r>
              <a:rPr lang="en-US" baseline="0" dirty="0" err="1" smtClean="0"/>
              <a:t>Dep</a:t>
            </a:r>
            <a:r>
              <a:rPr lang="en-US" baseline="0" dirty="0" smtClean="0"/>
              <a:t> is just </a:t>
            </a:r>
            <a:r>
              <a:rPr lang="en-US" baseline="0" dirty="0" err="1" smtClean="0"/>
              <a:t>fe</a:t>
            </a:r>
            <a:r>
              <a:rPr lang="en-US" baseline="0" dirty="0" smtClean="0"/>
              <a:t>/</a:t>
            </a:r>
            <a:r>
              <a:rPr lang="en-US" baseline="0" dirty="0" err="1" smtClean="0"/>
              <a:t>fR</a:t>
            </a:r>
            <a:r>
              <a:rPr lang="en-US" baseline="0" dirty="0" smtClean="0"/>
              <a:t> </a:t>
            </a:r>
          </a:p>
          <a:p>
            <a:pPr marL="0" indent="0">
              <a:buNone/>
            </a:pPr>
            <a:endParaRPr lang="en-US" baseline="0" dirty="0" smtClean="0"/>
          </a:p>
          <a:p>
            <a:pPr marL="0" indent="0">
              <a:buNone/>
            </a:pPr>
            <a:r>
              <a:rPr lang="en-US" baseline="0" dirty="0" smtClean="0"/>
              <a:t>Note the relationships:  scope diameter to magnification,  and eyepiece to f-ratio.  </a:t>
            </a:r>
          </a:p>
          <a:p>
            <a:pPr marL="0" indent="0">
              <a:buNone/>
            </a:pPr>
            <a:r>
              <a:rPr lang="en-US" baseline="0" dirty="0" smtClean="0"/>
              <a:t>These two equations are simple and easy to work with, and as you will see, they are awesome general problem-solvers.  </a:t>
            </a:r>
          </a:p>
          <a:p>
            <a:pPr marL="0" indent="0">
              <a:buNone/>
            </a:pPr>
            <a:endParaRPr lang="en-US" baseline="0" dirty="0" smtClean="0"/>
          </a:p>
          <a:p>
            <a:r>
              <a:rPr lang="en-US" baseline="0" dirty="0" smtClean="0"/>
              <a:t>For now </a:t>
            </a:r>
            <a:r>
              <a:rPr lang="en-US" dirty="0" smtClean="0">
                <a:latin typeface="Tahoma" pitchFamily="34" charset="0"/>
                <a:cs typeface="Tahoma" pitchFamily="34" charset="0"/>
              </a:rPr>
              <a:t>note that </a:t>
            </a:r>
            <a:r>
              <a:rPr lang="en-US" dirty="0" err="1" smtClean="0">
                <a:latin typeface="Tahoma" pitchFamily="34" charset="0"/>
                <a:cs typeface="Tahoma" pitchFamily="34" charset="0"/>
              </a:rPr>
              <a:t>D</a:t>
            </a:r>
            <a:r>
              <a:rPr lang="en-US" baseline="-25000" dirty="0" err="1" smtClean="0">
                <a:latin typeface="Tahoma" pitchFamily="34" charset="0"/>
                <a:cs typeface="Tahoma" pitchFamily="34" charset="0"/>
              </a:rPr>
              <a:t>ep</a:t>
            </a:r>
            <a:r>
              <a:rPr lang="en-US" dirty="0" smtClean="0">
                <a:latin typeface="Tahoma" pitchFamily="34" charset="0"/>
                <a:cs typeface="Tahoma" pitchFamily="34" charset="0"/>
              </a:rPr>
              <a:t> = D</a:t>
            </a:r>
            <a:r>
              <a:rPr lang="en-US" baseline="-25000" dirty="0" smtClean="0">
                <a:latin typeface="Tahoma" pitchFamily="34" charset="0"/>
                <a:cs typeface="Tahoma" pitchFamily="34" charset="0"/>
              </a:rPr>
              <a:t>O</a:t>
            </a:r>
            <a:r>
              <a:rPr lang="en-US" dirty="0" smtClean="0">
                <a:latin typeface="Tahoma" pitchFamily="34" charset="0"/>
                <a:cs typeface="Tahoma" pitchFamily="34" charset="0"/>
              </a:rPr>
              <a:t>/M,</a:t>
            </a:r>
            <a:r>
              <a:rPr lang="en-US" baseline="0" dirty="0" smtClean="0">
                <a:latin typeface="Tahoma" pitchFamily="34" charset="0"/>
                <a:cs typeface="Tahoma" pitchFamily="34" charset="0"/>
              </a:rPr>
              <a:t> s</a:t>
            </a:r>
            <a:r>
              <a:rPr lang="en-US" dirty="0" smtClean="0">
                <a:latin typeface="Tahoma" pitchFamily="34" charset="0"/>
                <a:cs typeface="Tahoma" pitchFamily="34" charset="0"/>
              </a:rPr>
              <a:t>o the exit pupil goes "inversely" with the magnification M, meaning that as M gets bigger, the exit pupil gets smaller, and, importantly, as M gets smaller, the exit pupil gets bigger. </a:t>
            </a:r>
            <a:endParaRPr lang="en-US" baseline="0" dirty="0" smtClean="0"/>
          </a:p>
        </p:txBody>
      </p:sp>
      <p:sp>
        <p:nvSpPr>
          <p:cNvPr id="4" name="Slide Number Placeholder 3"/>
          <p:cNvSpPr>
            <a:spLocks noGrp="1"/>
          </p:cNvSpPr>
          <p:nvPr>
            <p:ph type="sldNum" sz="quarter" idx="10"/>
          </p:nvPr>
        </p:nvSpPr>
        <p:spPr/>
        <p:txBody>
          <a:bodyPr/>
          <a:lstStyle/>
          <a:p>
            <a:fld id="{DF38E99F-B455-4068-B6B0-16DE3C8A8CA3}" type="slidenum">
              <a:rPr lang="en-US" smtClean="0"/>
              <a:pPr/>
              <a:t>89</a:t>
            </a:fld>
            <a:endParaRPr lang="en-US"/>
          </a:p>
        </p:txBody>
      </p:sp>
    </p:spTree>
    <p:extLst>
      <p:ext uri="{BB962C8B-B14F-4D97-AF65-F5344CB8AC3E}">
        <p14:creationId xmlns:p14="http://schemas.microsoft.com/office/powerpoint/2010/main" val="41888108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These four equations are the most useful and we will rely on them for determination of the operating points of the telescope – that is, which eyepieces we will need and for what types of observing.  </a:t>
            </a:r>
          </a:p>
          <a:p>
            <a:pPr marL="0" indent="0">
              <a:buNone/>
            </a:pPr>
            <a:endParaRPr lang="en-US" baseline="0" dirty="0" smtClean="0"/>
          </a:p>
          <a:p>
            <a:r>
              <a:rPr lang="en-US" baseline="0" dirty="0" smtClean="0"/>
              <a:t>For now </a:t>
            </a:r>
            <a:r>
              <a:rPr lang="en-US" dirty="0" smtClean="0">
                <a:latin typeface="Tahoma" pitchFamily="34" charset="0"/>
                <a:cs typeface="Tahoma" pitchFamily="34" charset="0"/>
              </a:rPr>
              <a:t>note that </a:t>
            </a:r>
            <a:r>
              <a:rPr lang="en-US" dirty="0" err="1" smtClean="0">
                <a:latin typeface="Tahoma" pitchFamily="34" charset="0"/>
                <a:cs typeface="Tahoma" pitchFamily="34" charset="0"/>
              </a:rPr>
              <a:t>D</a:t>
            </a:r>
            <a:r>
              <a:rPr lang="en-US" baseline="-25000" dirty="0" err="1" smtClean="0">
                <a:latin typeface="Tahoma" pitchFamily="34" charset="0"/>
                <a:cs typeface="Tahoma" pitchFamily="34" charset="0"/>
              </a:rPr>
              <a:t>ep</a:t>
            </a:r>
            <a:r>
              <a:rPr lang="en-US" dirty="0" smtClean="0">
                <a:latin typeface="Tahoma" pitchFamily="34" charset="0"/>
                <a:cs typeface="Tahoma" pitchFamily="34" charset="0"/>
              </a:rPr>
              <a:t> = D</a:t>
            </a:r>
            <a:r>
              <a:rPr lang="en-US" baseline="-25000" dirty="0" smtClean="0">
                <a:latin typeface="Tahoma" pitchFamily="34" charset="0"/>
                <a:cs typeface="Tahoma" pitchFamily="34" charset="0"/>
              </a:rPr>
              <a:t>O</a:t>
            </a:r>
            <a:r>
              <a:rPr lang="en-US" dirty="0" smtClean="0">
                <a:latin typeface="Tahoma" pitchFamily="34" charset="0"/>
                <a:cs typeface="Tahoma" pitchFamily="34" charset="0"/>
              </a:rPr>
              <a:t>/M,</a:t>
            </a:r>
            <a:r>
              <a:rPr lang="en-US" baseline="0" dirty="0" smtClean="0">
                <a:latin typeface="Tahoma" pitchFamily="34" charset="0"/>
                <a:cs typeface="Tahoma" pitchFamily="34" charset="0"/>
              </a:rPr>
              <a:t> s</a:t>
            </a:r>
            <a:r>
              <a:rPr lang="en-US" dirty="0" smtClean="0">
                <a:latin typeface="Tahoma" pitchFamily="34" charset="0"/>
                <a:cs typeface="Tahoma" pitchFamily="34" charset="0"/>
              </a:rPr>
              <a:t>o the exit pupil goes "inversely" with the magnification M, meaning that as M gets bigger, the exit pupil gets smaller, and, importantly, as M gets smaller, the exit pupil gets bigger.  We will also use the formula for finding magnification from the exit pupil next.  </a:t>
            </a:r>
            <a:endParaRPr lang="en-US" baseline="0" dirty="0" smtClean="0"/>
          </a:p>
        </p:txBody>
      </p:sp>
      <p:sp>
        <p:nvSpPr>
          <p:cNvPr id="4" name="Slide Number Placeholder 3"/>
          <p:cNvSpPr>
            <a:spLocks noGrp="1"/>
          </p:cNvSpPr>
          <p:nvPr>
            <p:ph type="sldNum" sz="quarter" idx="10"/>
          </p:nvPr>
        </p:nvSpPr>
        <p:spPr/>
        <p:txBody>
          <a:bodyPr/>
          <a:lstStyle/>
          <a:p>
            <a:fld id="{DF38E99F-B455-4068-B6B0-16DE3C8A8CA3}" type="slidenum">
              <a:rPr lang="en-US" smtClean="0"/>
              <a:pPr/>
              <a:t>90</a:t>
            </a:fld>
            <a:endParaRPr lang="en-US"/>
          </a:p>
        </p:txBody>
      </p:sp>
    </p:spTree>
    <p:extLst>
      <p:ext uri="{BB962C8B-B14F-4D97-AF65-F5344CB8AC3E}">
        <p14:creationId xmlns:p14="http://schemas.microsoft.com/office/powerpoint/2010/main" val="36320786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C3DFEB-7EBC-4A2F-9337-E73F15B20085}" type="slidenum">
              <a:rPr lang="en-US"/>
              <a:pPr/>
              <a:t>91</a:t>
            </a:fld>
            <a:endParaRPr lang="en-US"/>
          </a:p>
        </p:txBody>
      </p:sp>
      <p:sp>
        <p:nvSpPr>
          <p:cNvPr id="1751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5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Note how scope diameter and magnification are tied together.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9FAA3D-71CC-4208-B52F-69361919222A}" type="slidenum">
              <a:rPr lang="en-US"/>
              <a:pPr/>
              <a:t>92</a:t>
            </a:fld>
            <a:endParaRPr lang="en-US"/>
          </a:p>
        </p:txBody>
      </p:sp>
      <p:sp>
        <p:nvSpPr>
          <p:cNvPr id="178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Note that f-Ratio and eyepiece selection are tied together.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CD510-55B1-422F-B0E2-ECFD2DC28212}" type="slidenum">
              <a:rPr lang="en-US"/>
              <a:pPr/>
              <a:t>9</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The formula we will use is based on the</a:t>
            </a:r>
            <a:r>
              <a:rPr lang="en-US" baseline="0" dirty="0" smtClean="0">
                <a:latin typeface="Tahoma" pitchFamily="34" charset="0"/>
                <a:cs typeface="Tahoma" pitchFamily="34" charset="0"/>
              </a:rPr>
              <a:t> “Dawes Limit”.  </a:t>
            </a:r>
            <a:endParaRPr lang="en-US" dirty="0" smtClean="0">
              <a:latin typeface="Tahoma" pitchFamily="34" charset="0"/>
              <a:cs typeface="Tahoma" pitchFamily="34" charset="0"/>
            </a:endParaRPr>
          </a:p>
          <a:p>
            <a:pPr marL="228600" indent="-228600">
              <a:buAutoNum type="arabicPeriod"/>
            </a:pPr>
            <a:r>
              <a:rPr lang="en-US" dirty="0" smtClean="0">
                <a:latin typeface="Tahoma" pitchFamily="34" charset="0"/>
                <a:cs typeface="Tahoma" pitchFamily="34" charset="0"/>
              </a:rPr>
              <a:t>William Dawes was a contemporary</a:t>
            </a:r>
            <a:r>
              <a:rPr lang="en-US" baseline="0" dirty="0" smtClean="0">
                <a:latin typeface="Tahoma" pitchFamily="34" charset="0"/>
                <a:cs typeface="Tahoma" pitchFamily="34" charset="0"/>
              </a:rPr>
              <a:t> of George Airy and an astronomer who earned the nickname “Eagle Eye”.  </a:t>
            </a:r>
          </a:p>
          <a:p>
            <a:pPr marL="228600" indent="-228600">
              <a:buAutoNum type="arabicPeriod"/>
            </a:pPr>
            <a:r>
              <a:rPr lang="en-US" baseline="0" dirty="0" smtClean="0">
                <a:latin typeface="Tahoma" pitchFamily="34" charset="0"/>
                <a:cs typeface="Tahoma" pitchFamily="34" charset="0"/>
              </a:rPr>
              <a:t>Based on practical experience he defined a limit on the separation of two stars that could be resolved by a good observer under good conditions, and this has become known as the “Dawes Limit”.  </a:t>
            </a:r>
          </a:p>
          <a:p>
            <a:pPr marL="228600" indent="-228600">
              <a:buAutoNum type="arabicPeriod"/>
            </a:pPr>
            <a:r>
              <a:rPr lang="en-US" baseline="0" dirty="0" smtClean="0">
                <a:latin typeface="Tahoma" pitchFamily="34" charset="0"/>
                <a:cs typeface="Tahoma" pitchFamily="34" charset="0"/>
              </a:rPr>
              <a:t>Consistent with </a:t>
            </a:r>
            <a:r>
              <a:rPr lang="en-US" baseline="0" dirty="0" err="1" smtClean="0">
                <a:latin typeface="Tahoma" pitchFamily="34" charset="0"/>
                <a:cs typeface="Tahoma" pitchFamily="34" charset="0"/>
              </a:rPr>
              <a:t>Airy’s</a:t>
            </a:r>
            <a:r>
              <a:rPr lang="en-US" baseline="0" dirty="0" smtClean="0">
                <a:latin typeface="Tahoma" pitchFamily="34" charset="0"/>
                <a:cs typeface="Tahoma" pitchFamily="34" charset="0"/>
              </a:rPr>
              <a:t> findings, this limit depends on the diameter of the scope you’re working with.  </a:t>
            </a:r>
          </a:p>
          <a:p>
            <a:pPr marL="228600" indent="-228600">
              <a:buAutoNum type="arabicPeriod"/>
            </a:pPr>
            <a:r>
              <a:rPr lang="en-US" baseline="0" dirty="0" smtClean="0">
                <a:latin typeface="Tahoma" pitchFamily="34" charset="0"/>
                <a:cs typeface="Tahoma" pitchFamily="34" charset="0"/>
              </a:rPr>
              <a:t>I round it to 120 for two reasons:  it’s easier to work with, and it will emphasize a very useful coincidence later on.  </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n-US" dirty="0" smtClean="0">
                <a:latin typeface="Tahoma" pitchFamily="34" charset="0"/>
                <a:cs typeface="Tahoma" pitchFamily="34" charset="0"/>
              </a:rPr>
              <a:t>================================================</a:t>
            </a:r>
          </a:p>
          <a:p>
            <a:endParaRPr lang="en-US" dirty="0" smtClean="0">
              <a:latin typeface="Tahoma" pitchFamily="34" charset="0"/>
              <a:cs typeface="Tahoma" pitchFamily="34" charset="0"/>
            </a:endParaRPr>
          </a:p>
          <a:p>
            <a:r>
              <a:rPr lang="en-US" dirty="0" smtClean="0">
                <a:latin typeface="Tahoma" pitchFamily="34" charset="0"/>
                <a:cs typeface="Tahoma" pitchFamily="34" charset="0"/>
              </a:rPr>
              <a:t>The </a:t>
            </a:r>
            <a:r>
              <a:rPr lang="en-US" dirty="0">
                <a:latin typeface="Tahoma" pitchFamily="34" charset="0"/>
                <a:cs typeface="Tahoma" pitchFamily="34" charset="0"/>
              </a:rPr>
              <a:t>bending of light which causes this interference pattern is known as "diffraction", and the Airy disk is also known as the diffraction pattern of the scope. </a:t>
            </a:r>
          </a:p>
          <a:p>
            <a:r>
              <a:rPr lang="en-US" dirty="0">
                <a:latin typeface="Tahoma" pitchFamily="34" charset="0"/>
                <a:cs typeface="Tahoma" pitchFamily="34" charset="0"/>
              </a:rPr>
              <a:t>The radius of the central disk of this pattern, in radians -- let's call it "R" -- is given by </a:t>
            </a:r>
            <a:r>
              <a:rPr lang="en-US" dirty="0" smtClean="0">
                <a:latin typeface="Tahoma" pitchFamily="34" charset="0"/>
                <a:cs typeface="Tahoma" pitchFamily="34" charset="0"/>
              </a:rPr>
              <a:t>R=1.22</a:t>
            </a:r>
            <a:r>
              <a:rPr lang="en-US" dirty="0" smtClean="0">
                <a:latin typeface="Tahoma" pitchFamily="34" charset="0"/>
                <a:cs typeface="Tahoma" pitchFamily="34" charset="0"/>
                <a:sym typeface="Symbol"/>
              </a:rPr>
              <a:t>/D</a:t>
            </a:r>
            <a:r>
              <a:rPr lang="en-US" baseline="-25000" dirty="0" smtClean="0">
                <a:latin typeface="Tahoma" pitchFamily="34" charset="0"/>
                <a:cs typeface="Tahoma" pitchFamily="34" charset="0"/>
                <a:sym typeface="Symbol"/>
              </a:rPr>
              <a:t>O</a:t>
            </a:r>
            <a:r>
              <a:rPr lang="en-US" dirty="0" smtClean="0">
                <a:latin typeface="Tahoma" pitchFamily="34" charset="0"/>
                <a:cs typeface="Tahoma" pitchFamily="34" charset="0"/>
              </a:rPr>
              <a:t>, </a:t>
            </a:r>
            <a:r>
              <a:rPr lang="en-US" dirty="0">
                <a:latin typeface="Tahoma" pitchFamily="34" charset="0"/>
                <a:cs typeface="Tahoma" pitchFamily="34" charset="0"/>
              </a:rPr>
              <a:t>where </a:t>
            </a:r>
            <a:r>
              <a:rPr lang="en-US" dirty="0">
                <a:latin typeface="Symbol" pitchFamily="18" charset="2"/>
                <a:cs typeface="Tahoma" pitchFamily="34" charset="0"/>
                <a:sym typeface="Symbol" pitchFamily="18" charset="2"/>
              </a:rPr>
              <a:t></a:t>
            </a:r>
            <a:r>
              <a:rPr lang="en-US" dirty="0">
                <a:latin typeface="Tahoma" pitchFamily="34" charset="0"/>
                <a:cs typeface="Tahoma" pitchFamily="34" charset="0"/>
              </a:rPr>
              <a:t> is the wavelength of light, which happens to be 550x10</a:t>
            </a:r>
            <a:r>
              <a:rPr lang="en-US" baseline="30000" dirty="0">
                <a:latin typeface="Tahoma" pitchFamily="34" charset="0"/>
                <a:cs typeface="Tahoma" pitchFamily="34" charset="0"/>
              </a:rPr>
              <a:t>-9</a:t>
            </a:r>
            <a:r>
              <a:rPr lang="en-US" dirty="0">
                <a:latin typeface="Tahoma" pitchFamily="34" charset="0"/>
                <a:cs typeface="Tahoma" pitchFamily="34" charset="0"/>
              </a:rPr>
              <a:t>m for green light, and D</a:t>
            </a:r>
            <a:r>
              <a:rPr lang="en-US" baseline="-30000" dirty="0">
                <a:latin typeface="Tahoma" pitchFamily="34" charset="0"/>
                <a:cs typeface="Tahoma" pitchFamily="34" charset="0"/>
              </a:rPr>
              <a:t>O</a:t>
            </a:r>
            <a:r>
              <a:rPr lang="en-US" dirty="0">
                <a:latin typeface="Tahoma" pitchFamily="34" charset="0"/>
                <a:cs typeface="Tahoma" pitchFamily="34" charset="0"/>
              </a:rPr>
              <a:t> is the diameter of the objective in meters (for this formula). </a:t>
            </a:r>
          </a:p>
          <a:p>
            <a:r>
              <a:rPr lang="en-US" dirty="0">
                <a:latin typeface="Tahoma" pitchFamily="34" charset="0"/>
                <a:cs typeface="Tahoma" pitchFamily="34" charset="0"/>
              </a:rPr>
              <a:t>With regard to your telescope, what is important in this equation is that the size of the Airy disk depends on the diameter of the objective ONLY, and as the diameter of the objective gets bigger, the Airy disk gets smaller. </a:t>
            </a:r>
          </a:p>
          <a:p>
            <a:r>
              <a:rPr lang="en-US" dirty="0">
                <a:latin typeface="Tahoma" pitchFamily="34" charset="0"/>
                <a:cs typeface="Tahoma" pitchFamily="34" charset="0"/>
              </a:rPr>
              <a:t>This means as the diameter of your scope gets bigger, you can see smaller and smaller detail -- or equivalently, you can split stars that are closer together. Conversely, this means that there is a limit to the detail you can see with your scope. That limit is dictated ENTIRELY by the diameter of the scope, and it is due to the diffraction effects caused by the scope opening. </a:t>
            </a:r>
          </a:p>
          <a:p>
            <a:r>
              <a:rPr lang="en-US" dirty="0">
                <a:latin typeface="Tahoma" pitchFamily="34" charset="0"/>
                <a:cs typeface="Tahoma" pitchFamily="34" charset="0"/>
              </a:rPr>
              <a:t>For this reason, the radius of the Airy disk, as calculated above, is known as the "diffraction limit". </a:t>
            </a:r>
          </a:p>
          <a:p>
            <a:r>
              <a:rPr lang="en-US" dirty="0">
                <a:latin typeface="Tahoma" pitchFamily="34" charset="0"/>
                <a:cs typeface="Tahoma" pitchFamily="34" charset="0"/>
              </a:rPr>
              <a:t>The diffraction limit equation gives an answer in radians, whereas most dimensions in astronomy are given in degrees, minutes, or seconds of arc. Also because of various other factors, the actual limit of detail that an observer can see does not match exactly to the diffraction limit. Interestingly, a skilled observer can do better than the diffraction formula would suggest. </a:t>
            </a:r>
          </a:p>
          <a:p>
            <a:r>
              <a:rPr lang="en-US" dirty="0">
                <a:latin typeface="Tahoma" pitchFamily="34" charset="0"/>
                <a:cs typeface="Tahoma" pitchFamily="34" charset="0"/>
              </a:rPr>
              <a:t>In 1867, William </a:t>
            </a:r>
            <a:r>
              <a:rPr lang="en-US" dirty="0" err="1">
                <a:latin typeface="Tahoma" pitchFamily="34" charset="0"/>
                <a:cs typeface="Tahoma" pitchFamily="34" charset="0"/>
              </a:rPr>
              <a:t>Rutter</a:t>
            </a:r>
            <a:r>
              <a:rPr lang="en-US" dirty="0">
                <a:latin typeface="Tahoma" pitchFamily="34" charset="0"/>
                <a:cs typeface="Tahoma" pitchFamily="34" charset="0"/>
              </a:rPr>
              <a:t> Dawes determined the practical limit on resolving power for a telescope, known as the Dawes limit. Dawes expressed this as the closest that two stars could be together in the sky and still be seen as two stars. The Dawes Limit is </a:t>
            </a:r>
            <a:r>
              <a:rPr lang="en-US" b="1" dirty="0">
                <a:latin typeface="Tahoma" pitchFamily="34" charset="0"/>
                <a:cs typeface="Tahoma" pitchFamily="34" charset="0"/>
              </a:rPr>
              <a:t>4.56 seconds of arc</a:t>
            </a:r>
            <a:r>
              <a:rPr lang="en-US" dirty="0">
                <a:latin typeface="Tahoma" pitchFamily="34" charset="0"/>
                <a:cs typeface="Tahoma" pitchFamily="34" charset="0"/>
              </a:rPr>
              <a:t>, divided by the telescope aperture in inches. We can multiply the Dawes limit by 25.4 to convert to the metric system (in mm), which gets you to 115.8, and then round to a number that is more convenient when doing the math in your head , and we get the resolving power of the scope, P</a:t>
            </a:r>
            <a:r>
              <a:rPr lang="en-US" baseline="-30000" dirty="0">
                <a:latin typeface="Tahoma" pitchFamily="34" charset="0"/>
                <a:cs typeface="Tahoma" pitchFamily="34" charset="0"/>
              </a:rPr>
              <a:t>R</a:t>
            </a:r>
            <a:r>
              <a:rPr lang="en-US" dirty="0">
                <a:latin typeface="Tahoma" pitchFamily="34" charset="0"/>
                <a:cs typeface="Tahoma" pitchFamily="34" charset="0"/>
              </a:rPr>
              <a:t> as 120/D</a:t>
            </a:r>
            <a:r>
              <a:rPr lang="en-US" baseline="-25000" dirty="0">
                <a:latin typeface="Tahoma" pitchFamily="34" charset="0"/>
                <a:cs typeface="Tahoma" pitchFamily="34" charset="0"/>
              </a:rPr>
              <a:t>O</a:t>
            </a:r>
            <a:r>
              <a:rPr lang="en-US" dirty="0">
                <a:latin typeface="Tahoma" pitchFamily="34" charset="0"/>
                <a:cs typeface="Tahoma" pitchFamily="34" charset="0"/>
              </a:rPr>
              <a:t>.  </a:t>
            </a:r>
          </a:p>
          <a:p>
            <a:r>
              <a:rPr lang="en-US" dirty="0">
                <a:solidFill>
                  <a:srgbClr val="808080"/>
                </a:solidFill>
                <a:latin typeface="Tahoma" pitchFamily="34" charset="0"/>
                <a:cs typeface="Tahoma" pitchFamily="34" charset="0"/>
              </a:rPr>
              <a:t>Note that rounding is perfectly ok since these calculations are not so precise as they look - what an observer can resolve depends, after all, on the observer. These limits represent what a really good observer can do under really good conditions. </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641B7-C55D-4CE3-B81F-EAA02FC98A55}" type="slidenum">
              <a:rPr lang="en-US"/>
              <a:pPr/>
              <a:t>93</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pPr marL="228600" indent="-228600">
              <a:buAutoNum type="arabicPeriod"/>
            </a:pPr>
            <a:r>
              <a:rPr lang="en-US" dirty="0" smtClean="0"/>
              <a:t>I’ve </a:t>
            </a:r>
            <a:r>
              <a:rPr lang="en-US" dirty="0"/>
              <a:t>greyed out the magnifications that are less useful, showing that some scopes are a bit limited in the total dynamic range they can handle.  For all intents and purposes, the useful magnification range of (ground-based) telescopes is from 25X to 250X, because below 25 and you’re in the range of binoculars, and above 250 you are severely limited by what the atmosphere lets you see.  </a:t>
            </a:r>
            <a:endParaRPr lang="en-US" dirty="0" smtClean="0"/>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t>So why go with</a:t>
            </a:r>
            <a:r>
              <a:rPr lang="en-US" baseline="0" dirty="0" smtClean="0"/>
              <a:t> a scope that has max magnification way beyond what the atmosphere permits?  Take a look at the star magnitude limits...  the higher light grasp of the bigger scopes permits us to see and measure very faint stars that are beyond the capabilities of smaller scopes...  and brighten up all the other stars as well.  </a:t>
            </a:r>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A4565-464E-4D7F-90F3-A639942C78C1}" type="slidenum">
              <a:rPr lang="en-US"/>
              <a:pPr/>
              <a:t>94</a:t>
            </a:fld>
            <a:endParaRPr lang="en-US"/>
          </a:p>
        </p:txBody>
      </p:sp>
      <p:sp>
        <p:nvSpPr>
          <p:cNvPr id="168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8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atin typeface="Tahoma" pitchFamily="34" charset="0"/>
                <a:cs typeface="Tahoma" pitchFamily="34" charset="0"/>
              </a:rPr>
              <a:t>I used 7mm for the diameter of the eye pupil, so the number 7 shows up in these equations a lot. However... there's bad news for us geezers -- meaning anyone over 30 years of age. It's that the average diameter of the eye pupil reduces with increasing age. It gets smaller as you get older. This varies greatly from person to person, so the only way to know for sure is to have a friend (or one of your kids) actually measure your eye pupil while it's dark adapted, but the table shown gives you a guideline. </a:t>
            </a:r>
          </a:p>
          <a:p>
            <a:r>
              <a:rPr lang="en-US">
                <a:latin typeface="Tahoma" pitchFamily="34" charset="0"/>
                <a:cs typeface="Tahoma" pitchFamily="34" charset="0"/>
              </a:rPr>
              <a:t>So if you're matching the telescope performance to your eye, you might use the numbers above instead of assuming 7 as I do in the equations. </a:t>
            </a:r>
          </a:p>
          <a:p>
            <a:r>
              <a:rPr lang="en-US">
                <a:latin typeface="Tahoma" pitchFamily="34" charset="0"/>
                <a:cs typeface="Tahoma" pitchFamily="34" charset="0"/>
              </a:rPr>
              <a:t>I got these numbers from a study published by Glasgow Caledonian University in the March 1994, Vol. 35, No. 3 issue of Investigative Ophthalmology &amp; Visual Science. </a:t>
            </a:r>
          </a:p>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B29B5-9203-4856-A2E5-ED72F8390649}" type="slidenum">
              <a:rPr lang="en-US"/>
              <a:pPr/>
              <a:t>95</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b="1">
                <a:latin typeface="Tahoma" pitchFamily="34" charset="0"/>
                <a:cs typeface="Tahoma" pitchFamily="34" charset="0"/>
              </a:rPr>
              <a:t>Exit Pupil and the Resolving Power of the Eye</a:t>
            </a:r>
          </a:p>
          <a:p>
            <a:r>
              <a:rPr lang="en-US">
                <a:latin typeface="Tahoma" pitchFamily="34" charset="0"/>
                <a:cs typeface="Tahoma" pitchFamily="34" charset="0"/>
              </a:rPr>
              <a:t>You may have noticed that your eyesight is sharper in daylight than it is in the dark. This is not just some sort of illusion, it is a real effect based on the physics of your eye. </a:t>
            </a:r>
          </a:p>
          <a:p>
            <a:r>
              <a:rPr lang="en-US">
                <a:latin typeface="Tahoma" pitchFamily="34" charset="0"/>
                <a:cs typeface="Tahoma" pitchFamily="34" charset="0"/>
              </a:rPr>
              <a:t>This is because the lens of the eye is part of your body, and it's adjustable -- it's not a computer-generated, rigid lens with mathematically perfect surfaces all the way from the center to the edge. If it were, it would have razor-sharp edges, which it doesn't -- it's kind of rounded at the edges. Therefore the lens' performance is good at the center, and starts to deviate from the required spherical surfaces toward the edges. </a:t>
            </a:r>
          </a:p>
          <a:p>
            <a:r>
              <a:rPr lang="en-US">
                <a:latin typeface="Tahoma" pitchFamily="34" charset="0"/>
                <a:cs typeface="Tahoma" pitchFamily="34" charset="0"/>
              </a:rPr>
              <a:t>The larger the exit pupil, the more of the lens is used to focus the light, and the more the deviation from "perfect" causes errors in focusing the light. This error is known as "spherical aberration". So at a 7mm exit pupil, you get the highest surface brightness, but not the sharpest focus in the eye. </a:t>
            </a:r>
          </a:p>
          <a:p>
            <a:r>
              <a:rPr lang="en-US">
                <a:latin typeface="Tahoma" pitchFamily="34" charset="0"/>
                <a:cs typeface="Tahoma" pitchFamily="34" charset="0"/>
              </a:rPr>
              <a:t>It turns out that an </a:t>
            </a:r>
            <a:r>
              <a:rPr lang="en-US" b="1">
                <a:latin typeface="Tahoma" pitchFamily="34" charset="0"/>
                <a:cs typeface="Tahoma" pitchFamily="34" charset="0"/>
              </a:rPr>
              <a:t>exit pupil of about 2-3mm</a:t>
            </a:r>
            <a:r>
              <a:rPr lang="en-US">
                <a:latin typeface="Tahoma" pitchFamily="34" charset="0"/>
                <a:cs typeface="Tahoma" pitchFamily="34" charset="0"/>
              </a:rPr>
              <a:t> is the optimum point for maximizing the resolving power of the eye. This is where theory would put it, and it has been confirmed by observational studies. </a:t>
            </a:r>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9E0AB-2858-4D51-9543-3805A29E08A7}" type="slidenum">
              <a:rPr lang="en-US"/>
              <a:pPr/>
              <a:t>96</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Since </a:t>
            </a:r>
            <a:r>
              <a:rPr lang="en-US" dirty="0" err="1">
                <a:latin typeface="Tahoma" pitchFamily="34" charset="0"/>
                <a:cs typeface="Tahoma" pitchFamily="34" charset="0"/>
              </a:rPr>
              <a:t>M</a:t>
            </a:r>
            <a:r>
              <a:rPr lang="en-US" baseline="-30000" dirty="0" err="1">
                <a:latin typeface="Tahoma" pitchFamily="34" charset="0"/>
                <a:cs typeface="Tahoma" pitchFamily="34" charset="0"/>
              </a:rPr>
              <a:t>min</a:t>
            </a:r>
            <a:r>
              <a:rPr lang="en-US" dirty="0">
                <a:latin typeface="Tahoma" pitchFamily="34" charset="0"/>
                <a:cs typeface="Tahoma" pitchFamily="34" charset="0"/>
              </a:rPr>
              <a:t> is the magnification that gives you 100% brightness, and any increased magnification M will reduce your brightness as M², then you can find the surface brightness </a:t>
            </a:r>
            <a:r>
              <a:rPr lang="en-US" b="1" dirty="0">
                <a:latin typeface="Tahoma" pitchFamily="34" charset="0"/>
                <a:cs typeface="Tahoma" pitchFamily="34" charset="0"/>
              </a:rPr>
              <a:t>SB = (</a:t>
            </a:r>
            <a:r>
              <a:rPr lang="en-US" b="1" dirty="0" err="1">
                <a:latin typeface="Tahoma" pitchFamily="34" charset="0"/>
                <a:cs typeface="Tahoma" pitchFamily="34" charset="0"/>
              </a:rPr>
              <a:t>M</a:t>
            </a:r>
            <a:r>
              <a:rPr lang="en-US" b="1" baseline="-30000" dirty="0" err="1">
                <a:latin typeface="Tahoma" pitchFamily="34" charset="0"/>
                <a:cs typeface="Tahoma" pitchFamily="34" charset="0"/>
              </a:rPr>
              <a:t>min</a:t>
            </a:r>
            <a:r>
              <a:rPr lang="en-US" b="1" dirty="0">
                <a:latin typeface="Tahoma" pitchFamily="34" charset="0"/>
                <a:cs typeface="Tahoma" pitchFamily="34" charset="0"/>
              </a:rPr>
              <a:t>/M)²</a:t>
            </a:r>
            <a:r>
              <a:rPr lang="en-US" dirty="0">
                <a:latin typeface="Tahoma" pitchFamily="34" charset="0"/>
                <a:cs typeface="Tahoma" pitchFamily="34" charset="0"/>
              </a:rPr>
              <a:t>. Simple. </a:t>
            </a:r>
            <a:r>
              <a:rPr lang="en-US" dirty="0" smtClean="0">
                <a:latin typeface="Tahoma" pitchFamily="34" charset="0"/>
                <a:cs typeface="Tahoma" pitchFamily="34" charset="0"/>
              </a:rPr>
              <a:t> </a:t>
            </a:r>
          </a:p>
          <a:p>
            <a:pPr marL="228600" indent="-228600">
              <a:buAutoNum type="arabicPeriod"/>
            </a:pPr>
            <a:r>
              <a:rPr lang="en-US" dirty="0" smtClean="0">
                <a:latin typeface="Tahoma" pitchFamily="34" charset="0"/>
                <a:cs typeface="Tahoma" pitchFamily="34" charset="0"/>
              </a:rPr>
              <a:t>Then</a:t>
            </a:r>
            <a:r>
              <a:rPr lang="en-US" baseline="0" dirty="0" smtClean="0">
                <a:latin typeface="Tahoma" pitchFamily="34" charset="0"/>
                <a:cs typeface="Tahoma" pitchFamily="34" charset="0"/>
              </a:rPr>
              <a:t> substituting DO/</a:t>
            </a:r>
            <a:r>
              <a:rPr lang="en-US" baseline="0" dirty="0" err="1" smtClean="0">
                <a:latin typeface="Tahoma" pitchFamily="34" charset="0"/>
                <a:cs typeface="Tahoma" pitchFamily="34" charset="0"/>
              </a:rPr>
              <a:t>Deye</a:t>
            </a:r>
            <a:r>
              <a:rPr lang="en-US" baseline="0" dirty="0" smtClean="0">
                <a:latin typeface="Tahoma" pitchFamily="34" charset="0"/>
                <a:cs typeface="Tahoma" pitchFamily="34" charset="0"/>
              </a:rPr>
              <a:t> for </a:t>
            </a:r>
            <a:r>
              <a:rPr lang="en-US" baseline="0" dirty="0" err="1" smtClean="0">
                <a:latin typeface="Tahoma" pitchFamily="34" charset="0"/>
                <a:cs typeface="Tahoma" pitchFamily="34" charset="0"/>
              </a:rPr>
              <a:t>Mmin</a:t>
            </a:r>
            <a:r>
              <a:rPr lang="en-US" baseline="0" dirty="0" smtClean="0">
                <a:latin typeface="Tahoma" pitchFamily="34" charset="0"/>
                <a:cs typeface="Tahoma" pitchFamily="34" charset="0"/>
              </a:rPr>
              <a:t>, then converting DO/M to </a:t>
            </a:r>
            <a:r>
              <a:rPr lang="en-US" baseline="0" dirty="0" err="1" smtClean="0">
                <a:latin typeface="Tahoma" pitchFamily="34" charset="0"/>
                <a:cs typeface="Tahoma" pitchFamily="34" charset="0"/>
              </a:rPr>
              <a:t>Dep</a:t>
            </a:r>
            <a:r>
              <a:rPr lang="en-US" baseline="0" dirty="0" smtClean="0">
                <a:latin typeface="Tahoma" pitchFamily="34" charset="0"/>
                <a:cs typeface="Tahoma" pitchFamily="34" charset="0"/>
              </a:rPr>
              <a:t>, we get the form that SB = (</a:t>
            </a:r>
            <a:r>
              <a:rPr lang="en-US" baseline="0" dirty="0" err="1" smtClean="0">
                <a:latin typeface="Tahoma" pitchFamily="34" charset="0"/>
                <a:cs typeface="Tahoma" pitchFamily="34" charset="0"/>
              </a:rPr>
              <a:t>Dep</a:t>
            </a:r>
            <a:r>
              <a:rPr lang="en-US" baseline="0" dirty="0" smtClean="0">
                <a:latin typeface="Tahoma" pitchFamily="34" charset="0"/>
                <a:cs typeface="Tahoma" pitchFamily="34" charset="0"/>
              </a:rPr>
              <a:t>/</a:t>
            </a:r>
            <a:r>
              <a:rPr lang="en-US" baseline="0" dirty="0" err="1" smtClean="0">
                <a:latin typeface="Tahoma" pitchFamily="34" charset="0"/>
                <a:cs typeface="Tahoma" pitchFamily="34" charset="0"/>
              </a:rPr>
              <a:t>Deye</a:t>
            </a:r>
            <a:r>
              <a:rPr lang="en-US" baseline="0" dirty="0" smtClean="0">
                <a:latin typeface="Tahoma" pitchFamily="34" charset="0"/>
                <a:cs typeface="Tahoma" pitchFamily="34" charset="0"/>
              </a:rPr>
              <a:t>)², and taking </a:t>
            </a:r>
            <a:r>
              <a:rPr lang="en-US" baseline="0" dirty="0" err="1" smtClean="0">
                <a:latin typeface="Tahoma" pitchFamily="34" charset="0"/>
                <a:cs typeface="Tahoma" pitchFamily="34" charset="0"/>
              </a:rPr>
              <a:t>Deye</a:t>
            </a:r>
            <a:r>
              <a:rPr lang="en-US" baseline="0" dirty="0" smtClean="0">
                <a:latin typeface="Tahoma" pitchFamily="34" charset="0"/>
                <a:cs typeface="Tahoma" pitchFamily="34" charset="0"/>
              </a:rPr>
              <a:t> = 7mm, we get SB = (</a:t>
            </a:r>
            <a:r>
              <a:rPr lang="en-US" baseline="0" dirty="0" err="1" smtClean="0">
                <a:latin typeface="Tahoma" pitchFamily="34" charset="0"/>
                <a:cs typeface="Tahoma" pitchFamily="34" charset="0"/>
              </a:rPr>
              <a:t>Dep</a:t>
            </a:r>
            <a:r>
              <a:rPr lang="en-US" baseline="0" dirty="0" smtClean="0">
                <a:latin typeface="Tahoma" pitchFamily="34" charset="0"/>
                <a:cs typeface="Tahoma" pitchFamily="34" charset="0"/>
              </a:rPr>
              <a:t>/7)². </a:t>
            </a:r>
          </a:p>
          <a:p>
            <a:pPr marL="228600" indent="-228600">
              <a:buAutoNum type="arabicPeriod"/>
            </a:pPr>
            <a:r>
              <a:rPr lang="en-US" baseline="0" dirty="0" smtClean="0">
                <a:latin typeface="Tahoma" pitchFamily="34" charset="0"/>
                <a:cs typeface="Tahoma" pitchFamily="34" charset="0"/>
              </a:rPr>
              <a:t>We will examine both forms of SB and see what they are telling us.  </a:t>
            </a:r>
          </a:p>
          <a:p>
            <a:endParaRPr lang="en-US" baseline="0" dirty="0" smtClean="0">
              <a:latin typeface="Tahoma" pitchFamily="34" charset="0"/>
              <a:cs typeface="Tahoma" pitchFamily="34" charset="0"/>
            </a:endParaRPr>
          </a:p>
          <a:p>
            <a:r>
              <a:rPr lang="en-US" baseline="0" dirty="0" smtClean="0">
                <a:latin typeface="Tahoma" pitchFamily="34" charset="0"/>
                <a:cs typeface="Tahoma" pitchFamily="34" charset="0"/>
              </a:rPr>
              <a:t> </a:t>
            </a:r>
            <a:endParaRPr lang="en-US" dirty="0">
              <a:latin typeface="Tahoma" pitchFamily="34" charset="0"/>
              <a:cs typeface="Tahoma"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B440C1-C1DE-40EE-88D9-3E83AE1F411E}" type="slidenum">
              <a:rPr lang="en-US"/>
              <a:pPr/>
              <a:t>97</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pPr marL="228600" indent="-228600">
              <a:buAutoNum type="arabicPeriod"/>
            </a:pPr>
            <a:r>
              <a:rPr lang="en-US" dirty="0" smtClean="0">
                <a:latin typeface="Tahoma" pitchFamily="34" charset="0"/>
                <a:cs typeface="Tahoma" pitchFamily="34" charset="0"/>
              </a:rPr>
              <a:t>It’s actually pretty easy to find the surface brightness from the exit pupil since 7² = 49 ≈ 50 = 100/2.  Then</a:t>
            </a:r>
            <a:r>
              <a:rPr lang="en-US" baseline="0" dirty="0" smtClean="0">
                <a:latin typeface="Tahoma" pitchFamily="34" charset="0"/>
                <a:cs typeface="Tahoma" pitchFamily="34" charset="0"/>
              </a:rPr>
              <a:t> SB = D</a:t>
            </a:r>
            <a:r>
              <a:rPr lang="en-US" baseline="-25000" dirty="0" smtClean="0">
                <a:latin typeface="Tahoma" pitchFamily="34" charset="0"/>
                <a:cs typeface="Tahoma" pitchFamily="34" charset="0"/>
              </a:rPr>
              <a:t>ep</a:t>
            </a:r>
            <a:r>
              <a:rPr lang="en-US" baseline="0" dirty="0" smtClean="0">
                <a:latin typeface="Tahoma" pitchFamily="34" charset="0"/>
                <a:cs typeface="Tahoma" pitchFamily="34" charset="0"/>
              </a:rPr>
              <a:t>²/7² = 2D</a:t>
            </a:r>
            <a:r>
              <a:rPr lang="en-US" baseline="-25000" dirty="0" smtClean="0">
                <a:latin typeface="Tahoma" pitchFamily="34" charset="0"/>
                <a:cs typeface="Tahoma" pitchFamily="34" charset="0"/>
              </a:rPr>
              <a:t>ep</a:t>
            </a:r>
            <a:r>
              <a:rPr lang="en-US" baseline="0" dirty="0" smtClean="0">
                <a:latin typeface="Tahoma" pitchFamily="34" charset="0"/>
                <a:cs typeface="Tahoma" pitchFamily="34" charset="0"/>
              </a:rPr>
              <a:t>²/100, so 2D</a:t>
            </a:r>
            <a:r>
              <a:rPr lang="en-US" baseline="-25000" dirty="0" smtClean="0">
                <a:latin typeface="Tahoma" pitchFamily="34" charset="0"/>
                <a:cs typeface="Tahoma" pitchFamily="34" charset="0"/>
              </a:rPr>
              <a:t>ep</a:t>
            </a:r>
            <a:r>
              <a:rPr lang="en-US" baseline="0" dirty="0" smtClean="0">
                <a:latin typeface="Tahoma" pitchFamily="34" charset="0"/>
                <a:cs typeface="Tahoma" pitchFamily="34" charset="0"/>
              </a:rPr>
              <a:t>² is the surface brightness in %.  </a:t>
            </a:r>
          </a:p>
          <a:p>
            <a:pPr marL="228600" indent="-228600">
              <a:buAutoNum type="arabicPeriod"/>
            </a:pPr>
            <a:r>
              <a:rPr lang="en-US" dirty="0" smtClean="0">
                <a:latin typeface="Tahoma" pitchFamily="34" charset="0"/>
                <a:cs typeface="Tahoma" pitchFamily="34" charset="0"/>
              </a:rPr>
              <a:t>So we have a one-to-one correspondence between surface brightness and the exit pupil.  Once I set a specific exit pupil, I have defined exactly where I am on the surface brightness scale, </a:t>
            </a:r>
            <a:r>
              <a:rPr lang="en-US" b="1" dirty="0" smtClean="0">
                <a:latin typeface="Tahoma" pitchFamily="34" charset="0"/>
                <a:cs typeface="Tahoma" pitchFamily="34" charset="0"/>
              </a:rPr>
              <a:t>totally independent of the scope</a:t>
            </a:r>
            <a:r>
              <a:rPr lang="en-US" dirty="0" smtClean="0">
                <a:latin typeface="Tahoma" pitchFamily="34" charset="0"/>
                <a:cs typeface="Tahoma" pitchFamily="34" charset="0"/>
              </a:rPr>
              <a:t>. </a:t>
            </a:r>
          </a:p>
          <a:p>
            <a:pPr marL="228600" indent="-228600">
              <a:buAutoNum type="arabicPeriod"/>
            </a:pPr>
            <a:r>
              <a:rPr lang="en-US" dirty="0" smtClean="0">
                <a:latin typeface="Tahoma" pitchFamily="34" charset="0"/>
                <a:cs typeface="Tahoma" pitchFamily="34" charset="0"/>
              </a:rPr>
              <a:t>That means I can</a:t>
            </a:r>
            <a:r>
              <a:rPr lang="en-US" baseline="0" dirty="0" smtClean="0">
                <a:latin typeface="Tahoma" pitchFamily="34" charset="0"/>
                <a:cs typeface="Tahoma" pitchFamily="34" charset="0"/>
              </a:rPr>
              <a:t> solve problems involving surface brightness just by working with the (very simple) exit pupil equations.  </a:t>
            </a:r>
            <a:endParaRPr lang="en-US" dirty="0" smtClean="0">
              <a:latin typeface="Tahoma" pitchFamily="34" charset="0"/>
              <a:cs typeface="Tahoma"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5B186B-B1B8-4C57-8C0F-7CA8EDD72FF0}" type="slidenum">
              <a:rPr lang="en-US"/>
              <a:pPr/>
              <a:t>98</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pPr marL="228600" indent="-228600">
              <a:buAutoNum type="arabicPeriod"/>
            </a:pPr>
            <a:r>
              <a:rPr lang="en-US" b="0" dirty="0" smtClean="0">
                <a:latin typeface="Tahoma" pitchFamily="34" charset="0"/>
                <a:cs typeface="Tahoma" pitchFamily="34" charset="0"/>
              </a:rPr>
              <a:t>The range of exit pupil</a:t>
            </a:r>
            <a:r>
              <a:rPr lang="en-US" b="0" baseline="0" dirty="0" smtClean="0">
                <a:latin typeface="Tahoma" pitchFamily="34" charset="0"/>
                <a:cs typeface="Tahoma" pitchFamily="34" charset="0"/>
              </a:rPr>
              <a:t>, from 1mm to 7mm, defines the operating range of all scopes.  If a scope is off the scale, it is underperforming. </a:t>
            </a:r>
          </a:p>
          <a:p>
            <a:pPr marL="228600" indent="-228600">
              <a:buAutoNum type="arabicPeriod"/>
            </a:pPr>
            <a:r>
              <a:rPr lang="en-US" b="0" baseline="0" dirty="0" smtClean="0">
                <a:latin typeface="Tahoma" pitchFamily="34" charset="0"/>
                <a:cs typeface="Tahoma" pitchFamily="34" charset="0"/>
              </a:rPr>
              <a:t>Maximum magnification may be limited by what the atmosphere will allow, so start your analysis of high magnification performance by looking at </a:t>
            </a:r>
            <a:r>
              <a:rPr lang="en-US" b="0" baseline="0" dirty="0" err="1" smtClean="0">
                <a:latin typeface="Tahoma" pitchFamily="34" charset="0"/>
                <a:cs typeface="Tahoma" pitchFamily="34" charset="0"/>
              </a:rPr>
              <a:t>M</a:t>
            </a:r>
            <a:r>
              <a:rPr lang="en-US" b="0" baseline="-25000" dirty="0" err="1" smtClean="0">
                <a:latin typeface="Tahoma" pitchFamily="34" charset="0"/>
                <a:cs typeface="Tahoma" pitchFamily="34" charset="0"/>
              </a:rPr>
              <a:t>max</a:t>
            </a:r>
            <a:r>
              <a:rPr lang="en-US" b="0" baseline="0" dirty="0" smtClean="0">
                <a:latin typeface="Tahoma" pitchFamily="34" charset="0"/>
                <a:cs typeface="Tahoma" pitchFamily="34" charset="0"/>
              </a:rPr>
              <a:t> (an easy check).  If the scope diameter &gt;200, you will limit </a:t>
            </a:r>
            <a:r>
              <a:rPr lang="en-US" b="0" baseline="0" dirty="0" err="1" smtClean="0">
                <a:latin typeface="Tahoma" pitchFamily="34" charset="0"/>
                <a:cs typeface="Tahoma" pitchFamily="34" charset="0"/>
              </a:rPr>
              <a:t>M</a:t>
            </a:r>
            <a:r>
              <a:rPr lang="en-US" b="0" baseline="-25000" dirty="0" err="1" smtClean="0">
                <a:latin typeface="Tahoma" pitchFamily="34" charset="0"/>
                <a:cs typeface="Tahoma" pitchFamily="34" charset="0"/>
              </a:rPr>
              <a:t>max</a:t>
            </a:r>
            <a:r>
              <a:rPr lang="en-US" b="0" baseline="0" dirty="0" smtClean="0">
                <a:latin typeface="Tahoma" pitchFamily="34" charset="0"/>
                <a:cs typeface="Tahoma" pitchFamily="34" charset="0"/>
              </a:rPr>
              <a:t> to 200 and find the eyepiece to achieve that.  You can go smaller but you won’t need to.  </a:t>
            </a:r>
          </a:p>
          <a:p>
            <a:pPr marL="228600" indent="-228600">
              <a:buAutoNum type="arabicPeriod"/>
            </a:pPr>
            <a:r>
              <a:rPr lang="en-US" b="0" baseline="0" dirty="0" smtClean="0">
                <a:latin typeface="Tahoma" pitchFamily="34" charset="0"/>
                <a:cs typeface="Tahoma" pitchFamily="34" charset="0"/>
              </a:rPr>
              <a:t>Maximum brightness may be limited by available eyepieces – there may not be one available to reach 100% surface brightness (again – stars not affected by this).  So start your analysis of maximum brightness with the calculation of eyepiece (7×f</a:t>
            </a:r>
            <a:r>
              <a:rPr lang="en-US" b="0" baseline="-25000" dirty="0" smtClean="0">
                <a:latin typeface="Tahoma" pitchFamily="34" charset="0"/>
                <a:cs typeface="Tahoma" pitchFamily="34" charset="0"/>
              </a:rPr>
              <a:t>R</a:t>
            </a:r>
            <a:r>
              <a:rPr lang="en-US" b="0" baseline="0" dirty="0" smtClean="0">
                <a:latin typeface="Tahoma" pitchFamily="34" charset="0"/>
                <a:cs typeface="Tahoma" pitchFamily="34" charset="0"/>
              </a:rPr>
              <a:t>), then determine achievable brightness based on the eyepiece you can get.  </a:t>
            </a:r>
            <a:endParaRPr lang="en-US" b="0" dirty="0" smtClean="0">
              <a:latin typeface="Tahoma" pitchFamily="34" charset="0"/>
              <a:cs typeface="Tahoma" pitchFamily="34" charset="0"/>
            </a:endParaRPr>
          </a:p>
          <a:p>
            <a:endParaRPr lang="en-US" b="0" dirty="0" smtClean="0">
              <a:latin typeface="Tahoma" pitchFamily="34" charset="0"/>
              <a:cs typeface="Tahoma" pitchFamily="34" charset="0"/>
            </a:endParaRPr>
          </a:p>
          <a:p>
            <a:r>
              <a:rPr lang="en-US" b="0" dirty="0" smtClean="0">
                <a:latin typeface="Tahoma" pitchFamily="34" charset="0"/>
                <a:cs typeface="Tahoma" pitchFamily="34" charset="0"/>
              </a:rPr>
              <a:t>==============================================================</a:t>
            </a:r>
          </a:p>
          <a:p>
            <a:endParaRPr lang="en-US" b="0" dirty="0" smtClean="0">
              <a:latin typeface="Tahoma" pitchFamily="34" charset="0"/>
              <a:cs typeface="Tahoma" pitchFamily="34" charset="0"/>
            </a:endParaRPr>
          </a:p>
          <a:p>
            <a:r>
              <a:rPr lang="en-US" b="1" dirty="0" smtClean="0">
                <a:latin typeface="Tahoma" pitchFamily="34" charset="0"/>
                <a:cs typeface="Tahoma" pitchFamily="34" charset="0"/>
              </a:rPr>
              <a:t>Exit </a:t>
            </a:r>
            <a:r>
              <a:rPr lang="en-US" b="1" dirty="0">
                <a:latin typeface="Tahoma" pitchFamily="34" charset="0"/>
                <a:cs typeface="Tahoma" pitchFamily="34" charset="0"/>
              </a:rPr>
              <a:t>Pupil as a Universal Performance Scale</a:t>
            </a:r>
          </a:p>
          <a:p>
            <a:r>
              <a:rPr lang="en-US" dirty="0">
                <a:latin typeface="Tahoma" pitchFamily="34" charset="0"/>
                <a:cs typeface="Tahoma" pitchFamily="34" charset="0"/>
              </a:rPr>
              <a:t>Let's see how the one-to-one correspondence between the exit pupil and brightness scale, and the dependence of the optimum resolution on exit pupil, can be used to define a performance scale for the scope based on the diameter of the exit pupil, D</a:t>
            </a:r>
            <a:r>
              <a:rPr lang="en-US" baseline="-30000" dirty="0">
                <a:latin typeface="Tahoma" pitchFamily="34" charset="0"/>
                <a:cs typeface="Tahoma" pitchFamily="34" charset="0"/>
              </a:rPr>
              <a:t>ep</a:t>
            </a:r>
            <a:r>
              <a:rPr lang="en-US" dirty="0">
                <a:latin typeface="Tahoma" pitchFamily="34" charset="0"/>
                <a:cs typeface="Tahoma" pitchFamily="34" charset="0"/>
              </a:rPr>
              <a:t>. Because the exit pupil is a scope-independent reflection of surface brightness and optimum resolution, this is a </a:t>
            </a:r>
            <a:r>
              <a:rPr lang="en-US" u="sng" dirty="0">
                <a:latin typeface="Tahoma" pitchFamily="34" charset="0"/>
                <a:cs typeface="Tahoma" pitchFamily="34" charset="0"/>
              </a:rPr>
              <a:t>universal performance scale</a:t>
            </a:r>
            <a:r>
              <a:rPr lang="en-US" dirty="0">
                <a:latin typeface="Tahoma" pitchFamily="34" charset="0"/>
                <a:cs typeface="Tahoma" pitchFamily="34" charset="0"/>
              </a:rPr>
              <a:t> for all scopes. </a:t>
            </a:r>
          </a:p>
          <a:p>
            <a:r>
              <a:rPr lang="en-US" dirty="0">
                <a:latin typeface="Tahoma" pitchFamily="34" charset="0"/>
                <a:cs typeface="Tahoma" pitchFamily="34" charset="0"/>
              </a:rPr>
              <a:t>Then we have the following three key reference points on our performance scale: </a:t>
            </a:r>
          </a:p>
          <a:p>
            <a:r>
              <a:rPr lang="en-US" u="sng" dirty="0">
                <a:latin typeface="Tahoma" pitchFamily="34" charset="0"/>
                <a:cs typeface="Tahoma" pitchFamily="34" charset="0"/>
              </a:rPr>
              <a:t>Minimum magnification</a:t>
            </a:r>
            <a:r>
              <a:rPr lang="en-US" dirty="0">
                <a:latin typeface="Tahoma" pitchFamily="34" charset="0"/>
                <a:cs typeface="Tahoma" pitchFamily="34" charset="0"/>
              </a:rPr>
              <a:t>: by definition, we set the minimum magnification to give us an exit pupil of 7 mm. That represents the brightest image, with the widest field of view. There we have a magnification of M = D</a:t>
            </a:r>
            <a:r>
              <a:rPr lang="en-US" baseline="-30000" dirty="0">
                <a:latin typeface="Tahoma" pitchFamily="34" charset="0"/>
                <a:cs typeface="Tahoma" pitchFamily="34" charset="0"/>
              </a:rPr>
              <a:t>O</a:t>
            </a:r>
            <a:r>
              <a:rPr lang="en-US" dirty="0">
                <a:latin typeface="Tahoma" pitchFamily="34" charset="0"/>
                <a:cs typeface="Tahoma" pitchFamily="34" charset="0"/>
              </a:rPr>
              <a:t>/</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 = D</a:t>
            </a:r>
            <a:r>
              <a:rPr lang="en-US" baseline="-30000" dirty="0">
                <a:latin typeface="Tahoma" pitchFamily="34" charset="0"/>
                <a:cs typeface="Tahoma" pitchFamily="34" charset="0"/>
              </a:rPr>
              <a:t>O</a:t>
            </a:r>
            <a:r>
              <a:rPr lang="en-US" dirty="0">
                <a:latin typeface="Tahoma" pitchFamily="34" charset="0"/>
                <a:cs typeface="Tahoma" pitchFamily="34" charset="0"/>
              </a:rPr>
              <a:t>/7, eyepiece focal length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dirty="0">
                <a:latin typeface="Tahoma" pitchFamily="34" charset="0"/>
                <a:cs typeface="Tahoma" pitchFamily="34" charset="0"/>
              </a:rPr>
              <a:t> = 7 × </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and a surface brightness of 100%. </a:t>
            </a:r>
          </a:p>
          <a:p>
            <a:r>
              <a:rPr lang="en-US" u="sng" dirty="0">
                <a:latin typeface="Tahoma" pitchFamily="34" charset="0"/>
                <a:cs typeface="Tahoma" pitchFamily="34" charset="0"/>
              </a:rPr>
              <a:t>Optimum magnification</a:t>
            </a:r>
            <a:r>
              <a:rPr lang="en-US" dirty="0">
                <a:latin typeface="Tahoma" pitchFamily="34" charset="0"/>
                <a:cs typeface="Tahoma" pitchFamily="34" charset="0"/>
              </a:rPr>
              <a:t>: we will assume the optimum is at 2mm, as this is an easy point to remember and simple for mental calculations. Bear in mind, though, that depending on conditions and the observer, this can range between 2 and 3mm. Then we have M = D</a:t>
            </a:r>
            <a:r>
              <a:rPr lang="en-US" baseline="-30000" dirty="0">
                <a:latin typeface="Tahoma" pitchFamily="34" charset="0"/>
                <a:cs typeface="Tahoma" pitchFamily="34" charset="0"/>
              </a:rPr>
              <a:t>O</a:t>
            </a:r>
            <a:r>
              <a:rPr lang="en-US" dirty="0">
                <a:latin typeface="Tahoma" pitchFamily="34" charset="0"/>
                <a:cs typeface="Tahoma" pitchFamily="34" charset="0"/>
              </a:rPr>
              <a:t>/</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 = D</a:t>
            </a:r>
            <a:r>
              <a:rPr lang="en-US" baseline="-30000" dirty="0">
                <a:latin typeface="Tahoma" pitchFamily="34" charset="0"/>
                <a:cs typeface="Tahoma" pitchFamily="34" charset="0"/>
              </a:rPr>
              <a:t>O</a:t>
            </a:r>
            <a:r>
              <a:rPr lang="en-US" dirty="0">
                <a:latin typeface="Tahoma" pitchFamily="34" charset="0"/>
                <a:cs typeface="Tahoma" pitchFamily="34" charset="0"/>
              </a:rPr>
              <a:t>/2,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dirty="0">
                <a:latin typeface="Tahoma" pitchFamily="34" charset="0"/>
                <a:cs typeface="Tahoma" pitchFamily="34" charset="0"/>
              </a:rPr>
              <a:t> =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 2 × </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and a surface brightness of SB =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/7)² = (2/7)² = 8%. Note that this optimum is at half maximum magnification. </a:t>
            </a:r>
          </a:p>
          <a:p>
            <a:r>
              <a:rPr lang="en-US" u="sng" dirty="0">
                <a:latin typeface="Tahoma" pitchFamily="34" charset="0"/>
                <a:cs typeface="Tahoma" pitchFamily="34" charset="0"/>
              </a:rPr>
              <a:t>Maximum magnification</a:t>
            </a:r>
            <a:r>
              <a:rPr lang="en-US" dirty="0">
                <a:latin typeface="Tahoma" pitchFamily="34" charset="0"/>
                <a:cs typeface="Tahoma" pitchFamily="34" charset="0"/>
              </a:rPr>
              <a:t>: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 = D</a:t>
            </a:r>
            <a:r>
              <a:rPr lang="en-US" baseline="-30000" dirty="0">
                <a:latin typeface="Tahoma" pitchFamily="34" charset="0"/>
                <a:cs typeface="Tahoma" pitchFamily="34" charset="0"/>
              </a:rPr>
              <a:t>O</a:t>
            </a:r>
            <a:r>
              <a:rPr lang="en-US" dirty="0">
                <a:latin typeface="Tahoma" pitchFamily="34" charset="0"/>
                <a:cs typeface="Tahoma" pitchFamily="34" charset="0"/>
              </a:rPr>
              <a:t>/</a:t>
            </a:r>
            <a:r>
              <a:rPr lang="en-US" dirty="0" err="1">
                <a:latin typeface="Tahoma" pitchFamily="34" charset="0"/>
                <a:cs typeface="Tahoma" pitchFamily="34" charset="0"/>
              </a:rPr>
              <a:t>M</a:t>
            </a:r>
            <a:r>
              <a:rPr lang="en-US" baseline="-30000" dirty="0" err="1">
                <a:latin typeface="Tahoma" pitchFamily="34" charset="0"/>
                <a:cs typeface="Tahoma" pitchFamily="34" charset="0"/>
              </a:rPr>
              <a:t>min</a:t>
            </a:r>
            <a:r>
              <a:rPr lang="en-US" dirty="0">
                <a:latin typeface="Tahoma" pitchFamily="34" charset="0"/>
                <a:cs typeface="Tahoma" pitchFamily="34" charset="0"/>
              </a:rPr>
              <a:t> = D</a:t>
            </a:r>
            <a:r>
              <a:rPr lang="en-US" baseline="-30000" dirty="0">
                <a:latin typeface="Tahoma" pitchFamily="34" charset="0"/>
                <a:cs typeface="Tahoma" pitchFamily="34" charset="0"/>
              </a:rPr>
              <a:t>O</a:t>
            </a:r>
            <a:r>
              <a:rPr lang="en-US" dirty="0">
                <a:latin typeface="Tahoma" pitchFamily="34" charset="0"/>
                <a:cs typeface="Tahoma" pitchFamily="34" charset="0"/>
              </a:rPr>
              <a:t>/D</a:t>
            </a:r>
            <a:r>
              <a:rPr lang="en-US" baseline="-30000" dirty="0">
                <a:latin typeface="Tahoma" pitchFamily="34" charset="0"/>
                <a:cs typeface="Tahoma" pitchFamily="34" charset="0"/>
              </a:rPr>
              <a:t>O</a:t>
            </a:r>
            <a:r>
              <a:rPr lang="en-US" dirty="0">
                <a:latin typeface="Tahoma" pitchFamily="34" charset="0"/>
                <a:cs typeface="Tahoma" pitchFamily="34" charset="0"/>
              </a:rPr>
              <a:t> = 1 mm. This might be a bit of a surprise: at max magnification, where the scope's resolution matches your eye's resolution, the exit pupil is exactly 1 mm. Also it gets smaller as you go to higher power, so if you can see the </a:t>
            </a:r>
            <a:r>
              <a:rPr lang="en-US" dirty="0">
                <a:latin typeface="Tahoma" pitchFamily="34" charset="0"/>
                <a:cs typeface="Tahoma" pitchFamily="34" charset="0"/>
                <a:hlinkClick r:id="rId3"/>
              </a:rPr>
              <a:t>Airy disk</a:t>
            </a:r>
            <a:r>
              <a:rPr lang="en-US" dirty="0">
                <a:latin typeface="Tahoma" pitchFamily="34" charset="0"/>
                <a:cs typeface="Tahoma" pitchFamily="34" charset="0"/>
              </a:rPr>
              <a:t> the exit pupil is less than or equal to 1mm. Here we have a magnification of D</a:t>
            </a:r>
            <a:r>
              <a:rPr lang="en-US" baseline="-30000" dirty="0">
                <a:latin typeface="Tahoma" pitchFamily="34" charset="0"/>
                <a:cs typeface="Tahoma" pitchFamily="34" charset="0"/>
              </a:rPr>
              <a:t>O</a:t>
            </a:r>
            <a:r>
              <a:rPr lang="en-US" dirty="0">
                <a:latin typeface="Tahoma" pitchFamily="34" charset="0"/>
                <a:cs typeface="Tahoma" pitchFamily="34" charset="0"/>
              </a:rPr>
              <a:t>, and eyepiece focal length of </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and a surface brightness of SB =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/7)² = (1/7)² = 2%. </a:t>
            </a:r>
          </a:p>
          <a:p>
            <a:r>
              <a:rPr lang="en-US" dirty="0">
                <a:latin typeface="Tahoma" pitchFamily="34" charset="0"/>
                <a:cs typeface="Tahoma" pitchFamily="34" charset="0"/>
              </a:rPr>
              <a:t>Then the dynamic range for the exit pupil is </a:t>
            </a:r>
            <a:r>
              <a:rPr lang="en-US" b="1" dirty="0">
                <a:latin typeface="Tahoma" pitchFamily="34" charset="0"/>
                <a:cs typeface="Tahoma" pitchFamily="34" charset="0"/>
              </a:rPr>
              <a:t>from 1 to 7 mm</a:t>
            </a:r>
            <a:r>
              <a:rPr lang="en-US" dirty="0">
                <a:latin typeface="Tahoma" pitchFamily="34" charset="0"/>
                <a:cs typeface="Tahoma" pitchFamily="34" charset="0"/>
              </a:rPr>
              <a:t>, with the optimum resolution point at 2mm. This is what the resulting universal performance range for telescopes looks like the diagram shown.  </a:t>
            </a:r>
          </a:p>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304B99-F54E-45C8-998A-F7862BD470E1}" type="slidenum">
              <a:rPr lang="en-US"/>
              <a:pPr/>
              <a:t>99</a:t>
            </a:fld>
            <a:endParaRPr 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en-US">
                <a:latin typeface="Tahoma" pitchFamily="34" charset="0"/>
                <a:cs typeface="Tahoma" pitchFamily="34" charset="0"/>
              </a:rPr>
              <a:t>Some comments on this range: </a:t>
            </a:r>
          </a:p>
          <a:p>
            <a:pPr>
              <a:buFontTx/>
              <a:buChar char="•"/>
            </a:pPr>
            <a:r>
              <a:rPr lang="en-US">
                <a:latin typeface="Tahoma" pitchFamily="34" charset="0"/>
                <a:cs typeface="Tahoma" pitchFamily="34" charset="0"/>
              </a:rPr>
              <a:t>When I'm looking for faint objects, particularly when I'm using a filter, I want lots of brightness and will work at bright end of the range (large exit pupil). </a:t>
            </a:r>
          </a:p>
          <a:p>
            <a:pPr>
              <a:buFontTx/>
              <a:buChar char="•"/>
            </a:pPr>
            <a:r>
              <a:rPr lang="en-US">
                <a:latin typeface="Tahoma" pitchFamily="34" charset="0"/>
                <a:cs typeface="Tahoma" pitchFamily="34" charset="0"/>
              </a:rPr>
              <a:t>If I have a dark sky I can afford to go with the brightest eyepiece, but if I have a light-polluted sky, or a difficult target, or both, I might back off a bit to a somewhat smaller exit pupil... 5mm rather than 7mm. By increasing the magnification, I spread out the background sky glow, and that can improve the contrast with the faint target. Neat trick to remember. </a:t>
            </a:r>
          </a:p>
          <a:p>
            <a:pPr>
              <a:buFontTx/>
              <a:buChar char="•"/>
            </a:pPr>
            <a:r>
              <a:rPr lang="en-US">
                <a:latin typeface="Tahoma" pitchFamily="34" charset="0"/>
                <a:cs typeface="Tahoma" pitchFamily="34" charset="0"/>
              </a:rPr>
              <a:t>If I want to split a double, I will work at the dark, high-power end of the range (small exit pupil). Remember that stars don't start to get darker until I exceed the maximum magnification of the scope, or the maximum allowed by the atmospheric seeing (usually about 150-200X). </a:t>
            </a:r>
          </a:p>
          <a:p>
            <a:pPr>
              <a:buFontTx/>
              <a:buChar char="•"/>
            </a:pPr>
            <a:r>
              <a:rPr lang="en-US">
                <a:latin typeface="Tahoma" pitchFamily="34" charset="0"/>
                <a:cs typeface="Tahoma" pitchFamily="34" charset="0"/>
              </a:rPr>
              <a:t>This performance range assumes that the f-ratio will permit it. In practice, eyepieces over 40mm are hard to find and above 56mm virtually don't exist. Therefore, for all practical purposes, scopes with an f-ratio over 6 are limited on the bright end of their performance range to an exit pupil of about 40÷f</a:t>
            </a:r>
            <a:r>
              <a:rPr lang="en-US" baseline="-30000">
                <a:latin typeface="Tahoma" pitchFamily="34" charset="0"/>
                <a:cs typeface="Tahoma" pitchFamily="34" charset="0"/>
              </a:rPr>
              <a:t>R</a:t>
            </a:r>
            <a:r>
              <a:rPr lang="en-US">
                <a:latin typeface="Tahoma" pitchFamily="34" charset="0"/>
                <a:cs typeface="Tahoma" pitchFamily="34" charset="0"/>
              </a:rPr>
              <a:t>. </a:t>
            </a:r>
          </a:p>
          <a:p>
            <a:pPr>
              <a:buFontTx/>
              <a:buChar char="•"/>
            </a:pPr>
            <a:r>
              <a:rPr lang="en-US">
                <a:latin typeface="Tahoma" pitchFamily="34" charset="0"/>
                <a:cs typeface="Tahoma" pitchFamily="34" charset="0"/>
              </a:rPr>
              <a:t>If I’m a photographer, I can compensate for low brightness with long exposures, so a low f-ratio is less important than optical perfection.  Then I may go with a longer focal length in the objective, which is easier to get relatively free of artifacts (chromatic &amp; spherical aberrations).  </a:t>
            </a:r>
          </a:p>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C58D49-9657-41A1-8174-DF13BC2CC9EE}" type="slidenum">
              <a:rPr lang="en-US"/>
              <a:pPr/>
              <a:t>100</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a:latin typeface="Tahoma" pitchFamily="34" charset="0"/>
                <a:cs typeface="Tahoma" pitchFamily="34" charset="0"/>
              </a:rPr>
              <a:t>That means the exit pupil gives me the same information that the surface brightness does, without calculating squares of anything.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457998-A70F-4452-9067-3C2DA285E50E}" type="slidenum">
              <a:rPr lang="en-US"/>
              <a:pPr/>
              <a:t>101</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dirty="0">
                <a:latin typeface="Tahoma" pitchFamily="34" charset="0"/>
                <a:cs typeface="Tahoma" pitchFamily="34" charset="0"/>
              </a:rPr>
              <a:t>The exit pupil gives me a simple way of defining and transferring settings from one scope to another, as follows: </a:t>
            </a:r>
          </a:p>
          <a:p>
            <a:pPr>
              <a:buFontTx/>
              <a:buChar char="•"/>
            </a:pPr>
            <a:r>
              <a:rPr lang="en-US" dirty="0">
                <a:latin typeface="Tahoma" pitchFamily="34" charset="0"/>
                <a:cs typeface="Tahoma" pitchFamily="34" charset="0"/>
              </a:rPr>
              <a:t>Once the proper settings are found to capture an image on a scope, determine the exit pupil that was used as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 =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dirty="0">
                <a:latin typeface="Tahoma" pitchFamily="34" charset="0"/>
                <a:cs typeface="Tahoma" pitchFamily="34" charset="0"/>
              </a:rPr>
              <a:t>/</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or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 = D</a:t>
            </a:r>
            <a:r>
              <a:rPr lang="en-US" baseline="-30000" dirty="0">
                <a:latin typeface="Tahoma" pitchFamily="34" charset="0"/>
                <a:cs typeface="Tahoma" pitchFamily="34" charset="0"/>
              </a:rPr>
              <a:t>O</a:t>
            </a:r>
            <a:r>
              <a:rPr lang="en-US" dirty="0">
                <a:latin typeface="Tahoma" pitchFamily="34" charset="0"/>
                <a:cs typeface="Tahoma" pitchFamily="34" charset="0"/>
              </a:rPr>
              <a:t>/M. </a:t>
            </a:r>
          </a:p>
          <a:p>
            <a:pPr>
              <a:buFontTx/>
              <a:buChar char="•"/>
            </a:pPr>
            <a:r>
              <a:rPr lang="en-US" dirty="0">
                <a:latin typeface="Tahoma" pitchFamily="34" charset="0"/>
                <a:cs typeface="Tahoma" pitchFamily="34" charset="0"/>
              </a:rPr>
              <a:t>Calculate the magnification and/or eyepiece focal length for the second scope using M = D</a:t>
            </a:r>
            <a:r>
              <a:rPr lang="en-US" baseline="-30000" dirty="0">
                <a:latin typeface="Tahoma" pitchFamily="34" charset="0"/>
                <a:cs typeface="Tahoma" pitchFamily="34" charset="0"/>
              </a:rPr>
              <a:t>O</a:t>
            </a:r>
            <a:r>
              <a:rPr lang="en-US" dirty="0">
                <a:latin typeface="Tahoma" pitchFamily="34" charset="0"/>
                <a:cs typeface="Tahoma" pitchFamily="34" charset="0"/>
              </a:rPr>
              <a:t>/</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a:latin typeface="Tahoma" pitchFamily="34" charset="0"/>
                <a:cs typeface="Tahoma" pitchFamily="34" charset="0"/>
              </a:rPr>
              <a:t> and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dirty="0">
                <a:latin typeface="Tahoma" pitchFamily="34" charset="0"/>
                <a:cs typeface="Tahoma" pitchFamily="34" charset="0"/>
              </a:rPr>
              <a:t> =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a:t>
            </a:r>
            <a:endParaRPr lang="en-US" dirty="0" smtClean="0">
              <a:latin typeface="Tahoma" pitchFamily="34" charset="0"/>
              <a:cs typeface="Tahoma" pitchFamily="34" charset="0"/>
            </a:endParaRPr>
          </a:p>
          <a:p>
            <a:pPr>
              <a:buFontTx/>
              <a:buNone/>
            </a:pPr>
            <a:endParaRPr lang="en-US" dirty="0" smtClean="0">
              <a:latin typeface="Tahoma" pitchFamily="34" charset="0"/>
              <a:cs typeface="Tahoma" pitchFamily="34" charset="0"/>
            </a:endParaRPr>
          </a:p>
          <a:p>
            <a:pPr>
              <a:buFontTx/>
              <a:buNone/>
            </a:pPr>
            <a:r>
              <a:rPr lang="en-US" dirty="0" smtClean="0">
                <a:latin typeface="Tahoma" pitchFamily="34" charset="0"/>
                <a:cs typeface="Tahoma" pitchFamily="34" charset="0"/>
              </a:rPr>
              <a:t>Nearly always, the </a:t>
            </a:r>
            <a:r>
              <a:rPr lang="en-US"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dirty="0" smtClean="0">
                <a:latin typeface="Tahoma" pitchFamily="34" charset="0"/>
                <a:cs typeface="Tahoma" pitchFamily="34" charset="0"/>
              </a:rPr>
              <a:t>/</a:t>
            </a:r>
            <a:r>
              <a:rPr lang="en-US" dirty="0" err="1" smtClean="0">
                <a:latin typeface="Tahoma" pitchFamily="34" charset="0"/>
                <a:cs typeface="Tahoma" pitchFamily="34" charset="0"/>
              </a:rPr>
              <a:t>f</a:t>
            </a:r>
            <a:r>
              <a:rPr lang="en-US" baseline="-25000" dirty="0" err="1" smtClean="0">
                <a:latin typeface="Tahoma" pitchFamily="34" charset="0"/>
                <a:cs typeface="Tahoma" pitchFamily="34" charset="0"/>
              </a:rPr>
              <a:t>R</a:t>
            </a:r>
            <a:r>
              <a:rPr lang="en-US" dirty="0" smtClean="0">
                <a:latin typeface="Tahoma" pitchFamily="34" charset="0"/>
                <a:cs typeface="Tahoma" pitchFamily="34" charset="0"/>
              </a:rPr>
              <a:t> and </a:t>
            </a:r>
            <a:r>
              <a:rPr lang="en-US" dirty="0" err="1" smtClean="0">
                <a:latin typeface="Tahoma" pitchFamily="34" charset="0"/>
                <a:cs typeface="Tahoma" pitchFamily="34" charset="0"/>
              </a:rPr>
              <a:t>f</a:t>
            </a:r>
            <a:r>
              <a:rPr lang="en-US" baseline="-25000" dirty="0" err="1" smtClean="0">
                <a:latin typeface="Tahoma" pitchFamily="34" charset="0"/>
                <a:cs typeface="Tahoma" pitchFamily="34" charset="0"/>
              </a:rPr>
              <a:t>e</a:t>
            </a:r>
            <a:r>
              <a:rPr lang="en-US" dirty="0" smtClean="0">
                <a:latin typeface="Tahoma" pitchFamily="34" charset="0"/>
                <a:cs typeface="Tahoma" pitchFamily="34" charset="0"/>
              </a:rPr>
              <a:t> = </a:t>
            </a:r>
            <a:r>
              <a:rPr lang="en-US" dirty="0" err="1" smtClean="0">
                <a:latin typeface="Tahoma" pitchFamily="34" charset="0"/>
                <a:cs typeface="Tahoma" pitchFamily="34" charset="0"/>
              </a:rPr>
              <a:t>D</a:t>
            </a:r>
            <a:r>
              <a:rPr lang="en-US" baseline="-25000" dirty="0" err="1" smtClean="0">
                <a:latin typeface="Tahoma" pitchFamily="34" charset="0"/>
                <a:cs typeface="Tahoma" pitchFamily="34" charset="0"/>
              </a:rPr>
              <a:t>ep</a:t>
            </a:r>
            <a:r>
              <a:rPr lang="en-US" dirty="0" err="1" smtClean="0">
                <a:latin typeface="Tahoma" pitchFamily="34" charset="0"/>
                <a:cs typeface="Tahoma" pitchFamily="34" charset="0"/>
              </a:rPr>
              <a:t>×f</a:t>
            </a:r>
            <a:r>
              <a:rPr lang="en-US" baseline="-25000" dirty="0" err="1" smtClean="0">
                <a:latin typeface="Tahoma" pitchFamily="34" charset="0"/>
                <a:cs typeface="Tahoma" pitchFamily="34" charset="0"/>
              </a:rPr>
              <a:t>R</a:t>
            </a:r>
            <a:r>
              <a:rPr lang="en-US" dirty="0" smtClean="0">
                <a:latin typeface="Tahoma" pitchFamily="34" charset="0"/>
                <a:cs typeface="Tahoma" pitchFamily="34" charset="0"/>
              </a:rPr>
              <a:t> is the way to go.  That’s because</a:t>
            </a:r>
            <a:r>
              <a:rPr lang="en-US" baseline="0" dirty="0" smtClean="0">
                <a:latin typeface="Tahoma" pitchFamily="34" charset="0"/>
                <a:cs typeface="Tahoma" pitchFamily="34" charset="0"/>
              </a:rPr>
              <a:t> you’re usually looking right at those numbers; M is another calculation you have to do.  </a:t>
            </a:r>
            <a:endParaRPr lang="en-US" dirty="0" smtClean="0">
              <a:latin typeface="Tahoma" pitchFamily="34" charset="0"/>
              <a:cs typeface="Tahoma" pitchFamily="34" charset="0"/>
            </a:endParaRPr>
          </a:p>
          <a:p>
            <a:pPr>
              <a:buFontTx/>
              <a:buNone/>
            </a:pPr>
            <a:endParaRPr lang="en-US" dirty="0" smtClean="0">
              <a:latin typeface="Tahoma" pitchFamily="34" charset="0"/>
              <a:cs typeface="Tahoma" pitchFamily="34" charset="0"/>
            </a:endParaRPr>
          </a:p>
          <a:p>
            <a:pPr>
              <a:buFontTx/>
              <a:buNone/>
            </a:pPr>
            <a:r>
              <a:rPr lang="en-US" dirty="0" smtClean="0"/>
              <a:t>By the way as</a:t>
            </a:r>
            <a:r>
              <a:rPr lang="en-US" baseline="0" dirty="0" smtClean="0"/>
              <a:t> long as we’re looking at this slide this also shows an easy way to get the scope magnification from the exit pupil (if you don’t know </a:t>
            </a:r>
            <a:r>
              <a:rPr lang="en-US" baseline="0" dirty="0" err="1" smtClean="0"/>
              <a:t>f</a:t>
            </a:r>
            <a:r>
              <a:rPr lang="en-US" baseline="-25000" dirty="0" err="1" smtClean="0"/>
              <a:t>O</a:t>
            </a:r>
            <a:r>
              <a:rPr lang="en-US" baseline="0" dirty="0" smtClean="0"/>
              <a:t> offhand):  </a:t>
            </a:r>
          </a:p>
          <a:p>
            <a:pPr marL="228600" indent="-228600">
              <a:buFont typeface="Arial" pitchFamily="34" charset="0"/>
              <a:buAutoNum type="arabicPeriod"/>
            </a:pPr>
            <a:r>
              <a:rPr lang="en-US" baseline="0" dirty="0" smtClean="0"/>
              <a:t>Find the exit pupil from </a:t>
            </a:r>
            <a:r>
              <a:rPr lang="en-US" baseline="0" dirty="0" err="1" smtClean="0"/>
              <a:t>f</a:t>
            </a:r>
            <a:r>
              <a:rPr lang="en-US" baseline="-25000" dirty="0" err="1" smtClean="0"/>
              <a:t>e</a:t>
            </a:r>
            <a:r>
              <a:rPr lang="en-US" baseline="0" dirty="0" smtClean="0"/>
              <a:t>/</a:t>
            </a:r>
            <a:r>
              <a:rPr lang="en-US" baseline="0" dirty="0" err="1" smtClean="0"/>
              <a:t>f</a:t>
            </a:r>
            <a:r>
              <a:rPr lang="en-US" baseline="-25000" dirty="0" err="1" smtClean="0"/>
              <a:t>R</a:t>
            </a:r>
            <a:r>
              <a:rPr lang="en-US" baseline="0" dirty="0" smtClean="0"/>
              <a:t> </a:t>
            </a:r>
          </a:p>
          <a:p>
            <a:pPr marL="228600" indent="-228600">
              <a:buFont typeface="Arial" pitchFamily="34" charset="0"/>
              <a:buAutoNum type="arabicPeriod"/>
            </a:pPr>
            <a:r>
              <a:rPr lang="en-US" baseline="0" dirty="0" smtClean="0"/>
              <a:t>Find the magnification as M = D</a:t>
            </a:r>
            <a:r>
              <a:rPr lang="en-US" baseline="-25000" dirty="0" smtClean="0"/>
              <a:t>O</a:t>
            </a:r>
            <a:r>
              <a:rPr lang="en-US" baseline="0" dirty="0" smtClean="0"/>
              <a:t>/D</a:t>
            </a:r>
            <a:r>
              <a:rPr lang="en-US" baseline="-25000" dirty="0" smtClean="0"/>
              <a:t>ep</a:t>
            </a:r>
            <a:r>
              <a:rPr lang="en-US" baseline="0" dirty="0" smtClean="0"/>
              <a:t>.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21F904-BCEF-4E48-BEE6-677D3EAA98EE}" type="slidenum">
              <a:rPr lang="en-US"/>
              <a:pPr/>
              <a:t>102</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b="1" dirty="0">
                <a:latin typeface="Tahoma" pitchFamily="34" charset="0"/>
                <a:cs typeface="Tahoma" pitchFamily="34" charset="0"/>
              </a:rPr>
              <a:t>The Power of the Exit Pupil</a:t>
            </a:r>
          </a:p>
          <a:p>
            <a:r>
              <a:rPr lang="en-US" dirty="0">
                <a:latin typeface="Tahoma" pitchFamily="34" charset="0"/>
                <a:cs typeface="Tahoma" pitchFamily="34" charset="0"/>
              </a:rPr>
              <a:t>I'm going to show you how great the exit pupil is by way of an example, solved two ways: calculating surface brightness directly, and then by finding the required exit pupil. </a:t>
            </a:r>
          </a:p>
          <a:p>
            <a:r>
              <a:rPr lang="en-US" b="1" dirty="0">
                <a:latin typeface="Tahoma" pitchFamily="34" charset="0"/>
                <a:cs typeface="Tahoma" pitchFamily="34" charset="0"/>
              </a:rPr>
              <a:t>Statement of the Horse Head Nebula Problem</a:t>
            </a:r>
          </a:p>
          <a:p>
            <a:r>
              <a:rPr lang="en-US" dirty="0">
                <a:latin typeface="Tahoma" pitchFamily="34" charset="0"/>
                <a:cs typeface="Tahoma" pitchFamily="34" charset="0"/>
              </a:rPr>
              <a:t>We will suppose I'm out observing with a friend who has a 15" f/4.5 Obsession telescope, and that I'm using an Orion 8" f/6 </a:t>
            </a:r>
            <a:r>
              <a:rPr lang="en-US" dirty="0" err="1">
                <a:latin typeface="Tahoma" pitchFamily="34" charset="0"/>
                <a:cs typeface="Tahoma" pitchFamily="34" charset="0"/>
              </a:rPr>
              <a:t>Dobsonian</a:t>
            </a:r>
            <a:r>
              <a:rPr lang="en-US" dirty="0">
                <a:latin typeface="Tahoma" pitchFamily="34" charset="0"/>
                <a:cs typeface="Tahoma" pitchFamily="34" charset="0"/>
              </a:rPr>
              <a:t>. My friend is able to show me the Horse Head Nebula with his Obsession telescope using a </a:t>
            </a:r>
            <a:r>
              <a:rPr lang="en-US" dirty="0" err="1">
                <a:latin typeface="Tahoma" pitchFamily="34" charset="0"/>
                <a:cs typeface="Tahoma" pitchFamily="34" charset="0"/>
              </a:rPr>
              <a:t>Televue</a:t>
            </a:r>
            <a:r>
              <a:rPr lang="en-US" dirty="0">
                <a:latin typeface="Tahoma" pitchFamily="34" charset="0"/>
                <a:cs typeface="Tahoma" pitchFamily="34" charset="0"/>
              </a:rPr>
              <a:t> 22mm eyepiece. What should I use in my Orion scope to also be able to see this nebula? </a:t>
            </a:r>
          </a:p>
          <a:p>
            <a:r>
              <a:rPr lang="en-US" b="1" dirty="0">
                <a:latin typeface="Tahoma" pitchFamily="34" charset="0"/>
                <a:cs typeface="Tahoma" pitchFamily="34" charset="0"/>
              </a:rPr>
              <a:t>Solving It the Hard Way</a:t>
            </a:r>
          </a:p>
          <a:p>
            <a:r>
              <a:rPr lang="en-US" dirty="0">
                <a:latin typeface="Tahoma" pitchFamily="34" charset="0"/>
                <a:cs typeface="Tahoma" pitchFamily="34" charset="0"/>
              </a:rPr>
              <a:t>First we will solve the problem by finding the surface brightness being used in the Obsession, then match that surface brightness in the Orion scope. </a:t>
            </a:r>
          </a:p>
          <a:p>
            <a:r>
              <a:rPr lang="en-US" dirty="0">
                <a:latin typeface="Tahoma" pitchFamily="34" charset="0"/>
                <a:cs typeface="Tahoma" pitchFamily="34" charset="0"/>
              </a:rPr>
              <a:t>To find the surface brightness in the Obsession, we first need to find the maximum eyepiece focal length for the Obsession scope. We get this from the equation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-max</a:t>
            </a:r>
            <a:r>
              <a:rPr lang="en-US" dirty="0">
                <a:latin typeface="Tahoma" pitchFamily="34" charset="0"/>
                <a:cs typeface="Tahoma" pitchFamily="34" charset="0"/>
              </a:rPr>
              <a:t> = 7×f</a:t>
            </a:r>
            <a:r>
              <a:rPr lang="en-US" baseline="-30000" dirty="0">
                <a:latin typeface="Tahoma" pitchFamily="34" charset="0"/>
                <a:cs typeface="Tahoma" pitchFamily="34" charset="0"/>
              </a:rPr>
              <a:t>R</a:t>
            </a:r>
            <a:r>
              <a:rPr lang="en-US" dirty="0">
                <a:latin typeface="Tahoma" pitchFamily="34" charset="0"/>
                <a:cs typeface="Tahoma" pitchFamily="34" charset="0"/>
              </a:rPr>
              <a:t>, so 7×4.5= 31.5. Then the surface brightness being used in the Obsession scope to see the Horse Head Nebula is SB =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dirty="0">
                <a:latin typeface="Tahoma" pitchFamily="34" charset="0"/>
                <a:cs typeface="Tahoma" pitchFamily="34" charset="0"/>
              </a:rPr>
              <a:t>/</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baseline="-30000" dirty="0">
                <a:latin typeface="Tahoma" pitchFamily="34" charset="0"/>
                <a:cs typeface="Tahoma" pitchFamily="34" charset="0"/>
              </a:rPr>
              <a:t>-max</a:t>
            </a:r>
            <a:r>
              <a:rPr lang="en-US" dirty="0">
                <a:latin typeface="Tahoma" pitchFamily="34" charset="0"/>
                <a:cs typeface="Tahoma" pitchFamily="34" charset="0"/>
              </a:rPr>
              <a:t>)² = (22/31.5)² = 49%. </a:t>
            </a:r>
          </a:p>
          <a:p>
            <a:r>
              <a:rPr lang="en-US" dirty="0">
                <a:latin typeface="Tahoma" pitchFamily="34" charset="0"/>
                <a:cs typeface="Tahoma" pitchFamily="34" charset="0"/>
              </a:rPr>
              <a:t>Then using the equation for calculating surface brightness using the eyepiece focal length and solving backwards to get the eyepiece focal length, that means I figure out the eyepiece I need by finding the square root of 0.49, which is 0.7, multiply by 7 to get 4.9, and then multiply by the f-ratio of the Orion scope, 4.9×6 ≈ 5×6 = 30mm. </a:t>
            </a:r>
          </a:p>
          <a:p>
            <a:r>
              <a:rPr lang="en-US" b="1" dirty="0">
                <a:latin typeface="Tahoma" pitchFamily="34" charset="0"/>
                <a:cs typeface="Tahoma" pitchFamily="34" charset="0"/>
              </a:rPr>
              <a:t>Solving It with the Exit Pupil</a:t>
            </a:r>
          </a:p>
          <a:p>
            <a:r>
              <a:rPr lang="en-US" dirty="0">
                <a:latin typeface="Tahoma" pitchFamily="34" charset="0"/>
                <a:cs typeface="Tahoma" pitchFamily="34" charset="0"/>
              </a:rPr>
              <a:t>So the exit pupil my friend was using on his Obsession scope is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dirty="0">
                <a:latin typeface="Tahoma" pitchFamily="34" charset="0"/>
                <a:cs typeface="Tahoma" pitchFamily="34" charset="0"/>
              </a:rPr>
              <a:t>/</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 22/4.5 = 4.9 ≈ 5mm. </a:t>
            </a:r>
          </a:p>
          <a:p>
            <a:r>
              <a:rPr lang="en-US" dirty="0">
                <a:latin typeface="Tahoma" pitchFamily="34" charset="0"/>
                <a:cs typeface="Tahoma" pitchFamily="34" charset="0"/>
              </a:rPr>
              <a:t>Then the eyepiece focal length for the Orion is </a:t>
            </a:r>
            <a:r>
              <a:rPr lang="en-US" dirty="0" err="1">
                <a:latin typeface="Tahoma" pitchFamily="34" charset="0"/>
                <a:cs typeface="Tahoma" pitchFamily="34" charset="0"/>
              </a:rPr>
              <a:t>f</a:t>
            </a:r>
            <a:r>
              <a:rPr lang="en-US" baseline="-30000" dirty="0" err="1">
                <a:latin typeface="Tahoma" pitchFamily="34" charset="0"/>
                <a:cs typeface="Tahoma" pitchFamily="34" charset="0"/>
              </a:rPr>
              <a:t>e</a:t>
            </a:r>
            <a:r>
              <a:rPr lang="en-US" dirty="0">
                <a:latin typeface="Tahoma" pitchFamily="34" charset="0"/>
                <a:cs typeface="Tahoma" pitchFamily="34" charset="0"/>
              </a:rPr>
              <a:t> = </a:t>
            </a:r>
            <a:r>
              <a:rPr lang="en-US" dirty="0" err="1">
                <a:latin typeface="Tahoma" pitchFamily="34" charset="0"/>
                <a:cs typeface="Tahoma" pitchFamily="34" charset="0"/>
              </a:rPr>
              <a:t>D</a:t>
            </a:r>
            <a:r>
              <a:rPr lang="en-US" baseline="-30000" dirty="0" err="1">
                <a:latin typeface="Tahoma" pitchFamily="34" charset="0"/>
                <a:cs typeface="Tahoma" pitchFamily="34" charset="0"/>
              </a:rPr>
              <a:t>ep</a:t>
            </a:r>
            <a:r>
              <a:rPr lang="en-US" dirty="0" err="1">
                <a:latin typeface="Tahoma" pitchFamily="34" charset="0"/>
                <a:cs typeface="Tahoma" pitchFamily="34" charset="0"/>
              </a:rPr>
              <a:t>×f</a:t>
            </a:r>
            <a:r>
              <a:rPr lang="en-US" baseline="-30000" dirty="0" err="1">
                <a:latin typeface="Tahoma" pitchFamily="34" charset="0"/>
                <a:cs typeface="Tahoma" pitchFamily="34" charset="0"/>
              </a:rPr>
              <a:t>R</a:t>
            </a:r>
            <a:r>
              <a:rPr lang="en-US" dirty="0">
                <a:latin typeface="Tahoma" pitchFamily="34" charset="0"/>
                <a:cs typeface="Tahoma" pitchFamily="34" charset="0"/>
              </a:rPr>
              <a:t> = 5×6 = 30mm. </a:t>
            </a:r>
          </a:p>
          <a:p>
            <a:r>
              <a:rPr lang="en-US" dirty="0">
                <a:latin typeface="Tahoma" pitchFamily="34" charset="0"/>
                <a:cs typeface="Tahoma" pitchFamily="34" charset="0"/>
              </a:rPr>
              <a:t>Notice that by using the exit pupil I completely by-passed all the squares and square-roots, multiplications by 7 and so forth. That's the advantage of using the exit pupil as your performance yardstick. </a:t>
            </a:r>
          </a:p>
          <a:p>
            <a:r>
              <a:rPr lang="en-US" dirty="0">
                <a:latin typeface="Tahoma" pitchFamily="34" charset="0"/>
                <a:cs typeface="Tahoma" pitchFamily="34" charset="0"/>
              </a:rPr>
              <a:t>By the way, this example is based on real experience, although for simplicity I left out the fact that a nebular filter also helps to see the Horse Head. It was Barbara Wilson of the Houston Astronomical Society who discovered that an exit pupil of 5mm, along with using a nebular filter, is the secret to seeing the Horsehead Nebula: </a:t>
            </a:r>
            <a:r>
              <a:rPr lang="en-US" dirty="0">
                <a:solidFill>
                  <a:schemeClr val="tx2"/>
                </a:solidFill>
                <a:latin typeface="Tahoma" pitchFamily="34" charset="0"/>
                <a:cs typeface="Tahoma" pitchFamily="34" charset="0"/>
                <a:hlinkClick r:id="rId3"/>
              </a:rPr>
              <a:t>Magic Horsehead Eyepiece</a:t>
            </a:r>
            <a:r>
              <a:rPr lang="en-US" dirty="0">
                <a:latin typeface="Tahoma" pitchFamily="34" charset="0"/>
                <a:cs typeface="Tahoma" pitchFamily="34" charset="0"/>
              </a:rPr>
              <a:t>. </a:t>
            </a:r>
          </a:p>
          <a:p>
            <a:endParaRPr lang="en-US" dirty="0"/>
          </a:p>
          <a:p>
            <a:endParaRPr lang="en-US" dirty="0"/>
          </a:p>
          <a:p>
            <a:r>
              <a:rPr lang="en-US" dirty="0"/>
              <a:t>Obsession magnification = D</a:t>
            </a:r>
            <a:r>
              <a:rPr lang="en-US" baseline="-25000" dirty="0"/>
              <a:t>O</a:t>
            </a:r>
            <a:r>
              <a:rPr lang="en-US" dirty="0"/>
              <a:t>/</a:t>
            </a:r>
            <a:r>
              <a:rPr lang="en-US" dirty="0" err="1"/>
              <a:t>D</a:t>
            </a:r>
            <a:r>
              <a:rPr lang="en-US" baseline="-25000" dirty="0" err="1"/>
              <a:t>ep</a:t>
            </a:r>
            <a:r>
              <a:rPr lang="en-US" dirty="0"/>
              <a:t> = 375/5 = 75, </a:t>
            </a:r>
          </a:p>
          <a:p>
            <a:r>
              <a:rPr lang="en-US" dirty="0"/>
              <a:t>Orion magnification = 200/5 = 40 </a:t>
            </a:r>
          </a:p>
          <a:p>
            <a:r>
              <a:rPr lang="en-US" dirty="0"/>
              <a:t>Since the Obsession is roughly twice the diameter of the Orion, you would expect roughly twice the magnification to get the same exit pupil.  </a:t>
            </a:r>
          </a:p>
          <a:p>
            <a:endParaRPr lang="en-US" dirty="0"/>
          </a:p>
          <a:p>
            <a:r>
              <a:rPr lang="en-US" dirty="0"/>
              <a:t>Incidentally, could I see the Horse Head Nebula with my ETX if I wanted to?  </a:t>
            </a:r>
            <a:r>
              <a:rPr lang="en-US" dirty="0" err="1"/>
              <a:t>f</a:t>
            </a:r>
            <a:r>
              <a:rPr lang="en-US" baseline="-25000" dirty="0" err="1"/>
              <a:t>e</a:t>
            </a:r>
            <a:r>
              <a:rPr lang="en-US" dirty="0"/>
              <a:t> = </a:t>
            </a:r>
            <a:r>
              <a:rPr lang="en-US" dirty="0" err="1"/>
              <a:t>D</a:t>
            </a:r>
            <a:r>
              <a:rPr lang="en-US" baseline="-25000" dirty="0" err="1"/>
              <a:t>ep</a:t>
            </a:r>
            <a:r>
              <a:rPr lang="en-US" dirty="0" err="1">
                <a:cs typeface="Times New Roman" pitchFamily="18" charset="0"/>
              </a:rPr>
              <a:t>×f</a:t>
            </a:r>
            <a:r>
              <a:rPr lang="en-US" baseline="-25000" dirty="0" err="1">
                <a:cs typeface="Times New Roman" pitchFamily="18" charset="0"/>
              </a:rPr>
              <a:t>R</a:t>
            </a:r>
            <a:r>
              <a:rPr lang="en-US" dirty="0">
                <a:cs typeface="Times New Roman" pitchFamily="18" charset="0"/>
              </a:rPr>
              <a:t> = 5×13.9 = 69.5 mm ==&gt; so no.  I’m not finding a 70mm eyepiece.  </a:t>
            </a:r>
            <a:endParaRPr lang="en-US" dirty="0"/>
          </a:p>
          <a:p>
            <a:endParaRPr lang="en-US" dirty="0"/>
          </a:p>
          <a:p>
            <a:r>
              <a:rPr lang="en-US" dirty="0"/>
              <a:t>Also notice that the key to getting an eyepiece that puts me on the same point on the performance curve is the f-ratio, not the scope diameter.  If, for example, they were both f/5 scopes, the eyepiece to use would be the same (25mm).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58000"/>
            <a:chOff x="0" y="0"/>
            <a:chExt cx="5760" cy="4320"/>
          </a:xfrm>
        </p:grpSpPr>
        <p:grpSp>
          <p:nvGrpSpPr>
            <p:cNvPr id="6147" name="Group 3"/>
            <p:cNvGrpSpPr>
              <a:grpSpLocks/>
            </p:cNvGrpSpPr>
            <p:nvPr/>
          </p:nvGrpSpPr>
          <p:grpSpPr bwMode="auto">
            <a:xfrm>
              <a:off x="0" y="0"/>
              <a:ext cx="5760" cy="4320"/>
              <a:chOff x="0" y="0"/>
              <a:chExt cx="5760" cy="4320"/>
            </a:xfrm>
          </p:grpSpPr>
          <p:sp>
            <p:nvSpPr>
              <p:cNvPr id="6148" name="Rectangle 4"/>
              <p:cNvSpPr>
                <a:spLocks noChangeArrowheads="1"/>
              </p:cNvSpPr>
              <p:nvPr/>
            </p:nvSpPr>
            <p:spPr bwMode="ltGray">
              <a:xfrm>
                <a:off x="2112" y="0"/>
                <a:ext cx="3648"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49" name="Group 5"/>
              <p:cNvGrpSpPr>
                <a:grpSpLocks/>
              </p:cNvGrpSpPr>
              <p:nvPr userDrawn="1"/>
            </p:nvGrpSpPr>
            <p:grpSpPr bwMode="auto">
              <a:xfrm>
                <a:off x="0" y="0"/>
                <a:ext cx="5760" cy="4320"/>
                <a:chOff x="0" y="0"/>
                <a:chExt cx="5760" cy="4320"/>
              </a:xfrm>
            </p:grpSpPr>
            <p:sp>
              <p:nvSpPr>
                <p:cNvPr id="6150"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3"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5"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6"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7"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9"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0"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1"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201" name="Line 57"/>
              <p:cNvSpPr>
                <a:spLocks noChangeShapeType="1"/>
              </p:cNvSpPr>
              <p:nvPr/>
            </p:nvSpPr>
            <p:spPr bwMode="ltGray">
              <a:xfrm>
                <a:off x="5568" y="0"/>
                <a:ext cx="0" cy="14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02" name="Group 58"/>
            <p:cNvGrpSpPr>
              <a:grpSpLocks/>
            </p:cNvGrpSpPr>
            <p:nvPr userDrawn="1"/>
          </p:nvGrpSpPr>
          <p:grpSpPr bwMode="auto">
            <a:xfrm>
              <a:off x="3" y="559"/>
              <a:ext cx="4192" cy="1796"/>
              <a:chOff x="3" y="559"/>
              <a:chExt cx="4192" cy="1796"/>
            </a:xfrm>
          </p:grpSpPr>
          <p:sp>
            <p:nvSpPr>
              <p:cNvPr id="6203" name="Line 59"/>
              <p:cNvSpPr>
                <a:spLocks noChangeShapeType="1"/>
              </p:cNvSpPr>
              <p:nvPr/>
            </p:nvSpPr>
            <p:spPr bwMode="ltGray">
              <a:xfrm>
                <a:off x="506" y="559"/>
                <a:ext cx="0" cy="17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4"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6"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07" name="Group 63"/>
            <p:cNvGrpSpPr>
              <a:grpSpLocks/>
            </p:cNvGrpSpPr>
            <p:nvPr userDrawn="1"/>
          </p:nvGrpSpPr>
          <p:grpSpPr bwMode="auto">
            <a:xfrm>
              <a:off x="1480" y="1952"/>
              <a:ext cx="3808" cy="1812"/>
              <a:chOff x="1480" y="1952"/>
              <a:chExt cx="3808" cy="1812"/>
            </a:xfrm>
          </p:grpSpPr>
          <p:sp>
            <p:nvSpPr>
              <p:cNvPr id="620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0"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6211" name="Rectangle 67"/>
          <p:cNvSpPr>
            <a:spLocks noGrp="1" noChangeArrowheads="1"/>
          </p:cNvSpPr>
          <p:nvPr>
            <p:ph type="ctrTitle"/>
          </p:nvPr>
        </p:nvSpPr>
        <p:spPr>
          <a:xfrm>
            <a:off x="990600" y="1752600"/>
            <a:ext cx="7772400" cy="1143000"/>
          </a:xfrm>
          <a:effectLst>
            <a:outerShdw blurRad="50800" dist="38100" dir="2700000" algn="tl" rotWithShape="0">
              <a:prstClr val="black">
                <a:alpha val="40000"/>
              </a:prstClr>
            </a:outerShdw>
          </a:effectLst>
        </p:spPr>
        <p:txBody>
          <a:bodyPr/>
          <a:lstStyle>
            <a:lvl1pPr>
              <a:defRPr>
                <a:solidFill>
                  <a:srgbClr val="000066"/>
                </a:solidFill>
              </a:defRPr>
            </a:lvl1pPr>
          </a:lstStyle>
          <a:p>
            <a:pPr lvl="0"/>
            <a:r>
              <a:rPr lang="en-US" noProof="0" smtClean="0"/>
              <a:t>Click to edit Master title style</a:t>
            </a:r>
          </a:p>
        </p:txBody>
      </p:sp>
      <p:sp>
        <p:nvSpPr>
          <p:cNvPr id="6212"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solidFill>
                  <a:srgbClr val="0066CC"/>
                </a:solidFill>
              </a:defRPr>
            </a:lvl1pPr>
          </a:lstStyle>
          <a:p>
            <a:pPr lvl="0"/>
            <a:r>
              <a:rPr lang="en-US" noProof="0" smtClean="0"/>
              <a:t>Click to edit Master subtitle style</a:t>
            </a:r>
          </a:p>
        </p:txBody>
      </p:sp>
      <p:sp>
        <p:nvSpPr>
          <p:cNvPr id="6213" name="Rectangle 69"/>
          <p:cNvSpPr>
            <a:spLocks noGrp="1" noChangeArrowheads="1"/>
          </p:cNvSpPr>
          <p:nvPr>
            <p:ph type="dt" sz="quarter" idx="2"/>
          </p:nvPr>
        </p:nvSpPr>
        <p:spPr/>
        <p:txBody>
          <a:bodyPr/>
          <a:lstStyle>
            <a:lvl1pPr>
              <a:defRPr>
                <a:solidFill>
                  <a:srgbClr val="00008C"/>
                </a:solidFill>
              </a:defRPr>
            </a:lvl1pPr>
          </a:lstStyle>
          <a:p>
            <a:endParaRPr lang="en-US"/>
          </a:p>
        </p:txBody>
      </p:sp>
      <p:sp>
        <p:nvSpPr>
          <p:cNvPr id="6214" name="Rectangle 70"/>
          <p:cNvSpPr>
            <a:spLocks noGrp="1" noChangeArrowheads="1"/>
          </p:cNvSpPr>
          <p:nvPr>
            <p:ph type="ftr" sz="quarter" idx="3"/>
          </p:nvPr>
        </p:nvSpPr>
        <p:spPr/>
        <p:txBody>
          <a:bodyPr/>
          <a:lstStyle>
            <a:lvl1pPr>
              <a:defRPr>
                <a:solidFill>
                  <a:srgbClr val="00008C"/>
                </a:solidFill>
              </a:defRPr>
            </a:lvl1pPr>
          </a:lstStyle>
          <a:p>
            <a:endParaRPr lang="en-US"/>
          </a:p>
        </p:txBody>
      </p:sp>
      <p:sp>
        <p:nvSpPr>
          <p:cNvPr id="6215" name="Rectangle 71"/>
          <p:cNvSpPr>
            <a:spLocks noGrp="1" noChangeArrowheads="1"/>
          </p:cNvSpPr>
          <p:nvPr>
            <p:ph type="sldNum" sz="quarter" idx="4"/>
          </p:nvPr>
        </p:nvSpPr>
        <p:spPr/>
        <p:txBody>
          <a:bodyPr/>
          <a:lstStyle>
            <a:lvl1pPr>
              <a:defRPr>
                <a:solidFill>
                  <a:srgbClr val="00008C"/>
                </a:solidFill>
              </a:defRPr>
            </a:lvl1pPr>
          </a:lstStyle>
          <a:p>
            <a:fld id="{38157DD9-30DD-4285-8A46-B53D1C24E03A}"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5EED85-455D-463C-A278-CC588D2B6517}" type="slidenum">
              <a:rPr lang="en-US"/>
              <a:pPr/>
              <a:t>‹#›</a:t>
            </a:fld>
            <a:endParaRPr lang="en-US"/>
          </a:p>
        </p:txBody>
      </p:sp>
    </p:spTree>
    <p:extLst>
      <p:ext uri="{BB962C8B-B14F-4D97-AF65-F5344CB8AC3E}">
        <p14:creationId xmlns:p14="http://schemas.microsoft.com/office/powerpoint/2010/main" val="3217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FE472B-AB87-4F67-A901-937B26823169}" type="slidenum">
              <a:rPr lang="en-US"/>
              <a:pPr/>
              <a:t>‹#›</a:t>
            </a:fld>
            <a:endParaRPr lang="en-US"/>
          </a:p>
        </p:txBody>
      </p:sp>
    </p:spTree>
    <p:extLst>
      <p:ext uri="{BB962C8B-B14F-4D97-AF65-F5344CB8AC3E}">
        <p14:creationId xmlns:p14="http://schemas.microsoft.com/office/powerpoint/2010/main" val="13727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lvl1pPr>
              <a:defRPr>
                <a:solidFill>
                  <a:srgbClr val="000066"/>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66CC"/>
                </a:solidFill>
              </a:defRPr>
            </a:lvl1pPr>
            <a:lvl2pPr>
              <a:defRPr>
                <a:solidFill>
                  <a:srgbClr val="0066CC"/>
                </a:solidFill>
              </a:defRPr>
            </a:lvl2pPr>
            <a:lvl3pPr>
              <a:defRPr>
                <a:solidFill>
                  <a:srgbClr val="0066CC"/>
                </a:solidFill>
              </a:defRPr>
            </a:lvl3pPr>
            <a:lvl4pPr>
              <a:defRPr>
                <a:solidFill>
                  <a:srgbClr val="0066CC"/>
                </a:solidFill>
              </a:defRPr>
            </a:lvl4pPr>
            <a:lvl5pPr>
              <a:defRPr>
                <a:solidFill>
                  <a:srgbClr val="0066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F94A7E-4D46-4335-8065-559FC6770B73}" type="slidenum">
              <a:rPr lang="en-US"/>
              <a:pPr/>
              <a:t>‹#›</a:t>
            </a:fld>
            <a:endParaRPr lang="en-US"/>
          </a:p>
        </p:txBody>
      </p:sp>
    </p:spTree>
    <p:extLst>
      <p:ext uri="{BB962C8B-B14F-4D97-AF65-F5344CB8AC3E}">
        <p14:creationId xmlns:p14="http://schemas.microsoft.com/office/powerpoint/2010/main" val="29520726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49607E2-9436-4716-8A2F-67A90BBD3BAB}" type="slidenum">
              <a:rPr lang="en-US"/>
              <a:pPr/>
              <a:t>‹#›</a:t>
            </a:fld>
            <a:endParaRPr lang="en-US"/>
          </a:p>
        </p:txBody>
      </p:sp>
    </p:spTree>
    <p:extLst>
      <p:ext uri="{BB962C8B-B14F-4D97-AF65-F5344CB8AC3E}">
        <p14:creationId xmlns:p14="http://schemas.microsoft.com/office/powerpoint/2010/main" val="3032825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DC78A7-05FE-4F29-BF74-D9BD16A50DC6}" type="slidenum">
              <a:rPr lang="en-US"/>
              <a:pPr/>
              <a:t>‹#›</a:t>
            </a:fld>
            <a:endParaRPr lang="en-US"/>
          </a:p>
        </p:txBody>
      </p:sp>
    </p:spTree>
    <p:extLst>
      <p:ext uri="{BB962C8B-B14F-4D97-AF65-F5344CB8AC3E}">
        <p14:creationId xmlns:p14="http://schemas.microsoft.com/office/powerpoint/2010/main" val="104472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8164E6C-2703-46A1-A0AF-3DFE49864D69}" type="slidenum">
              <a:rPr lang="en-US"/>
              <a:pPr/>
              <a:t>‹#›</a:t>
            </a:fld>
            <a:endParaRPr lang="en-US"/>
          </a:p>
        </p:txBody>
      </p:sp>
    </p:spTree>
    <p:extLst>
      <p:ext uri="{BB962C8B-B14F-4D97-AF65-F5344CB8AC3E}">
        <p14:creationId xmlns:p14="http://schemas.microsoft.com/office/powerpoint/2010/main" val="53128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lvl1pPr>
              <a:defRPr>
                <a:solidFill>
                  <a:srgbClr val="000066"/>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18E7344-6C76-433A-9E25-1A64D57E10C0}" type="slidenum">
              <a:rPr lang="en-US"/>
              <a:pPr/>
              <a:t>‹#›</a:t>
            </a:fld>
            <a:endParaRPr lang="en-US"/>
          </a:p>
        </p:txBody>
      </p:sp>
    </p:spTree>
    <p:extLst>
      <p:ext uri="{BB962C8B-B14F-4D97-AF65-F5344CB8AC3E}">
        <p14:creationId xmlns:p14="http://schemas.microsoft.com/office/powerpoint/2010/main" val="9863973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9B9E9EA-A4B2-41DB-9575-9A77BF693255}" type="slidenum">
              <a:rPr lang="en-US"/>
              <a:pPr/>
              <a:t>‹#›</a:t>
            </a:fld>
            <a:endParaRPr lang="en-US"/>
          </a:p>
        </p:txBody>
      </p:sp>
    </p:spTree>
    <p:extLst>
      <p:ext uri="{BB962C8B-B14F-4D97-AF65-F5344CB8AC3E}">
        <p14:creationId xmlns:p14="http://schemas.microsoft.com/office/powerpoint/2010/main" val="4201258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4E7A4F7-304A-43A1-8B53-3A81E048F43B}" type="slidenum">
              <a:rPr lang="en-US"/>
              <a:pPr/>
              <a:t>‹#›</a:t>
            </a:fld>
            <a:endParaRPr lang="en-US"/>
          </a:p>
        </p:txBody>
      </p:sp>
    </p:spTree>
    <p:extLst>
      <p:ext uri="{BB962C8B-B14F-4D97-AF65-F5344CB8AC3E}">
        <p14:creationId xmlns:p14="http://schemas.microsoft.com/office/powerpoint/2010/main" val="385240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FB0A46D-A072-4679-93AC-1566DB0E8203}" type="slidenum">
              <a:rPr lang="en-US"/>
              <a:pPr/>
              <a:t>‹#›</a:t>
            </a:fld>
            <a:endParaRPr lang="en-US"/>
          </a:p>
        </p:txBody>
      </p:sp>
    </p:spTree>
    <p:extLst>
      <p:ext uri="{BB962C8B-B14F-4D97-AF65-F5344CB8AC3E}">
        <p14:creationId xmlns:p14="http://schemas.microsoft.com/office/powerpoint/2010/main" val="3906783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3" name="Group 3"/>
          <p:cNvGrpSpPr>
            <a:grpSpLocks/>
          </p:cNvGrpSpPr>
          <p:nvPr/>
        </p:nvGrpSpPr>
        <p:grpSpPr bwMode="auto">
          <a:xfrm>
            <a:off x="0" y="0"/>
            <a:ext cx="9144000" cy="6858000"/>
            <a:chOff x="0" y="0"/>
            <a:chExt cx="5760" cy="4320"/>
          </a:xfrm>
        </p:grpSpPr>
        <p:grpSp>
          <p:nvGrpSpPr>
            <p:cNvPr id="5124" name="Group 4"/>
            <p:cNvGrpSpPr>
              <a:grpSpLocks/>
            </p:cNvGrpSpPr>
            <p:nvPr/>
          </p:nvGrpSpPr>
          <p:grpSpPr bwMode="auto">
            <a:xfrm>
              <a:off x="0" y="192"/>
              <a:ext cx="5760" cy="4032"/>
              <a:chOff x="0" y="192"/>
              <a:chExt cx="5760" cy="4032"/>
            </a:xfrm>
          </p:grpSpPr>
          <p:sp>
            <p:nvSpPr>
              <p:cNvPr id="5125"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6"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7"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8"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9"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1"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2"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3"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4"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5"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6"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7"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8"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9"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1"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2"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3"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4"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5"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6"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47" name="Group 27"/>
            <p:cNvGrpSpPr>
              <a:grpSpLocks/>
            </p:cNvGrpSpPr>
            <p:nvPr/>
          </p:nvGrpSpPr>
          <p:grpSpPr bwMode="auto">
            <a:xfrm>
              <a:off x="192" y="0"/>
              <a:ext cx="5376" cy="4320"/>
              <a:chOff x="192" y="0"/>
              <a:chExt cx="5376" cy="4320"/>
            </a:xfrm>
          </p:grpSpPr>
          <p:sp>
            <p:nvSpPr>
              <p:cNvPr id="5148"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9"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2"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3"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4"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5"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6"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7"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8"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9"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0"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2"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3"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4"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5"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6"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7"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8"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9"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0"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2"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3"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4"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5"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6"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177" name="Rectangle 57" descr="60%"/>
          <p:cNvSpPr>
            <a:spLocks noChangeArrowheads="1"/>
          </p:cNvSpPr>
          <p:nvPr/>
        </p:nvSpPr>
        <p:spPr bwMode="ltGray">
          <a:xfrm>
            <a:off x="3352800" y="0"/>
            <a:ext cx="5791200" cy="152400"/>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8" name="Line 58"/>
          <p:cNvSpPr>
            <a:spLocks noChangeShapeType="1"/>
          </p:cNvSpPr>
          <p:nvPr/>
        </p:nvSpPr>
        <p:spPr bwMode="ltGray">
          <a:xfrm>
            <a:off x="8839200" y="0"/>
            <a:ext cx="0" cy="236220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179" name="Group 59"/>
          <p:cNvGrpSpPr>
            <a:grpSpLocks/>
          </p:cNvGrpSpPr>
          <p:nvPr/>
        </p:nvGrpSpPr>
        <p:grpSpPr bwMode="auto">
          <a:xfrm>
            <a:off x="414338" y="1143000"/>
            <a:ext cx="1784350" cy="2324100"/>
            <a:chOff x="96" y="916"/>
            <a:chExt cx="2208" cy="2876"/>
          </a:xfrm>
        </p:grpSpPr>
        <p:sp>
          <p:nvSpPr>
            <p:cNvPr id="5180" name="Line 60"/>
            <p:cNvSpPr>
              <a:spLocks noChangeShapeType="1"/>
            </p:cNvSpPr>
            <p:nvPr/>
          </p:nvSpPr>
          <p:spPr bwMode="ltGray">
            <a:xfrm flipH="1">
              <a:off x="96" y="1037"/>
              <a:ext cx="22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 name="Line 61"/>
            <p:cNvSpPr>
              <a:spLocks noChangeShapeType="1"/>
            </p:cNvSpPr>
            <p:nvPr/>
          </p:nvSpPr>
          <p:spPr bwMode="ltGray">
            <a:xfrm>
              <a:off x="336" y="920"/>
              <a:ext cx="0" cy="287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2"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83" name="Rectangle 63"/>
          <p:cNvSpPr>
            <a:spLocks noGrp="1" noChangeArrowheads="1"/>
          </p:cNvSpPr>
          <p:nvPr>
            <p:ph type="title"/>
          </p:nvPr>
        </p:nvSpPr>
        <p:spPr bwMode="auto">
          <a:xfrm>
            <a:off x="609600" y="3048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184" name="Rectangle 64" descr="Rectangle: Click to edit Master text styles&#10;Second level&#10;Third level&#10;Fourth level&#10;Fifth level"/>
          <p:cNvSpPr>
            <a:spLocks noGrp="1" noChangeArrowheads="1"/>
          </p:cNvSpPr>
          <p:nvPr>
            <p:ph type="body" idx="1"/>
          </p:nvPr>
        </p:nvSpPr>
        <p:spPr bwMode="auto">
          <a:xfrm>
            <a:off x="838200" y="1447800"/>
            <a:ext cx="777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85" name="Rectangle 6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atin typeface="+mn-lt"/>
              </a:defRPr>
            </a:lvl1pPr>
          </a:lstStyle>
          <a:p>
            <a:endParaRPr lang="en-US"/>
          </a:p>
        </p:txBody>
      </p:sp>
      <p:sp>
        <p:nvSpPr>
          <p:cNvPr id="5186" name="Rectangle 6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mn-lt"/>
              </a:defRPr>
            </a:lvl1pPr>
          </a:lstStyle>
          <a:p>
            <a:endParaRPr lang="en-US"/>
          </a:p>
        </p:txBody>
      </p:sp>
      <p:sp>
        <p:nvSpPr>
          <p:cNvPr id="5187" name="Rectangle 6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atin typeface="+mn-lt"/>
              </a:defRPr>
            </a:lvl1pPr>
          </a:lstStyle>
          <a:p>
            <a:fld id="{90243236-001C-486A-86AD-BD7D7A62BD1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hlink"/>
        </a:buClr>
        <a:buSzPct val="110000"/>
        <a:buFont typeface="Wingdings" pitchFamily="2" charset="2"/>
        <a:buBlip>
          <a:blip r:embed="rId13"/>
        </a:buBlip>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fontAlgn="base">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oleObject" Target="../embeddings/oleObject1.bin"/><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98.xml"/><Relationship Id="rId7" Type="http://schemas.openxmlformats.org/officeDocument/2006/relationships/image" Target="../media/image102.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11" Type="http://schemas.openxmlformats.org/officeDocument/2006/relationships/image" Target="../media/image104.wmf"/><Relationship Id="rId5" Type="http://schemas.openxmlformats.org/officeDocument/2006/relationships/image" Target="../media/image101.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103.wmf"/></Relationships>
</file>

<file path=ppt/slides/_rels/slide102.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www.damianpeach.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gif"/><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8.wmf"/><Relationship Id="rId5" Type="http://schemas.openxmlformats.org/officeDocument/2006/relationships/oleObject" Target="../embeddings/oleObject3.bin"/><Relationship Id="rId4" Type="http://schemas.openxmlformats.org/officeDocument/2006/relationships/image" Target="../media/image450.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650.png"/></Relationships>
</file>

<file path=ppt/slides/_rels/slide57.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10.png"/><Relationship Id="rId4" Type="http://schemas.openxmlformats.org/officeDocument/2006/relationships/image" Target="../media/image701.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62.jpeg"/></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79.gif"/></Relationships>
</file>

<file path=ppt/slides/_rels/slide81.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82.wmf"/><Relationship Id="rId5" Type="http://schemas.openxmlformats.org/officeDocument/2006/relationships/oleObject" Target="../embeddings/oleObject4.bin"/><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88.wmf"/><Relationship Id="rId4" Type="http://schemas.openxmlformats.org/officeDocument/2006/relationships/oleObject" Target="../embeddings/oleObject5.bin"/></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jp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8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8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590.pn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image" Target="../media/image860.png"/><Relationship Id="rId5" Type="http://schemas.openxmlformats.org/officeDocument/2006/relationships/image" Target="../media/image570.png"/><Relationship Id="rId4" Type="http://schemas.openxmlformats.org/officeDocument/2006/relationships/image" Target="../media/image561.png"/></Relationships>
</file>

<file path=ppt/slides/_rels/slide89.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image" Target="../media/image560.png"/><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image" Target="../media/image530.png"/><Relationship Id="rId5" Type="http://schemas.openxmlformats.org/officeDocument/2006/relationships/image" Target="../media/image550.png"/><Relationship Id="rId4" Type="http://schemas.openxmlformats.org/officeDocument/2006/relationships/image" Target="../media/image5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711.png"/><Relationship Id="rId5" Type="http://schemas.openxmlformats.org/officeDocument/2006/relationships/image" Target="../media/image70.png"/><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760.png"/><Relationship Id="rId4" Type="http://schemas.openxmlformats.org/officeDocument/2006/relationships/image" Target="../media/image970.pn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771.png"/><Relationship Id="rId4" Type="http://schemas.openxmlformats.org/officeDocument/2006/relationships/image" Target="../media/image730.png"/></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Telescope Equations </a:t>
            </a:r>
          </a:p>
        </p:txBody>
      </p:sp>
      <p:sp>
        <p:nvSpPr>
          <p:cNvPr id="2051" name="Rectangle 3" descr="Rectangle: Click to edit Master text styles&#10;Second level&#10;Third level&#10;Fourth level&#10;Fifth level"/>
          <p:cNvSpPr>
            <a:spLocks noGrp="1" noChangeArrowheads="1"/>
          </p:cNvSpPr>
          <p:nvPr>
            <p:ph type="subTitle" idx="1"/>
          </p:nvPr>
        </p:nvSpPr>
        <p:spPr/>
        <p:txBody>
          <a:bodyPr/>
          <a:lstStyle/>
          <a:p>
            <a:r>
              <a:rPr lang="en-US" dirty="0"/>
              <a:t>Useful Formulas for </a:t>
            </a:r>
            <a:br>
              <a:rPr lang="en-US" dirty="0"/>
            </a:br>
            <a:r>
              <a:rPr lang="en-US" dirty="0"/>
              <a:t>Exploring the Night </a:t>
            </a:r>
            <a:r>
              <a:rPr lang="en-US" dirty="0" smtClean="0"/>
              <a:t>Sky </a:t>
            </a:r>
            <a:endParaRPr lang="en-US" dirty="0"/>
          </a:p>
        </p:txBody>
      </p:sp>
      <p:sp>
        <p:nvSpPr>
          <p:cNvPr id="2" name="TextBox 1"/>
          <p:cNvSpPr txBox="1"/>
          <p:nvPr/>
        </p:nvSpPr>
        <p:spPr>
          <a:xfrm>
            <a:off x="990600" y="4724400"/>
            <a:ext cx="23675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ct val="20000"/>
              </a:spcBef>
              <a:buClr>
                <a:schemeClr val="hlink"/>
              </a:buClr>
              <a:buSzPct val="110000"/>
              <a:buFont typeface="Wingdings" pitchFamily="2" charset="2"/>
              <a:buNone/>
              <a:defRPr sz="3200">
                <a:solidFill>
                  <a:srgbClr val="0066CC"/>
                </a:solidFill>
                <a:latin typeface="+mn-lt"/>
              </a:defRPr>
            </a:lvl1pPr>
            <a:lvl2pPr marL="742950" indent="-285750">
              <a:spcBef>
                <a:spcPct val="20000"/>
              </a:spcBef>
              <a:buClr>
                <a:schemeClr val="tx1"/>
              </a:buClr>
              <a:buSzPct val="60000"/>
              <a:buFont typeface="Wingdings" pitchFamily="2" charset="2"/>
              <a:buChar char="n"/>
              <a:defRPr sz="2800">
                <a:latin typeface="+mn-lt"/>
              </a:defRPr>
            </a:lvl2pPr>
            <a:lvl3pPr marL="1143000" indent="-228600">
              <a:spcBef>
                <a:spcPct val="20000"/>
              </a:spcBef>
              <a:buClr>
                <a:schemeClr val="hlink"/>
              </a:buClr>
              <a:buSzPct val="95000"/>
              <a:buFont typeface="Wingdings" pitchFamily="2" charset="2"/>
              <a:buChar char="w"/>
              <a:defRPr>
                <a:latin typeface="+mn-lt"/>
              </a:defRPr>
            </a:lvl3pPr>
            <a:lvl4pPr marL="1600200" indent="-228600">
              <a:spcBef>
                <a:spcPct val="20000"/>
              </a:spcBef>
              <a:buClr>
                <a:schemeClr val="tx1"/>
              </a:buClr>
              <a:buSzPct val="65000"/>
              <a:buFont typeface="Wingdings" pitchFamily="2" charset="2"/>
              <a:buChar char="n"/>
              <a:defRPr sz="2000">
                <a:latin typeface="+mn-lt"/>
              </a:defRPr>
            </a:lvl4pPr>
            <a:lvl5pPr marL="2057400" indent="-228600">
              <a:spcBef>
                <a:spcPct val="20000"/>
              </a:spcBef>
              <a:buClr>
                <a:schemeClr val="hlink"/>
              </a:buClr>
              <a:buSzPct val="60000"/>
              <a:buFont typeface="Wingdings" pitchFamily="2" charset="2"/>
              <a:buChar char="n"/>
              <a:defRPr sz="2000">
                <a:latin typeface="+mn-lt"/>
              </a:defRPr>
            </a:lvl5pPr>
            <a:lvl6pPr marL="2514600" indent="-228600" fontAlgn="base">
              <a:spcBef>
                <a:spcPct val="20000"/>
              </a:spcBef>
              <a:spcAft>
                <a:spcPct val="0"/>
              </a:spcAft>
              <a:buClr>
                <a:schemeClr val="hlink"/>
              </a:buClr>
              <a:buSzPct val="60000"/>
              <a:buFont typeface="Wingdings" pitchFamily="2" charset="2"/>
              <a:buChar char="n"/>
              <a:defRPr sz="2000">
                <a:latin typeface="+mn-lt"/>
              </a:defRPr>
            </a:lvl6pPr>
            <a:lvl7pPr marL="2971800" indent="-228600" fontAlgn="base">
              <a:spcBef>
                <a:spcPct val="20000"/>
              </a:spcBef>
              <a:spcAft>
                <a:spcPct val="0"/>
              </a:spcAft>
              <a:buClr>
                <a:schemeClr val="hlink"/>
              </a:buClr>
              <a:buSzPct val="60000"/>
              <a:buFont typeface="Wingdings" pitchFamily="2" charset="2"/>
              <a:buChar char="n"/>
              <a:defRPr sz="2000">
                <a:latin typeface="+mn-lt"/>
              </a:defRPr>
            </a:lvl7pPr>
            <a:lvl8pPr marL="3429000" indent="-228600" fontAlgn="base">
              <a:spcBef>
                <a:spcPct val="20000"/>
              </a:spcBef>
              <a:spcAft>
                <a:spcPct val="0"/>
              </a:spcAft>
              <a:buClr>
                <a:schemeClr val="hlink"/>
              </a:buClr>
              <a:buSzPct val="60000"/>
              <a:buFont typeface="Wingdings" pitchFamily="2" charset="2"/>
              <a:buChar char="n"/>
              <a:defRPr sz="2000">
                <a:latin typeface="+mn-lt"/>
              </a:defRPr>
            </a:lvl8pPr>
            <a:lvl9pPr marL="3886200" indent="-228600" fontAlgn="base">
              <a:spcBef>
                <a:spcPct val="20000"/>
              </a:spcBef>
              <a:spcAft>
                <a:spcPct val="0"/>
              </a:spcAft>
              <a:buClr>
                <a:schemeClr val="hlink"/>
              </a:buClr>
              <a:buSzPct val="60000"/>
              <a:buFont typeface="Wingdings" pitchFamily="2" charset="2"/>
              <a:buChar char="n"/>
              <a:defRPr sz="2000">
                <a:latin typeface="+mn-lt"/>
              </a:defRPr>
            </a:lvl9pPr>
          </a:lstStyle>
          <a:p>
            <a:r>
              <a:rPr lang="en-US" dirty="0"/>
              <a:t>Randy Culp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21" name="Picture 17" descr="C:\Documents and Settings\owner\My Documents\Astronomy\Dev\Lyra_simpl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438" y="2413000"/>
            <a:ext cx="2586037" cy="1890713"/>
          </a:xfrm>
          <a:prstGeom prst="rect">
            <a:avLst/>
          </a:prstGeom>
          <a:noFill/>
          <a:extLst>
            <a:ext uri="{909E8E84-426E-40DD-AFC4-6F175D3DCCD1}">
              <a14:hiddenFill xmlns:a14="http://schemas.microsoft.com/office/drawing/2010/main">
                <a:solidFill>
                  <a:srgbClr val="FFFFFF"/>
                </a:solidFill>
              </a14:hiddenFill>
            </a:ext>
          </a:extLst>
        </p:spPr>
      </p:pic>
      <p:sp>
        <p:nvSpPr>
          <p:cNvPr id="98306" name="Rectangle 2"/>
          <p:cNvSpPr>
            <a:spLocks noGrp="1" noChangeArrowheads="1"/>
          </p:cNvSpPr>
          <p:nvPr>
            <p:ph type="title"/>
          </p:nvPr>
        </p:nvSpPr>
        <p:spPr/>
        <p:txBody>
          <a:bodyPr/>
          <a:lstStyle/>
          <a:p>
            <a:r>
              <a:rPr lang="en-US" dirty="0"/>
              <a:t>Resolving Power </a:t>
            </a:r>
            <a:r>
              <a:rPr lang="en-US" dirty="0">
                <a:solidFill>
                  <a:schemeClr val="bg1">
                    <a:lumMod val="50000"/>
                  </a:schemeClr>
                </a:solidFill>
              </a:rPr>
              <a:t>Example </a:t>
            </a:r>
          </a:p>
        </p:txBody>
      </p:sp>
      <p:sp>
        <p:nvSpPr>
          <p:cNvPr id="98307" name="Text Box 3"/>
          <p:cNvSpPr txBox="1">
            <a:spLocks noChangeArrowheads="1"/>
          </p:cNvSpPr>
          <p:nvPr/>
        </p:nvSpPr>
        <p:spPr bwMode="auto">
          <a:xfrm>
            <a:off x="990600" y="1600200"/>
            <a:ext cx="3308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0066CC"/>
                </a:solidFill>
                <a:latin typeface="Tahoma" pitchFamily="34" charset="0"/>
              </a:rPr>
              <a:t>The Double </a:t>
            </a:r>
            <a:r>
              <a:rPr lang="en-US" sz="2800" dirty="0" err="1">
                <a:solidFill>
                  <a:srgbClr val="0066CC"/>
                </a:solidFill>
                <a:latin typeface="Tahoma" pitchFamily="34" charset="0"/>
              </a:rPr>
              <a:t>Double</a:t>
            </a:r>
            <a:r>
              <a:rPr lang="en-US" sz="2800" dirty="0">
                <a:solidFill>
                  <a:srgbClr val="0066CC"/>
                </a:solidFill>
                <a:latin typeface="Tahoma" pitchFamily="34" charset="0"/>
              </a:rPr>
              <a:t> </a:t>
            </a:r>
          </a:p>
        </p:txBody>
      </p:sp>
      <p:graphicFrame>
        <p:nvGraphicFramePr>
          <p:cNvPr id="98313" name="Object 9"/>
          <p:cNvGraphicFramePr>
            <a:graphicFrameLocks noChangeAspect="1"/>
          </p:cNvGraphicFramePr>
          <p:nvPr/>
        </p:nvGraphicFramePr>
        <p:xfrm>
          <a:off x="4876800" y="2733675"/>
          <a:ext cx="3743325" cy="3743325"/>
        </p:xfrm>
        <a:graphic>
          <a:graphicData uri="http://schemas.openxmlformats.org/presentationml/2006/ole">
            <mc:AlternateContent xmlns:mc="http://schemas.openxmlformats.org/markup-compatibility/2006">
              <mc:Choice xmlns:v="urn:schemas-microsoft-com:vml" Requires="v">
                <p:oleObj spid="_x0000_s98602" name="CorelPhotoPaint.Image.10" r:id="rId5" imgW="4123810" imgH="4123810" progId="CorelPhotoPaint.Image.10">
                  <p:embed/>
                </p:oleObj>
              </mc:Choice>
              <mc:Fallback>
                <p:oleObj name="CorelPhotoPaint.Image.10" r:id="rId5" imgW="4123810" imgH="4123810" progId="CorelPhotoPaint.Image.10">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733675"/>
                        <a:ext cx="374332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14" name="Oval 10"/>
          <p:cNvSpPr>
            <a:spLocks noChangeArrowheads="1"/>
          </p:cNvSpPr>
          <p:nvPr/>
        </p:nvSpPr>
        <p:spPr bwMode="auto">
          <a:xfrm>
            <a:off x="2438400" y="2543175"/>
            <a:ext cx="609600" cy="609600"/>
          </a:xfrm>
          <a:prstGeom prst="ellipse">
            <a:avLst/>
          </a:pr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5" name="Line 11"/>
          <p:cNvSpPr>
            <a:spLocks noChangeShapeType="1"/>
          </p:cNvSpPr>
          <p:nvPr/>
        </p:nvSpPr>
        <p:spPr bwMode="auto">
          <a:xfrm>
            <a:off x="2559050" y="3089275"/>
            <a:ext cx="2854325" cy="2828925"/>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8316" name="Line 12"/>
          <p:cNvSpPr>
            <a:spLocks noChangeShapeType="1"/>
          </p:cNvSpPr>
          <p:nvPr/>
        </p:nvSpPr>
        <p:spPr bwMode="auto">
          <a:xfrm>
            <a:off x="2770188" y="2544763"/>
            <a:ext cx="4021137" cy="17938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8317" name="Oval 13"/>
          <p:cNvSpPr>
            <a:spLocks noChangeArrowheads="1"/>
          </p:cNvSpPr>
          <p:nvPr/>
        </p:nvSpPr>
        <p:spPr bwMode="auto">
          <a:xfrm>
            <a:off x="6119813" y="3028950"/>
            <a:ext cx="488950" cy="4889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dirty="0" smtClean="0"/>
              <a:t>Transferring Performance</a:t>
            </a:r>
            <a:endParaRPr lang="en-US" dirty="0"/>
          </a:p>
        </p:txBody>
      </p:sp>
      <p:sp>
        <p:nvSpPr>
          <p:cNvPr id="129027" name="Rectangle 3" descr="Rectangle: Click to edit Master text styles&#10;Second level&#10;Third level&#10;Fourth level&#10;Fifth level"/>
          <p:cNvSpPr>
            <a:spLocks noGrp="1" noChangeArrowheads="1"/>
          </p:cNvSpPr>
          <p:nvPr>
            <p:ph type="body" idx="1"/>
          </p:nvPr>
        </p:nvSpPr>
        <p:spPr>
          <a:xfrm>
            <a:off x="838200" y="1524000"/>
            <a:ext cx="7772400" cy="4495800"/>
          </a:xfrm>
        </p:spPr>
        <p:txBody>
          <a:bodyPr/>
          <a:lstStyle/>
          <a:p>
            <a:pPr marL="574675" indent="-574675"/>
            <a:r>
              <a:rPr lang="en-US" dirty="0">
                <a:solidFill>
                  <a:srgbClr val="00008C"/>
                </a:solidFill>
              </a:rPr>
              <a:t>If I know the exit pupil it takes to see a galaxy or nebula in one scope, I know it will take the same exit pupil in another </a:t>
            </a:r>
          </a:p>
          <a:p>
            <a:pPr marL="574675" indent="-574675"/>
            <a:endParaRPr lang="en-US" sz="1200" dirty="0">
              <a:solidFill>
                <a:srgbClr val="00008C"/>
              </a:solidFill>
            </a:endParaRPr>
          </a:p>
          <a:p>
            <a:pPr marL="574675" indent="-574675"/>
            <a:r>
              <a:rPr lang="en-US" dirty="0">
                <a:solidFill>
                  <a:srgbClr val="00008C"/>
                </a:solidFill>
              </a:rPr>
              <a:t>That means the exit pupil </a:t>
            </a:r>
            <a:r>
              <a:rPr lang="en-US" dirty="0" smtClean="0">
                <a:solidFill>
                  <a:srgbClr val="00008C"/>
                </a:solidFill>
              </a:rPr>
              <a:t>serves as a </a:t>
            </a:r>
            <a:r>
              <a:rPr lang="en-US" dirty="0">
                <a:solidFill>
                  <a:srgbClr val="00008C"/>
                </a:solidFill>
              </a:rPr>
              <a:t>universal scale for setting scope performance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sz="4000" dirty="0" smtClean="0"/>
              <a:t>Performance Transfer: </a:t>
            </a:r>
            <a:r>
              <a:rPr lang="en-US" sz="4000" dirty="0" smtClean="0">
                <a:solidFill>
                  <a:schemeClr val="accent6">
                    <a:lumMod val="75000"/>
                  </a:schemeClr>
                </a:solidFill>
              </a:rPr>
              <a:t>Two Steps</a:t>
            </a:r>
            <a:endParaRPr lang="en-US" sz="4000" dirty="0">
              <a:solidFill>
                <a:schemeClr val="accent6">
                  <a:lumMod val="75000"/>
                </a:schemeClr>
              </a:solidFill>
            </a:endParaRPr>
          </a:p>
        </p:txBody>
      </p:sp>
      <p:sp>
        <p:nvSpPr>
          <p:cNvPr id="150531" name="Rectangle 3" descr="Rectangle: Click to edit Master text styles&#10;Second level&#10;Third level&#10;Fourth level&#10;Fifth level"/>
          <p:cNvSpPr>
            <a:spLocks noGrp="1" noChangeArrowheads="1"/>
          </p:cNvSpPr>
          <p:nvPr>
            <p:ph type="body" idx="1"/>
          </p:nvPr>
        </p:nvSpPr>
        <p:spPr/>
        <p:txBody>
          <a:bodyPr/>
          <a:lstStyle/>
          <a:p>
            <a:pPr marL="609600" indent="-609600">
              <a:buFont typeface="Wingdings" pitchFamily="2" charset="2"/>
              <a:buAutoNum type="arabicPeriod"/>
            </a:pPr>
            <a:r>
              <a:rPr lang="en-US"/>
              <a:t>Calculate the exit pupil used to effectively image the target:  </a:t>
            </a:r>
          </a:p>
          <a:p>
            <a:pPr marL="609600" indent="-609600">
              <a:buFont typeface="Wingdings" pitchFamily="2" charset="2"/>
              <a:buAutoNum type="arabicPeriod"/>
            </a:pPr>
            <a:endParaRPr lang="en-US"/>
          </a:p>
          <a:p>
            <a:pPr marL="609600" indent="-609600">
              <a:buFont typeface="Wingdings" pitchFamily="2" charset="2"/>
              <a:buAutoNum type="arabicPeriod"/>
            </a:pPr>
            <a:endParaRPr lang="en-US"/>
          </a:p>
          <a:p>
            <a:pPr marL="609600" indent="-609600">
              <a:buFont typeface="Wingdings" pitchFamily="2" charset="2"/>
              <a:buAutoNum type="arabicPeriod"/>
            </a:pPr>
            <a:r>
              <a:rPr lang="en-US"/>
              <a:t>Calculate the magnification &amp; eyepiece to use on your scope:  </a:t>
            </a:r>
          </a:p>
        </p:txBody>
      </p:sp>
      <p:graphicFrame>
        <p:nvGraphicFramePr>
          <p:cNvPr id="150532" name="Object 4"/>
          <p:cNvGraphicFramePr>
            <a:graphicFrameLocks noChangeAspect="1"/>
          </p:cNvGraphicFramePr>
          <p:nvPr>
            <p:extLst>
              <p:ext uri="{D42A27DB-BD31-4B8C-83A1-F6EECF244321}">
                <p14:modId xmlns:p14="http://schemas.microsoft.com/office/powerpoint/2010/main" val="1294676956"/>
              </p:ext>
            </p:extLst>
          </p:nvPr>
        </p:nvGraphicFramePr>
        <p:xfrm>
          <a:off x="1981200" y="4705350"/>
          <a:ext cx="1741488" cy="1427163"/>
        </p:xfrm>
        <a:graphic>
          <a:graphicData uri="http://schemas.openxmlformats.org/presentationml/2006/ole">
            <mc:AlternateContent xmlns:mc="http://schemas.openxmlformats.org/markup-compatibility/2006">
              <mc:Choice xmlns:v="urn:schemas-microsoft-com:vml" Requires="v">
                <p:oleObj spid="_x0000_s192624" name="Equation" r:id="rId4" imgW="558720" imgH="457200" progId="Equation.3">
                  <p:embed/>
                </p:oleObj>
              </mc:Choice>
              <mc:Fallback>
                <p:oleObj name="Equation" r:id="rId4" imgW="558720" imgH="457200" progId="Equation.3">
                  <p:embed/>
                  <p:pic>
                    <p:nvPicPr>
                      <p:cNvPr id="0" name="Object 4"/>
                      <p:cNvPicPr>
                        <a:picLocks noChangeAspect="1" noChangeArrowheads="1"/>
                      </p:cNvPicPr>
                      <p:nvPr/>
                    </p:nvPicPr>
                    <p:blipFill>
                      <a:blip r:embed="rId5"/>
                      <a:srcRect/>
                      <a:stretch>
                        <a:fillRect/>
                      </a:stretch>
                    </p:blipFill>
                    <p:spPr bwMode="auto">
                      <a:xfrm>
                        <a:off x="1981200" y="4705350"/>
                        <a:ext cx="1741488" cy="1427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533" name="Object 5"/>
          <p:cNvGraphicFramePr>
            <a:graphicFrameLocks noChangeAspect="1"/>
          </p:cNvGraphicFramePr>
          <p:nvPr>
            <p:extLst>
              <p:ext uri="{D42A27DB-BD31-4B8C-83A1-F6EECF244321}">
                <p14:modId xmlns:p14="http://schemas.microsoft.com/office/powerpoint/2010/main" val="3556177152"/>
              </p:ext>
            </p:extLst>
          </p:nvPr>
        </p:nvGraphicFramePr>
        <p:xfrm>
          <a:off x="4762500" y="4976813"/>
          <a:ext cx="2439988" cy="738187"/>
        </p:xfrm>
        <a:graphic>
          <a:graphicData uri="http://schemas.openxmlformats.org/presentationml/2006/ole">
            <mc:AlternateContent xmlns:mc="http://schemas.openxmlformats.org/markup-compatibility/2006">
              <mc:Choice xmlns:v="urn:schemas-microsoft-com:vml" Requires="v">
                <p:oleObj spid="_x0000_s192625" name="Equation" r:id="rId6" imgW="787320" imgH="241200" progId="Equation.3">
                  <p:embed/>
                </p:oleObj>
              </mc:Choice>
              <mc:Fallback>
                <p:oleObj name="Equation" r:id="rId6" imgW="787320" imgH="241200" progId="Equation.3">
                  <p:embed/>
                  <p:pic>
                    <p:nvPicPr>
                      <p:cNvPr id="0" name="Object 5"/>
                      <p:cNvPicPr>
                        <a:picLocks noChangeAspect="1" noChangeArrowheads="1"/>
                      </p:cNvPicPr>
                      <p:nvPr/>
                    </p:nvPicPr>
                    <p:blipFill>
                      <a:blip r:embed="rId7"/>
                      <a:srcRect/>
                      <a:stretch>
                        <a:fillRect/>
                      </a:stretch>
                    </p:blipFill>
                    <p:spPr bwMode="auto">
                      <a:xfrm>
                        <a:off x="4762500" y="4976813"/>
                        <a:ext cx="2439988" cy="738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535" name="Object 7"/>
          <p:cNvGraphicFramePr>
            <a:graphicFrameLocks noChangeAspect="1"/>
          </p:cNvGraphicFramePr>
          <p:nvPr>
            <p:extLst>
              <p:ext uri="{D42A27DB-BD31-4B8C-83A1-F6EECF244321}">
                <p14:modId xmlns:p14="http://schemas.microsoft.com/office/powerpoint/2010/main" val="2309607107"/>
              </p:ext>
            </p:extLst>
          </p:nvPr>
        </p:nvGraphicFramePr>
        <p:xfrm>
          <a:off x="4745038" y="2438400"/>
          <a:ext cx="1863725" cy="1419225"/>
        </p:xfrm>
        <a:graphic>
          <a:graphicData uri="http://schemas.openxmlformats.org/presentationml/2006/ole">
            <mc:AlternateContent xmlns:mc="http://schemas.openxmlformats.org/markup-compatibility/2006">
              <mc:Choice xmlns:v="urn:schemas-microsoft-com:vml" Requires="v">
                <p:oleObj spid="_x0000_s192626" name="Equation" r:id="rId8" imgW="583920" imgH="444240" progId="Equation.3">
                  <p:embed/>
                </p:oleObj>
              </mc:Choice>
              <mc:Fallback>
                <p:oleObj name="Equation" r:id="rId8" imgW="583920" imgH="444240" progId="Equation.3">
                  <p:embed/>
                  <p:pic>
                    <p:nvPicPr>
                      <p:cNvPr id="0" name="Object 7"/>
                      <p:cNvPicPr>
                        <a:picLocks noChangeAspect="1" noChangeArrowheads="1"/>
                      </p:cNvPicPr>
                      <p:nvPr/>
                    </p:nvPicPr>
                    <p:blipFill>
                      <a:blip r:embed="rId9"/>
                      <a:srcRect/>
                      <a:stretch>
                        <a:fillRect/>
                      </a:stretch>
                    </p:blipFill>
                    <p:spPr bwMode="auto">
                      <a:xfrm>
                        <a:off x="4745038" y="2438400"/>
                        <a:ext cx="1863725" cy="141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536" name="Object 8"/>
          <p:cNvGraphicFramePr>
            <a:graphicFrameLocks noChangeAspect="1"/>
          </p:cNvGraphicFramePr>
          <p:nvPr>
            <p:extLst>
              <p:ext uri="{D42A27DB-BD31-4B8C-83A1-F6EECF244321}">
                <p14:modId xmlns:p14="http://schemas.microsoft.com/office/powerpoint/2010/main" val="785696447"/>
              </p:ext>
            </p:extLst>
          </p:nvPr>
        </p:nvGraphicFramePr>
        <p:xfrm>
          <a:off x="2020888" y="2438400"/>
          <a:ext cx="1978025" cy="1282700"/>
        </p:xfrm>
        <a:graphic>
          <a:graphicData uri="http://schemas.openxmlformats.org/presentationml/2006/ole">
            <mc:AlternateContent xmlns:mc="http://schemas.openxmlformats.org/markup-compatibility/2006">
              <mc:Choice xmlns:v="urn:schemas-microsoft-com:vml" Requires="v">
                <p:oleObj spid="_x0000_s192627" name="Equation" r:id="rId10" imgW="634680" imgH="406080" progId="Equation.3">
                  <p:embed/>
                </p:oleObj>
              </mc:Choice>
              <mc:Fallback>
                <p:oleObj name="Equation" r:id="rId10" imgW="634680" imgH="406080" progId="Equation.3">
                  <p:embed/>
                  <p:pic>
                    <p:nvPicPr>
                      <p:cNvPr id="0" name="Object 8"/>
                      <p:cNvPicPr>
                        <a:picLocks noChangeAspect="1" noChangeArrowheads="1"/>
                      </p:cNvPicPr>
                      <p:nvPr/>
                    </p:nvPicPr>
                    <p:blipFill>
                      <a:blip r:embed="rId11"/>
                      <a:srcRect/>
                      <a:stretch>
                        <a:fillRect/>
                      </a:stretch>
                    </p:blipFill>
                    <p:spPr bwMode="auto">
                      <a:xfrm>
                        <a:off x="2020888" y="2438400"/>
                        <a:ext cx="1978025" cy="128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sz="4000" dirty="0" smtClean="0"/>
              <a:t>Performance Transfer: </a:t>
            </a:r>
            <a:r>
              <a:rPr lang="en-US" sz="4000" dirty="0">
                <a:solidFill>
                  <a:schemeClr val="bg1">
                    <a:lumMod val="50000"/>
                  </a:schemeClr>
                </a:solidFill>
              </a:rPr>
              <a:t>Example </a:t>
            </a:r>
          </a:p>
        </p:txBody>
      </p:sp>
      <p:sp>
        <p:nvSpPr>
          <p:cNvPr id="141316" name="Rectangle 4" descr="Rectangle: Click to edit Master text styles&#10;Second level&#10;Third level&#10;Fourth level&#10;Fifth level"/>
          <p:cNvSpPr>
            <a:spLocks noGrp="1" noChangeArrowheads="1"/>
          </p:cNvSpPr>
          <p:nvPr>
            <p:ph type="body" idx="1"/>
          </p:nvPr>
        </p:nvSpPr>
        <p:spPr>
          <a:xfrm>
            <a:off x="838200" y="1447800"/>
            <a:ext cx="7772400" cy="2514600"/>
          </a:xfrm>
        </p:spPr>
        <p:txBody>
          <a:bodyPr/>
          <a:lstStyle/>
          <a:p>
            <a:pPr marL="574675" indent="-574675">
              <a:lnSpc>
                <a:spcPct val="90000"/>
              </a:lnSpc>
            </a:pPr>
            <a:r>
              <a:rPr lang="en-US" sz="2400" dirty="0" smtClean="0"/>
              <a:t>We can see </a:t>
            </a:r>
            <a:r>
              <a:rPr lang="en-US" sz="2400" dirty="0"/>
              <a:t>the Horse Head Nebula </a:t>
            </a:r>
            <a:r>
              <a:rPr lang="en-US" sz="2400" dirty="0" smtClean="0"/>
              <a:t>in the Albrecht 18” </a:t>
            </a:r>
            <a:r>
              <a:rPr lang="en-US" sz="2400" dirty="0"/>
              <a:t>f/</a:t>
            </a:r>
            <a:r>
              <a:rPr lang="en-US" sz="2400" dirty="0">
                <a:solidFill>
                  <a:schemeClr val="bg2">
                    <a:lumMod val="25000"/>
                  </a:schemeClr>
                </a:solidFill>
              </a:rPr>
              <a:t>4.5</a:t>
            </a:r>
            <a:r>
              <a:rPr lang="en-US" sz="2400" dirty="0"/>
              <a:t> Obsession telescope with a </a:t>
            </a:r>
            <a:r>
              <a:rPr lang="en-US" sz="2400" dirty="0" err="1"/>
              <a:t>Televue</a:t>
            </a:r>
            <a:r>
              <a:rPr lang="en-US" sz="2400" dirty="0"/>
              <a:t> </a:t>
            </a:r>
            <a:r>
              <a:rPr lang="en-US" sz="2400" dirty="0">
                <a:solidFill>
                  <a:schemeClr val="bg2">
                    <a:lumMod val="25000"/>
                  </a:schemeClr>
                </a:solidFill>
              </a:rPr>
              <a:t>22</a:t>
            </a:r>
            <a:r>
              <a:rPr lang="en-US" sz="2400" dirty="0"/>
              <a:t>mm eyepiece. </a:t>
            </a:r>
          </a:p>
          <a:p>
            <a:pPr marL="574675" indent="-574675">
              <a:lnSpc>
                <a:spcPct val="90000"/>
              </a:lnSpc>
              <a:spcBef>
                <a:spcPts val="1800"/>
              </a:spcBef>
            </a:pPr>
            <a:r>
              <a:rPr lang="en-US" sz="2400" dirty="0" smtClean="0"/>
              <a:t>Now we want to get it in a visitor’s new </a:t>
            </a:r>
            <a:r>
              <a:rPr lang="en-US" sz="2400" dirty="0"/>
              <a:t>Orion 8” f/</a:t>
            </a:r>
            <a:r>
              <a:rPr lang="en-US" sz="2400" dirty="0">
                <a:solidFill>
                  <a:schemeClr val="bg2">
                    <a:lumMod val="25000"/>
                  </a:schemeClr>
                </a:solidFill>
              </a:rPr>
              <a:t>6</a:t>
            </a:r>
            <a:r>
              <a:rPr lang="en-US" sz="2400" dirty="0"/>
              <a:t> </a:t>
            </a:r>
            <a:r>
              <a:rPr lang="en-US" sz="2400" dirty="0" err="1"/>
              <a:t>Dobsonian</a:t>
            </a:r>
            <a:r>
              <a:rPr lang="en-US" sz="2400" dirty="0"/>
              <a:t>, what eyepiece should </a:t>
            </a:r>
            <a:r>
              <a:rPr lang="en-US" sz="2400" dirty="0" smtClean="0"/>
              <a:t>we </a:t>
            </a:r>
            <a:r>
              <a:rPr lang="en-US" sz="2400" dirty="0"/>
              <a:t>use to see the nebula?  </a:t>
            </a:r>
          </a:p>
        </p:txBody>
      </p:sp>
      <mc:AlternateContent xmlns:mc="http://schemas.openxmlformats.org/markup-compatibility/2006" xmlns:a14="http://schemas.microsoft.com/office/drawing/2010/main">
        <mc:Choice Requires="a14">
          <p:sp>
            <p:nvSpPr>
              <p:cNvPr id="141317" name="Text Box 5"/>
              <p:cNvSpPr txBox="1">
                <a:spLocks noChangeArrowheads="1"/>
              </p:cNvSpPr>
              <p:nvPr/>
            </p:nvSpPr>
            <p:spPr bwMode="auto">
              <a:xfrm>
                <a:off x="947290" y="3757956"/>
                <a:ext cx="7249420" cy="8902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en-US" sz="2800" dirty="0" smtClean="0">
                    <a:solidFill>
                      <a:srgbClr val="00008C"/>
                    </a:solidFill>
                    <a:latin typeface="Tahoma" pitchFamily="34" charset="0"/>
                  </a:rPr>
                  <a:t>Exit Pupil (Obsession) =</a:t>
                </a:r>
                <a:r>
                  <a:rPr lang="en-US" sz="2800" dirty="0" smtClean="0">
                    <a:solidFill>
                      <a:srgbClr val="00008C"/>
                    </a:solidFill>
                    <a:latin typeface="+mj-lt"/>
                  </a:rPr>
                  <a:t> </a:t>
                </a:r>
                <a14:m>
                  <m:oMath xmlns:m="http://schemas.openxmlformats.org/officeDocument/2006/math">
                    <m:f>
                      <m:fPr>
                        <m:ctrlPr>
                          <a:rPr lang="en-US" sz="2800" i="1" smtClean="0">
                            <a:solidFill>
                              <a:srgbClr val="00008C"/>
                            </a:solidFill>
                            <a:latin typeface="Cambria Math"/>
                          </a:rPr>
                        </m:ctrlPr>
                      </m:fPr>
                      <m:num>
                        <m:sSub>
                          <m:sSubPr>
                            <m:ctrlPr>
                              <a:rPr lang="en-US" sz="2800" i="1" smtClean="0">
                                <a:solidFill>
                                  <a:srgbClr val="00008C"/>
                                </a:solidFill>
                                <a:latin typeface="Cambria Math"/>
                              </a:rPr>
                            </m:ctrlPr>
                          </m:sSubPr>
                          <m:e>
                            <m:r>
                              <m:rPr>
                                <m:nor/>
                              </m:rPr>
                              <a:rPr lang="en-US" sz="2800" b="0" i="0" smtClean="0">
                                <a:solidFill>
                                  <a:srgbClr val="00008C"/>
                                </a:solidFill>
                                <a:latin typeface="+mj-lt"/>
                              </a:rPr>
                              <m:t>f</m:t>
                            </m:r>
                          </m:e>
                          <m:sub>
                            <m:r>
                              <a:rPr lang="en-US" sz="2800" b="0" i="1" smtClean="0">
                                <a:solidFill>
                                  <a:srgbClr val="00008C"/>
                                </a:solidFill>
                                <a:latin typeface="Cambria Math"/>
                              </a:rPr>
                              <m:t>𝑒</m:t>
                            </m:r>
                          </m:sub>
                        </m:sSub>
                      </m:num>
                      <m:den>
                        <m:sSub>
                          <m:sSubPr>
                            <m:ctrlPr>
                              <a:rPr lang="en-US" sz="2800" i="1" smtClean="0">
                                <a:solidFill>
                                  <a:srgbClr val="00008C"/>
                                </a:solidFill>
                                <a:latin typeface="Cambria Math"/>
                              </a:rPr>
                            </m:ctrlPr>
                          </m:sSubPr>
                          <m:e>
                            <m:r>
                              <m:rPr>
                                <m:nor/>
                              </m:rPr>
                              <a:rPr lang="en-US" sz="2800" b="0" i="0" smtClean="0">
                                <a:solidFill>
                                  <a:srgbClr val="00008C"/>
                                </a:solidFill>
                                <a:latin typeface="+mj-lt"/>
                              </a:rPr>
                              <m:t>f</m:t>
                            </m:r>
                          </m:e>
                          <m:sub>
                            <m:r>
                              <a:rPr lang="en-US" sz="2800" b="0" i="1" smtClean="0">
                                <a:solidFill>
                                  <a:srgbClr val="00008C"/>
                                </a:solidFill>
                                <a:latin typeface="Cambria Math"/>
                              </a:rPr>
                              <m:t>𝑅</m:t>
                            </m:r>
                          </m:sub>
                        </m:sSub>
                      </m:den>
                    </m:f>
                  </m:oMath>
                </a14:m>
                <a:r>
                  <a:rPr lang="en-US" sz="2800" dirty="0" smtClean="0">
                    <a:solidFill>
                      <a:srgbClr val="00008C"/>
                    </a:solidFill>
                    <a:latin typeface="Tahoma" pitchFamily="34" charset="0"/>
                  </a:rPr>
                  <a:t> = </a:t>
                </a:r>
                <a14:m>
                  <m:oMath xmlns:m="http://schemas.openxmlformats.org/officeDocument/2006/math">
                    <m:f>
                      <m:fPr>
                        <m:ctrlPr>
                          <a:rPr lang="en-US" sz="2800" i="1" dirty="0" smtClean="0">
                            <a:solidFill>
                              <a:srgbClr val="00008C"/>
                            </a:solidFill>
                            <a:latin typeface="Cambria Math"/>
                          </a:rPr>
                        </m:ctrlPr>
                      </m:fPr>
                      <m:num>
                        <m:r>
                          <m:rPr>
                            <m:nor/>
                          </m:rPr>
                          <a:rPr lang="en-US" sz="2800" b="0" i="0" dirty="0" smtClean="0">
                            <a:solidFill>
                              <a:srgbClr val="00008C"/>
                            </a:solidFill>
                            <a:latin typeface="+mj-lt"/>
                          </a:rPr>
                          <m:t>22</m:t>
                        </m:r>
                      </m:num>
                      <m:den>
                        <m:r>
                          <m:rPr>
                            <m:nor/>
                          </m:rPr>
                          <a:rPr lang="en-US" sz="2800" b="0" i="0" dirty="0" smtClean="0">
                            <a:solidFill>
                              <a:srgbClr val="00008C"/>
                            </a:solidFill>
                            <a:latin typeface="+mj-lt"/>
                          </a:rPr>
                          <m:t>4.5</m:t>
                        </m:r>
                      </m:den>
                    </m:f>
                  </m:oMath>
                </a14:m>
                <a:r>
                  <a:rPr lang="en-US" sz="2800" dirty="0" smtClean="0">
                    <a:solidFill>
                      <a:srgbClr val="00008C"/>
                    </a:solidFill>
                    <a:latin typeface="Tahoma" pitchFamily="34" charset="0"/>
                  </a:rPr>
                  <a:t> = </a:t>
                </a:r>
                <a:r>
                  <a:rPr lang="en-US" sz="2800" dirty="0">
                    <a:solidFill>
                      <a:srgbClr val="00008C"/>
                    </a:solidFill>
                    <a:latin typeface="Tahoma" pitchFamily="34" charset="0"/>
                  </a:rPr>
                  <a:t>4.9 </a:t>
                </a:r>
                <a:r>
                  <a:rPr lang="en-US" sz="2800" dirty="0">
                    <a:solidFill>
                      <a:srgbClr val="00008C"/>
                    </a:solidFill>
                    <a:latin typeface="Tahoma" pitchFamily="34" charset="0"/>
                    <a:cs typeface="Tahoma" pitchFamily="34" charset="0"/>
                  </a:rPr>
                  <a:t>≈ </a:t>
                </a:r>
                <a:r>
                  <a:rPr lang="en-US" sz="3200" u="sng" dirty="0">
                    <a:solidFill>
                      <a:srgbClr val="00008C"/>
                    </a:solidFill>
                    <a:latin typeface="Tahoma" pitchFamily="34" charset="0"/>
                    <a:cs typeface="Tahoma" pitchFamily="34" charset="0"/>
                  </a:rPr>
                  <a:t>5</a:t>
                </a:r>
                <a:r>
                  <a:rPr lang="en-US" sz="2800" dirty="0">
                    <a:solidFill>
                      <a:srgbClr val="00008C"/>
                    </a:solidFill>
                    <a:latin typeface="Tahoma" pitchFamily="34" charset="0"/>
                    <a:cs typeface="Tahoma" pitchFamily="34" charset="0"/>
                  </a:rPr>
                  <a:t> </a:t>
                </a:r>
                <a:r>
                  <a:rPr lang="en-US" sz="2800" dirty="0">
                    <a:solidFill>
                      <a:srgbClr val="00008C"/>
                    </a:solidFill>
                    <a:latin typeface="Tahoma" pitchFamily="34" charset="0"/>
                  </a:rPr>
                  <a:t> </a:t>
                </a:r>
              </a:p>
            </p:txBody>
          </p:sp>
        </mc:Choice>
        <mc:Fallback xmlns="">
          <p:sp>
            <p:nvSpPr>
              <p:cNvPr id="141317" name="Text Box 5"/>
              <p:cNvSpPr txBox="1">
                <a:spLocks noRot="1" noChangeAspect="1" noMove="1" noResize="1" noEditPoints="1" noAdjustHandles="1" noChangeArrowheads="1" noChangeShapeType="1" noTextEdit="1"/>
              </p:cNvSpPr>
              <p:nvPr/>
            </p:nvSpPr>
            <p:spPr bwMode="auto">
              <a:xfrm>
                <a:off x="947290" y="3757956"/>
                <a:ext cx="7249420" cy="890244"/>
              </a:xfrm>
              <a:prstGeom prst="rect">
                <a:avLst/>
              </a:prstGeom>
              <a:blipFill rotWithShape="1">
                <a:blip r:embed="rId3"/>
                <a:stretch>
                  <a:fillRect l="-1681" b="-13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41318" name="Text Box 6"/>
          <p:cNvSpPr txBox="1">
            <a:spLocks noChangeArrowheads="1"/>
          </p:cNvSpPr>
          <p:nvPr/>
        </p:nvSpPr>
        <p:spPr bwMode="auto">
          <a:xfrm>
            <a:off x="1384300" y="4724400"/>
            <a:ext cx="6375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err="1">
                <a:solidFill>
                  <a:srgbClr val="00008C"/>
                </a:solidFill>
                <a:latin typeface="Tahoma" pitchFamily="34" charset="0"/>
              </a:rPr>
              <a:t>f</a:t>
            </a:r>
            <a:r>
              <a:rPr lang="en-US" sz="2800" baseline="-25000" dirty="0" err="1">
                <a:solidFill>
                  <a:srgbClr val="00008C"/>
                </a:solidFill>
                <a:latin typeface="Tahoma" pitchFamily="34" charset="0"/>
              </a:rPr>
              <a:t>e</a:t>
            </a:r>
            <a:r>
              <a:rPr lang="en-US" sz="2800" dirty="0">
                <a:solidFill>
                  <a:srgbClr val="00008C"/>
                </a:solidFill>
                <a:latin typeface="Tahoma" pitchFamily="34" charset="0"/>
              </a:rPr>
              <a:t> (Orion) = </a:t>
            </a:r>
            <a:r>
              <a:rPr lang="en-US" sz="2800" dirty="0" err="1">
                <a:solidFill>
                  <a:srgbClr val="00008C"/>
                </a:solidFill>
                <a:latin typeface="Tahoma" pitchFamily="34" charset="0"/>
              </a:rPr>
              <a:t>D</a:t>
            </a:r>
            <a:r>
              <a:rPr lang="en-US" sz="2800" baseline="-25000" dirty="0" err="1">
                <a:solidFill>
                  <a:srgbClr val="00008C"/>
                </a:solidFill>
                <a:latin typeface="Tahoma" pitchFamily="34" charset="0"/>
              </a:rPr>
              <a:t>ep</a:t>
            </a:r>
            <a:r>
              <a:rPr lang="en-US" sz="2800" dirty="0" err="1">
                <a:solidFill>
                  <a:srgbClr val="00008C"/>
                </a:solidFill>
                <a:latin typeface="Tahoma" pitchFamily="34" charset="0"/>
                <a:cs typeface="Tahoma" pitchFamily="34" charset="0"/>
              </a:rPr>
              <a:t>×f</a:t>
            </a:r>
            <a:r>
              <a:rPr lang="en-US" sz="2800" baseline="-25000" dirty="0" err="1">
                <a:solidFill>
                  <a:srgbClr val="00008C"/>
                </a:solidFill>
                <a:latin typeface="Tahoma" pitchFamily="34" charset="0"/>
                <a:cs typeface="Tahoma" pitchFamily="34" charset="0"/>
              </a:rPr>
              <a:t>R</a:t>
            </a:r>
            <a:r>
              <a:rPr lang="en-US" sz="2800" dirty="0">
                <a:solidFill>
                  <a:srgbClr val="00008C"/>
                </a:solidFill>
                <a:latin typeface="Tahoma" pitchFamily="34" charset="0"/>
                <a:cs typeface="Tahoma" pitchFamily="34" charset="0"/>
              </a:rPr>
              <a:t> = 5 × 6 = </a:t>
            </a:r>
            <a:r>
              <a:rPr lang="en-US" sz="3200" u="sng" dirty="0">
                <a:solidFill>
                  <a:srgbClr val="00008C"/>
                </a:solidFill>
                <a:latin typeface="Tahoma" pitchFamily="34" charset="0"/>
                <a:cs typeface="Tahoma" pitchFamily="34" charset="0"/>
              </a:rPr>
              <a:t>30 </a:t>
            </a:r>
            <a:r>
              <a:rPr lang="en-US" sz="3200" u="sng" dirty="0" smtClean="0">
                <a:solidFill>
                  <a:srgbClr val="00008C"/>
                </a:solidFill>
                <a:latin typeface="Tahoma" pitchFamily="34" charset="0"/>
                <a:cs typeface="Tahoma" pitchFamily="34" charset="0"/>
              </a:rPr>
              <a:t>mm</a:t>
            </a:r>
            <a:endParaRPr lang="en-US" sz="3200" u="sng" dirty="0">
              <a:solidFill>
                <a:srgbClr val="00008C"/>
              </a:solidFill>
              <a:latin typeface="Tahoma" pitchFamily="34" charset="0"/>
            </a:endParaRPr>
          </a:p>
        </p:txBody>
      </p:sp>
      <p:sp>
        <p:nvSpPr>
          <p:cNvPr id="7" name="Text Box 8"/>
          <p:cNvSpPr txBox="1">
            <a:spLocks noChangeArrowheads="1"/>
          </p:cNvSpPr>
          <p:nvPr/>
        </p:nvSpPr>
        <p:spPr bwMode="auto">
          <a:xfrm>
            <a:off x="457200" y="5654675"/>
            <a:ext cx="8229600" cy="830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a:solidFill>
                  <a:srgbClr val="7277BE"/>
                </a:solidFill>
              </a:rPr>
              <a:t>We didn’t have to calculate any squares or square roots </a:t>
            </a:r>
          </a:p>
          <a:p>
            <a:pPr eaLnBrk="1" hangingPunct="1"/>
            <a:r>
              <a:rPr lang="en-US">
                <a:solidFill>
                  <a:srgbClr val="7277BE"/>
                </a:solidFill>
              </a:rPr>
              <a:t>to find this answer...  the beauty of relying on exit pupil.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Effect transition="in" filter="wipe(left)">
                                      <p:cBhvr>
                                        <p:cTn id="7" dur="1000"/>
                                        <p:tgtEl>
                                          <p:spTgt spid="1413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1318"/>
                                        </p:tgtEl>
                                        <p:attrNameLst>
                                          <p:attrName>style.visibility</p:attrName>
                                        </p:attrNameLst>
                                      </p:cBhvr>
                                      <p:to>
                                        <p:strVal val="visible"/>
                                      </p:to>
                                    </p:set>
                                    <p:animEffect transition="in" filter="wipe(left)">
                                      <p:cBhvr>
                                        <p:cTn id="12" dur="1000"/>
                                        <p:tgtEl>
                                          <p:spTgt spid="1413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p:bldP spid="141318" grpId="0"/>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Logs in My Head </a:t>
            </a:r>
            <a:endParaRPr lang="en-US" dirty="0"/>
          </a:p>
        </p:txBody>
      </p:sp>
      <p:sp>
        <p:nvSpPr>
          <p:cNvPr id="3" name="Content Placeholder 2"/>
          <p:cNvSpPr>
            <a:spLocks noGrp="1"/>
          </p:cNvSpPr>
          <p:nvPr>
            <p:ph sz="half" idx="1"/>
          </p:nvPr>
        </p:nvSpPr>
        <p:spPr>
          <a:xfrm>
            <a:off x="762000" y="1295400"/>
            <a:ext cx="3886200" cy="5029200"/>
          </a:xfrm>
        </p:spPr>
        <p:txBody>
          <a:bodyPr/>
          <a:lstStyle/>
          <a:p>
            <a:r>
              <a:rPr lang="en-US" sz="2000" dirty="0" smtClean="0">
                <a:solidFill>
                  <a:schemeClr val="bg2">
                    <a:lumMod val="75000"/>
                  </a:schemeClr>
                </a:solidFill>
              </a:rPr>
              <a:t>Two Logs to Remember </a:t>
            </a:r>
          </a:p>
          <a:p>
            <a:pPr lvl="1"/>
            <a:r>
              <a:rPr lang="en-US" sz="1800" dirty="0" smtClean="0">
                <a:solidFill>
                  <a:srgbClr val="000098"/>
                </a:solidFill>
              </a:rPr>
              <a:t>log(2) = 0.3 </a:t>
            </a:r>
          </a:p>
          <a:p>
            <a:pPr lvl="1"/>
            <a:r>
              <a:rPr lang="en-US" sz="1800" dirty="0" smtClean="0">
                <a:solidFill>
                  <a:srgbClr val="000098"/>
                </a:solidFill>
              </a:rPr>
              <a:t>log(3) = 0.5 </a:t>
            </a:r>
          </a:p>
          <a:p>
            <a:r>
              <a:rPr lang="en-US" sz="2000" dirty="0" smtClean="0">
                <a:solidFill>
                  <a:schemeClr val="bg2">
                    <a:lumMod val="75000"/>
                  </a:schemeClr>
                </a:solidFill>
              </a:rPr>
              <a:t>The rest you can figure out </a:t>
            </a:r>
          </a:p>
          <a:p>
            <a:r>
              <a:rPr lang="en-US" sz="2000" dirty="0" smtClean="0">
                <a:solidFill>
                  <a:schemeClr val="bg2">
                    <a:lumMod val="75000"/>
                  </a:schemeClr>
                </a:solidFill>
              </a:rPr>
              <a:t>Accuracy to a half-magnitude only requires logs to the nearest 0.1 </a:t>
            </a:r>
          </a:p>
          <a:p>
            <a:r>
              <a:rPr lang="en-US" sz="2000" dirty="0" smtClean="0">
                <a:solidFill>
                  <a:schemeClr val="bg2">
                    <a:lumMod val="75000"/>
                  </a:schemeClr>
                </a:solidFill>
              </a:rPr>
              <a:t>Sufficient to take numbers at one significant digit </a:t>
            </a:r>
          </a:p>
          <a:p>
            <a:r>
              <a:rPr lang="en-US" sz="2000" dirty="0" smtClean="0">
                <a:solidFill>
                  <a:schemeClr val="bg2">
                    <a:lumMod val="75000"/>
                  </a:schemeClr>
                </a:solidFill>
              </a:rPr>
              <a:t>Pull out exponent of 10, find log of remaining single digit.  </a:t>
            </a:r>
          </a:p>
          <a:p>
            <a:r>
              <a:rPr lang="en-US" sz="2000" dirty="0" smtClean="0">
                <a:solidFill>
                  <a:srgbClr val="96A5E2"/>
                </a:solidFill>
              </a:rPr>
              <a:t>Example:  log(457) </a:t>
            </a:r>
            <a:r>
              <a:rPr lang="en-US" sz="2000" dirty="0" smtClean="0">
                <a:solidFill>
                  <a:srgbClr val="000098"/>
                </a:solidFill>
              </a:rPr>
              <a:t/>
            </a:r>
            <a:br>
              <a:rPr lang="en-US" sz="2000" dirty="0" smtClean="0">
                <a:solidFill>
                  <a:srgbClr val="000098"/>
                </a:solidFill>
              </a:rPr>
            </a:br>
            <a:r>
              <a:rPr lang="en-US" sz="2000" dirty="0" smtClean="0">
                <a:solidFill>
                  <a:srgbClr val="000098"/>
                </a:solidFill>
              </a:rPr>
              <a:t>That’s about 500, so </a:t>
            </a:r>
            <a:br>
              <a:rPr lang="en-US" sz="2000" dirty="0" smtClean="0">
                <a:solidFill>
                  <a:srgbClr val="000098"/>
                </a:solidFill>
              </a:rPr>
            </a:br>
            <a:r>
              <a:rPr lang="en-US" sz="2000" dirty="0" smtClean="0">
                <a:solidFill>
                  <a:srgbClr val="000098"/>
                </a:solidFill>
              </a:rPr>
              <a:t>log(100)+log(5) = 2.7 </a:t>
            </a:r>
            <a:br>
              <a:rPr lang="en-US" sz="2000" dirty="0" smtClean="0">
                <a:solidFill>
                  <a:srgbClr val="000098"/>
                </a:solidFill>
              </a:rPr>
            </a:br>
            <a:r>
              <a:rPr lang="en-US" sz="2000" dirty="0" smtClean="0">
                <a:solidFill>
                  <a:srgbClr val="96A5E2"/>
                </a:solidFill>
              </a:rPr>
              <a:t>(</a:t>
            </a:r>
            <a:r>
              <a:rPr lang="en-US" sz="1600" dirty="0" smtClean="0">
                <a:solidFill>
                  <a:srgbClr val="96A5E2"/>
                </a:solidFill>
              </a:rPr>
              <a:t>calculator will tell me it’s 2.66</a:t>
            </a:r>
            <a:r>
              <a:rPr lang="en-US" sz="2000" dirty="0" smtClean="0">
                <a:solidFill>
                  <a:srgbClr val="96A5E2"/>
                </a:solidFill>
              </a:rPr>
              <a:t>)</a:t>
            </a:r>
            <a:endParaRPr lang="en-US" sz="2000" dirty="0">
              <a:solidFill>
                <a:srgbClr val="96A5E2"/>
              </a:solidFill>
            </a:endParaRP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889336618"/>
              </p:ext>
            </p:extLst>
          </p:nvPr>
        </p:nvGraphicFramePr>
        <p:xfrm>
          <a:off x="4876800" y="1341120"/>
          <a:ext cx="3810000" cy="4907279"/>
        </p:xfrm>
        <a:graphic>
          <a:graphicData uri="http://schemas.openxmlformats.org/drawingml/2006/table">
            <a:tbl>
              <a:tblPr firstRow="1" bandRow="1">
                <a:tableStyleId>{073A0DAA-6AF3-43AB-8588-CEC1D06C72B9}</a:tableStyleId>
              </a:tblPr>
              <a:tblGrid>
                <a:gridCol w="1143000"/>
                <a:gridCol w="2667000"/>
              </a:tblGrid>
              <a:tr h="377483">
                <a:tc>
                  <a:txBody>
                    <a:bodyPr/>
                    <a:lstStyle/>
                    <a:p>
                      <a:pPr algn="ctr"/>
                      <a:r>
                        <a:rPr lang="en-US" sz="1600" dirty="0" smtClean="0"/>
                        <a:t>Number</a:t>
                      </a:r>
                      <a:endParaRPr lang="en-US" sz="1600" dirty="0"/>
                    </a:p>
                  </a:txBody>
                  <a:tcPr/>
                </a:tc>
                <a:tc>
                  <a:txBody>
                    <a:bodyPr/>
                    <a:lstStyle/>
                    <a:p>
                      <a:r>
                        <a:rPr lang="en-US" sz="1600" dirty="0" smtClean="0"/>
                        <a:t>Finding Log </a:t>
                      </a:r>
                      <a:endParaRPr lang="en-US" sz="1600" dirty="0"/>
                    </a:p>
                  </a:txBody>
                  <a:tcPr/>
                </a:tc>
              </a:tr>
              <a:tr h="377483">
                <a:tc>
                  <a:txBody>
                    <a:bodyPr/>
                    <a:lstStyle/>
                    <a:p>
                      <a:pPr algn="ctr"/>
                      <a:r>
                        <a:rPr lang="en-US" sz="1600" dirty="0" smtClean="0"/>
                        <a:t>1</a:t>
                      </a:r>
                      <a:endParaRPr lang="en-US" sz="1600" dirty="0"/>
                    </a:p>
                  </a:txBody>
                  <a:tcPr/>
                </a:tc>
                <a:tc>
                  <a:txBody>
                    <a:bodyPr/>
                    <a:lstStyle/>
                    <a:p>
                      <a:r>
                        <a:rPr lang="en-US" sz="1600" dirty="0" smtClean="0"/>
                        <a:t>0 by definition </a:t>
                      </a:r>
                      <a:endParaRPr lang="en-US" sz="1600" dirty="0"/>
                    </a:p>
                  </a:txBody>
                  <a:tcPr/>
                </a:tc>
              </a:tr>
              <a:tr h="377483">
                <a:tc>
                  <a:txBody>
                    <a:bodyPr/>
                    <a:lstStyle/>
                    <a:p>
                      <a:pPr algn="ctr"/>
                      <a:r>
                        <a:rPr lang="en-US" sz="1600" dirty="0" smtClean="0"/>
                        <a:t>2</a:t>
                      </a:r>
                      <a:endParaRPr lang="en-US" sz="1600" dirty="0"/>
                    </a:p>
                  </a:txBody>
                  <a:tcPr/>
                </a:tc>
                <a:tc>
                  <a:txBody>
                    <a:bodyPr/>
                    <a:lstStyle/>
                    <a:p>
                      <a:r>
                        <a:rPr lang="en-US" sz="1600" dirty="0" smtClean="0"/>
                        <a:t>0.3 </a:t>
                      </a:r>
                      <a:endParaRPr lang="en-US" sz="1600" dirty="0"/>
                    </a:p>
                  </a:txBody>
                  <a:tcPr/>
                </a:tc>
              </a:tr>
              <a:tr h="377483">
                <a:tc>
                  <a:txBody>
                    <a:bodyPr/>
                    <a:lstStyle/>
                    <a:p>
                      <a:pPr algn="ctr"/>
                      <a:r>
                        <a:rPr lang="en-US" sz="1600" dirty="0" smtClean="0"/>
                        <a:t>3</a:t>
                      </a:r>
                      <a:endParaRPr lang="en-US" sz="1600" dirty="0"/>
                    </a:p>
                  </a:txBody>
                  <a:tcPr/>
                </a:tc>
                <a:tc>
                  <a:txBody>
                    <a:bodyPr/>
                    <a:lstStyle/>
                    <a:p>
                      <a:r>
                        <a:rPr lang="en-US" sz="1600" dirty="0" smtClean="0"/>
                        <a:t>0.5 </a:t>
                      </a:r>
                      <a:endParaRPr lang="en-US" sz="1600" dirty="0"/>
                    </a:p>
                  </a:txBody>
                  <a:tcPr/>
                </a:tc>
              </a:tr>
              <a:tr h="377483">
                <a:tc>
                  <a:txBody>
                    <a:bodyPr/>
                    <a:lstStyle/>
                    <a:p>
                      <a:pPr algn="ctr"/>
                      <a:r>
                        <a:rPr lang="en-US" sz="1600" dirty="0" smtClean="0"/>
                        <a:t>4</a:t>
                      </a:r>
                      <a:endParaRPr lang="en-US" sz="1600" dirty="0"/>
                    </a:p>
                  </a:txBody>
                  <a:tcPr/>
                </a:tc>
                <a:tc>
                  <a:txBody>
                    <a:bodyPr/>
                    <a:lstStyle/>
                    <a:p>
                      <a:r>
                        <a:rPr lang="en-US" sz="1600" dirty="0" smtClean="0"/>
                        <a:t>2×2 </a:t>
                      </a:r>
                      <a:r>
                        <a:rPr lang="en-US" sz="1600" dirty="0" smtClean="0">
                          <a:sym typeface="Symbol"/>
                        </a:rPr>
                        <a:t> 0.3+0.3 = 0.6 </a:t>
                      </a:r>
                      <a:endParaRPr lang="en-US" sz="1600" dirty="0"/>
                    </a:p>
                  </a:txBody>
                  <a:tcPr/>
                </a:tc>
              </a:tr>
              <a:tr h="377483">
                <a:tc>
                  <a:txBody>
                    <a:bodyPr/>
                    <a:lstStyle/>
                    <a:p>
                      <a:pPr algn="ctr"/>
                      <a:r>
                        <a:rPr lang="en-US" sz="1600" dirty="0" smtClean="0"/>
                        <a:t>5</a:t>
                      </a:r>
                      <a:endParaRPr lang="en-US" sz="1600" dirty="0"/>
                    </a:p>
                  </a:txBody>
                  <a:tcPr/>
                </a:tc>
                <a:tc>
                  <a:txBody>
                    <a:bodyPr/>
                    <a:lstStyle/>
                    <a:p>
                      <a:r>
                        <a:rPr lang="en-US" sz="1600" dirty="0" smtClean="0"/>
                        <a:t>10/2 </a:t>
                      </a:r>
                      <a:r>
                        <a:rPr lang="en-US" sz="1600" dirty="0" smtClean="0">
                          <a:sym typeface="Symbol"/>
                        </a:rPr>
                        <a:t> 1 – 0.3 = 0.7 </a:t>
                      </a:r>
                      <a:endParaRPr lang="en-US" sz="1600" dirty="0"/>
                    </a:p>
                  </a:txBody>
                  <a:tcPr/>
                </a:tc>
              </a:tr>
              <a:tr h="377483">
                <a:tc>
                  <a:txBody>
                    <a:bodyPr/>
                    <a:lstStyle/>
                    <a:p>
                      <a:pPr algn="ctr"/>
                      <a:r>
                        <a:rPr lang="en-US" sz="1600" dirty="0" smtClean="0"/>
                        <a:t>6</a:t>
                      </a:r>
                      <a:endParaRPr lang="en-US" sz="1600" dirty="0"/>
                    </a:p>
                  </a:txBody>
                  <a:tcPr/>
                </a:tc>
                <a:tc>
                  <a:txBody>
                    <a:bodyPr/>
                    <a:lstStyle/>
                    <a:p>
                      <a:r>
                        <a:rPr lang="en-US" sz="1600" dirty="0" smtClean="0"/>
                        <a:t>2×3 </a:t>
                      </a:r>
                      <a:r>
                        <a:rPr lang="en-US" sz="1600" dirty="0" smtClean="0">
                          <a:sym typeface="Symbol"/>
                        </a:rPr>
                        <a:t> 0.3+0.5</a:t>
                      </a:r>
                      <a:r>
                        <a:rPr lang="en-US" sz="1600" baseline="0" dirty="0" smtClean="0">
                          <a:sym typeface="Symbol"/>
                        </a:rPr>
                        <a:t> = 0.8 </a:t>
                      </a:r>
                      <a:endParaRPr lang="en-US" sz="1600" dirty="0"/>
                    </a:p>
                  </a:txBody>
                  <a:tcPr/>
                </a:tc>
              </a:tr>
              <a:tr h="377483">
                <a:tc>
                  <a:txBody>
                    <a:bodyPr/>
                    <a:lstStyle/>
                    <a:p>
                      <a:pPr algn="ctr"/>
                      <a:r>
                        <a:rPr lang="en-US" sz="1600" dirty="0" smtClean="0"/>
                        <a:t>7</a:t>
                      </a:r>
                      <a:endParaRPr lang="en-US" sz="1600" dirty="0"/>
                    </a:p>
                  </a:txBody>
                  <a:tcPr/>
                </a:tc>
                <a:tc>
                  <a:txBody>
                    <a:bodyPr/>
                    <a:lstStyle/>
                    <a:p>
                      <a:r>
                        <a:rPr lang="en-US" sz="1600" dirty="0" smtClean="0"/>
                        <a:t>close to 6, call it</a:t>
                      </a:r>
                      <a:r>
                        <a:rPr lang="en-US" sz="1600" baseline="0" dirty="0" smtClean="0"/>
                        <a:t>  0.8 </a:t>
                      </a:r>
                      <a:endParaRPr lang="en-US" sz="1600" dirty="0"/>
                    </a:p>
                  </a:txBody>
                  <a:tcPr/>
                </a:tc>
              </a:tr>
              <a:tr h="377483">
                <a:tc>
                  <a:txBody>
                    <a:bodyPr/>
                    <a:lstStyle/>
                    <a:p>
                      <a:pPr algn="ctr"/>
                      <a:r>
                        <a:rPr lang="en-US" sz="1600" dirty="0" smtClean="0"/>
                        <a:t>8 </a:t>
                      </a:r>
                      <a:endParaRPr lang="en-US" sz="1600" dirty="0"/>
                    </a:p>
                  </a:txBody>
                  <a:tcPr/>
                </a:tc>
                <a:tc>
                  <a:txBody>
                    <a:bodyPr/>
                    <a:lstStyle/>
                    <a:p>
                      <a:r>
                        <a:rPr lang="en-US" sz="1600" dirty="0" smtClean="0"/>
                        <a:t>2×4 </a:t>
                      </a:r>
                      <a:r>
                        <a:rPr lang="en-US" sz="1600" dirty="0" smtClean="0">
                          <a:sym typeface="Symbol"/>
                        </a:rPr>
                        <a:t> 0.3+0.6 = 0.9 </a:t>
                      </a:r>
                      <a:endParaRPr lang="en-US" sz="1600" dirty="0"/>
                    </a:p>
                  </a:txBody>
                  <a:tcPr/>
                </a:tc>
              </a:tr>
              <a:tr h="377483">
                <a:tc>
                  <a:txBody>
                    <a:bodyPr/>
                    <a:lstStyle/>
                    <a:p>
                      <a:pPr algn="ctr"/>
                      <a:r>
                        <a:rPr lang="en-US" sz="1600" dirty="0" smtClean="0"/>
                        <a:t>9 </a:t>
                      </a:r>
                      <a:endParaRPr lang="en-US" sz="1600" dirty="0"/>
                    </a:p>
                  </a:txBody>
                  <a:tcPr/>
                </a:tc>
                <a:tc>
                  <a:txBody>
                    <a:bodyPr/>
                    <a:lstStyle/>
                    <a:p>
                      <a:r>
                        <a:rPr lang="en-US" sz="1600" dirty="0" smtClean="0"/>
                        <a:t>close to 10, call it 1 </a:t>
                      </a:r>
                      <a:endParaRPr lang="en-US" sz="1600" dirty="0"/>
                    </a:p>
                  </a:txBody>
                  <a:tcPr/>
                </a:tc>
              </a:tr>
              <a:tr h="377483">
                <a:tc>
                  <a:txBody>
                    <a:bodyPr/>
                    <a:lstStyle/>
                    <a:p>
                      <a:pPr algn="ctr"/>
                      <a:r>
                        <a:rPr lang="en-US" sz="1600" dirty="0" smtClean="0"/>
                        <a:t>10 </a:t>
                      </a:r>
                      <a:endParaRPr lang="en-US" sz="1600" dirty="0"/>
                    </a:p>
                  </a:txBody>
                  <a:tcPr/>
                </a:tc>
                <a:tc>
                  <a:txBody>
                    <a:bodyPr/>
                    <a:lstStyle/>
                    <a:p>
                      <a:r>
                        <a:rPr lang="en-US" sz="1600" dirty="0" smtClean="0"/>
                        <a:t>1 by definition </a:t>
                      </a:r>
                      <a:endParaRPr lang="en-US" sz="1600" dirty="0"/>
                    </a:p>
                  </a:txBody>
                  <a:tcPr/>
                </a:tc>
              </a:tr>
              <a:tr h="377483">
                <a:tc>
                  <a:txBody>
                    <a:bodyPr/>
                    <a:lstStyle/>
                    <a:p>
                      <a:pPr algn="ctr"/>
                      <a:r>
                        <a:rPr lang="en-US" sz="1600" dirty="0" smtClean="0"/>
                        <a:t>100</a:t>
                      </a:r>
                      <a:endParaRPr lang="en-US" sz="1600" dirty="0"/>
                    </a:p>
                  </a:txBody>
                  <a:tcPr/>
                </a:tc>
                <a:tc>
                  <a:txBody>
                    <a:bodyPr/>
                    <a:lstStyle/>
                    <a:p>
                      <a:r>
                        <a:rPr lang="en-US" sz="1600" dirty="0" smtClean="0"/>
                        <a:t>2 by definition </a:t>
                      </a:r>
                      <a:endParaRPr lang="en-US" sz="1600" dirty="0"/>
                    </a:p>
                  </a:txBody>
                  <a:tcPr/>
                </a:tc>
              </a:tr>
              <a:tr h="377483">
                <a:tc>
                  <a:txBody>
                    <a:bodyPr/>
                    <a:lstStyle/>
                    <a:p>
                      <a:pPr algn="ctr"/>
                      <a:r>
                        <a:rPr lang="en-US" sz="1600" dirty="0" smtClean="0"/>
                        <a:t>1000</a:t>
                      </a:r>
                      <a:endParaRPr lang="en-US" sz="1600" dirty="0"/>
                    </a:p>
                  </a:txBody>
                  <a:tcPr/>
                </a:tc>
                <a:tc>
                  <a:txBody>
                    <a:bodyPr/>
                    <a:lstStyle/>
                    <a:p>
                      <a:r>
                        <a:rPr lang="en-US" sz="1600" dirty="0" smtClean="0"/>
                        <a:t>3 by definition </a:t>
                      </a:r>
                      <a:endParaRPr lang="en-US" sz="1600" dirty="0"/>
                    </a:p>
                  </a:txBody>
                  <a:tcPr/>
                </a:tc>
              </a:tr>
            </a:tbl>
          </a:graphicData>
        </a:graphic>
      </p:graphicFrame>
    </p:spTree>
    <p:extLst>
      <p:ext uri="{BB962C8B-B14F-4D97-AF65-F5344CB8AC3E}">
        <p14:creationId xmlns:p14="http://schemas.microsoft.com/office/powerpoint/2010/main" val="2335930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Resolving Power </a:t>
            </a:r>
            <a:r>
              <a:rPr lang="en-US" dirty="0">
                <a:solidFill>
                  <a:schemeClr val="bg1">
                    <a:lumMod val="50000"/>
                  </a:schemeClr>
                </a:solidFill>
              </a:rPr>
              <a:t>Example </a:t>
            </a:r>
          </a:p>
        </p:txBody>
      </p:sp>
      <p:sp>
        <p:nvSpPr>
          <p:cNvPr id="20483" name="Text Box 3"/>
          <p:cNvSpPr txBox="1">
            <a:spLocks noChangeArrowheads="1"/>
          </p:cNvSpPr>
          <p:nvPr/>
        </p:nvSpPr>
        <p:spPr bwMode="auto">
          <a:xfrm>
            <a:off x="990600" y="1600200"/>
            <a:ext cx="4602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0066CC"/>
                </a:solidFill>
                <a:latin typeface="Tahoma" pitchFamily="34" charset="0"/>
              </a:rPr>
              <a:t>Splitting the Double </a:t>
            </a:r>
            <a:r>
              <a:rPr lang="en-US" sz="2800" dirty="0" err="1">
                <a:solidFill>
                  <a:srgbClr val="0066CC"/>
                </a:solidFill>
                <a:latin typeface="Tahoma" pitchFamily="34" charset="0"/>
              </a:rPr>
              <a:t>Double</a:t>
            </a:r>
            <a:r>
              <a:rPr lang="en-US" sz="2800" dirty="0">
                <a:solidFill>
                  <a:srgbClr val="0066CC"/>
                </a:solidFill>
                <a:latin typeface="Tahoma" pitchFamily="34" charset="0"/>
              </a:rPr>
              <a:t> </a:t>
            </a:r>
          </a:p>
        </p:txBody>
      </p:sp>
      <p:sp>
        <p:nvSpPr>
          <p:cNvPr id="20485" name="Text Box 5"/>
          <p:cNvSpPr txBox="1">
            <a:spLocks noChangeArrowheads="1"/>
          </p:cNvSpPr>
          <p:nvPr/>
        </p:nvSpPr>
        <p:spPr bwMode="auto">
          <a:xfrm>
            <a:off x="5622925" y="2470150"/>
            <a:ext cx="31877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rgbClr val="0066CC"/>
                </a:solidFill>
                <a:latin typeface="Tahoma" pitchFamily="34" charset="0"/>
              </a:rPr>
              <a:t>Components of Epsilon Lyrae </a:t>
            </a:r>
          </a:p>
          <a:p>
            <a:r>
              <a:rPr lang="en-US" sz="1800">
                <a:solidFill>
                  <a:srgbClr val="0066CC"/>
                </a:solidFill>
                <a:latin typeface="Tahoma" pitchFamily="34" charset="0"/>
              </a:rPr>
              <a:t>are 2.2 &amp; 2.8 arc-seconds </a:t>
            </a:r>
          </a:p>
          <a:p>
            <a:r>
              <a:rPr lang="en-US" sz="1800">
                <a:solidFill>
                  <a:srgbClr val="0066CC"/>
                </a:solidFill>
                <a:latin typeface="Tahoma" pitchFamily="34" charset="0"/>
              </a:rPr>
              <a:t>apart.  Can I split them with </a:t>
            </a:r>
          </a:p>
          <a:p>
            <a:r>
              <a:rPr lang="en-US" sz="1800">
                <a:solidFill>
                  <a:srgbClr val="0066CC"/>
                </a:solidFill>
                <a:latin typeface="Tahoma" pitchFamily="34" charset="0"/>
              </a:rPr>
              <a:t>my Meade ETX 90?  </a:t>
            </a:r>
          </a:p>
        </p:txBody>
      </p:sp>
      <p:sp>
        <p:nvSpPr>
          <p:cNvPr id="20486" name="Text Box 6"/>
          <p:cNvSpPr txBox="1">
            <a:spLocks noChangeArrowheads="1"/>
          </p:cNvSpPr>
          <p:nvPr/>
        </p:nvSpPr>
        <p:spPr bwMode="auto">
          <a:xfrm>
            <a:off x="5699125" y="3962400"/>
            <a:ext cx="890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P</a:t>
            </a:r>
            <a:r>
              <a:rPr lang="en-US" baseline="-25000">
                <a:solidFill>
                  <a:srgbClr val="00008C"/>
                </a:solidFill>
                <a:latin typeface="Tahoma" pitchFamily="34" charset="0"/>
              </a:rPr>
              <a:t>R</a:t>
            </a:r>
            <a:r>
              <a:rPr lang="en-US">
                <a:solidFill>
                  <a:srgbClr val="00008C"/>
                </a:solidFill>
                <a:latin typeface="Tahoma" pitchFamily="34" charset="0"/>
              </a:rPr>
              <a:t> = </a:t>
            </a:r>
          </a:p>
        </p:txBody>
      </p:sp>
      <p:sp>
        <p:nvSpPr>
          <p:cNvPr id="20487" name="Text Box 7"/>
          <p:cNvSpPr txBox="1">
            <a:spLocks noChangeArrowheads="1"/>
          </p:cNvSpPr>
          <p:nvPr/>
        </p:nvSpPr>
        <p:spPr bwMode="auto">
          <a:xfrm>
            <a:off x="6461125" y="3810000"/>
            <a:ext cx="684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120</a:t>
            </a:r>
          </a:p>
        </p:txBody>
      </p:sp>
      <p:sp>
        <p:nvSpPr>
          <p:cNvPr id="20488" name="Text Box 8"/>
          <p:cNvSpPr txBox="1">
            <a:spLocks noChangeArrowheads="1"/>
          </p:cNvSpPr>
          <p:nvPr/>
        </p:nvSpPr>
        <p:spPr bwMode="auto">
          <a:xfrm>
            <a:off x="6553200" y="4233863"/>
            <a:ext cx="534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8C"/>
                </a:solidFill>
                <a:latin typeface="Tahoma" pitchFamily="34" charset="0"/>
              </a:rPr>
              <a:t>D</a:t>
            </a:r>
            <a:r>
              <a:rPr lang="en-US" baseline="-25000" dirty="0">
                <a:solidFill>
                  <a:srgbClr val="00008C"/>
                </a:solidFill>
                <a:latin typeface="Tahoma" pitchFamily="34" charset="0"/>
              </a:rPr>
              <a:t>O</a:t>
            </a:r>
            <a:endParaRPr lang="en-US" dirty="0">
              <a:solidFill>
                <a:srgbClr val="00008C"/>
              </a:solidFill>
              <a:latin typeface="Tahoma" pitchFamily="34" charset="0"/>
            </a:endParaRPr>
          </a:p>
        </p:txBody>
      </p:sp>
      <p:sp>
        <p:nvSpPr>
          <p:cNvPr id="20489" name="Line 9"/>
          <p:cNvSpPr>
            <a:spLocks noChangeShapeType="1"/>
          </p:cNvSpPr>
          <p:nvPr/>
        </p:nvSpPr>
        <p:spPr bwMode="auto">
          <a:xfrm>
            <a:off x="6553200" y="4233863"/>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rgbClr val="00008C"/>
              </a:solidFill>
            </a:endParaRPr>
          </a:p>
        </p:txBody>
      </p:sp>
      <p:sp>
        <p:nvSpPr>
          <p:cNvPr id="20490" name="Text Box 10"/>
          <p:cNvSpPr txBox="1">
            <a:spLocks noChangeArrowheads="1"/>
          </p:cNvSpPr>
          <p:nvPr/>
        </p:nvSpPr>
        <p:spPr bwMode="auto">
          <a:xfrm>
            <a:off x="7223125" y="3962400"/>
            <a:ext cx="40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a:t>
            </a:r>
          </a:p>
        </p:txBody>
      </p:sp>
      <p:sp>
        <p:nvSpPr>
          <p:cNvPr id="20491" name="Text Box 11"/>
          <p:cNvSpPr txBox="1">
            <a:spLocks noChangeArrowheads="1"/>
          </p:cNvSpPr>
          <p:nvPr/>
        </p:nvSpPr>
        <p:spPr bwMode="auto">
          <a:xfrm>
            <a:off x="7604125" y="3810000"/>
            <a:ext cx="684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120</a:t>
            </a:r>
          </a:p>
        </p:txBody>
      </p:sp>
      <p:sp>
        <p:nvSpPr>
          <p:cNvPr id="20492" name="Text Box 12"/>
          <p:cNvSpPr txBox="1">
            <a:spLocks noChangeArrowheads="1"/>
          </p:cNvSpPr>
          <p:nvPr/>
        </p:nvSpPr>
        <p:spPr bwMode="auto">
          <a:xfrm>
            <a:off x="7696200" y="4233863"/>
            <a:ext cx="51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90</a:t>
            </a:r>
          </a:p>
        </p:txBody>
      </p:sp>
      <p:sp>
        <p:nvSpPr>
          <p:cNvPr id="20493" name="Line 13"/>
          <p:cNvSpPr>
            <a:spLocks noChangeShapeType="1"/>
          </p:cNvSpPr>
          <p:nvPr/>
        </p:nvSpPr>
        <p:spPr bwMode="auto">
          <a:xfrm>
            <a:off x="7696200" y="4233863"/>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rgbClr val="00008C"/>
              </a:solidFill>
            </a:endParaRPr>
          </a:p>
        </p:txBody>
      </p:sp>
      <p:sp>
        <p:nvSpPr>
          <p:cNvPr id="20494" name="Text Box 14"/>
          <p:cNvSpPr txBox="1">
            <a:spLocks noChangeArrowheads="1"/>
          </p:cNvSpPr>
          <p:nvPr/>
        </p:nvSpPr>
        <p:spPr bwMode="auto">
          <a:xfrm>
            <a:off x="6080125" y="4800600"/>
            <a:ext cx="214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 1.33 arc-sec</a:t>
            </a:r>
          </a:p>
        </p:txBody>
      </p:sp>
      <p:sp>
        <p:nvSpPr>
          <p:cNvPr id="20495" name="Text Box 15"/>
          <p:cNvSpPr txBox="1">
            <a:spLocks noChangeArrowheads="1"/>
          </p:cNvSpPr>
          <p:nvPr/>
        </p:nvSpPr>
        <p:spPr bwMode="auto">
          <a:xfrm>
            <a:off x="5699125" y="5443538"/>
            <a:ext cx="1306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66CC"/>
                </a:solidFill>
                <a:latin typeface="Tahoma" pitchFamily="34" charset="0"/>
              </a:rPr>
              <a:t>...so yes</a:t>
            </a:r>
          </a:p>
        </p:txBody>
      </p:sp>
      <p:pic>
        <p:nvPicPr>
          <p:cNvPr id="20496" name="Picture 16" descr="C:\Documents and Settings\owner\My Documents\Astronomy\elyrae_wide.jpg"/>
          <p:cNvPicPr>
            <a:picLocks noChangeAspect="1" noChangeArrowheads="1"/>
          </p:cNvPicPr>
          <p:nvPr/>
        </p:nvPicPr>
        <p:blipFill>
          <a:blip r:embed="rId3">
            <a:extLst>
              <a:ext uri="{28A0092B-C50C-407E-A947-70E740481C1C}">
                <a14:useLocalDpi xmlns:a14="http://schemas.microsoft.com/office/drawing/2010/main" val="0"/>
              </a:ext>
            </a:extLst>
          </a:blip>
          <a:srcRect l="1587" t="2162" r="1587" b="2702"/>
          <a:stretch>
            <a:fillRect/>
          </a:stretch>
        </p:blipFill>
        <p:spPr bwMode="auto">
          <a:xfrm>
            <a:off x="762000" y="2438400"/>
            <a:ext cx="4648200"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5791200"/>
            <a:ext cx="2786340" cy="215444"/>
          </a:xfrm>
          <a:prstGeom prst="rect">
            <a:avLst/>
          </a:prstGeom>
          <a:noFill/>
        </p:spPr>
        <p:txBody>
          <a:bodyPr wrap="none" rtlCol="0">
            <a:spAutoFit/>
          </a:bodyPr>
          <a:lstStyle/>
          <a:p>
            <a:r>
              <a:rPr lang="en-US" sz="800" b="0" i="0" dirty="0" smtClean="0">
                <a:solidFill>
                  <a:srgbClr val="000098"/>
                </a:solidFill>
                <a:latin typeface="+mj-lt"/>
              </a:rPr>
              <a:t>Photo courtesy Damian Peach (</a:t>
            </a:r>
            <a:r>
              <a:rPr lang="en-US" sz="800" b="0" i="0" dirty="0" smtClean="0">
                <a:solidFill>
                  <a:srgbClr val="000098"/>
                </a:solidFill>
                <a:latin typeface="+mj-lt"/>
                <a:hlinkClick r:id="rId4"/>
              </a:rPr>
              <a:t>www.DamianPeach.com</a:t>
            </a:r>
            <a:r>
              <a:rPr lang="en-US" sz="800" b="0" i="0" dirty="0" smtClean="0">
                <a:solidFill>
                  <a:srgbClr val="000098"/>
                </a:solidFill>
                <a:latin typeface="+mj-lt"/>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A Note on the Air  </a:t>
            </a:r>
          </a:p>
        </p:txBody>
      </p:sp>
      <p:sp>
        <p:nvSpPr>
          <p:cNvPr id="31747" name="Rectangle 3" descr="Rectangle: Click to edit Master text styles&#10;Second level&#10;Third level&#10;Fourth level&#10;Fifth level"/>
          <p:cNvSpPr>
            <a:spLocks noGrp="1" noChangeArrowheads="1"/>
          </p:cNvSpPr>
          <p:nvPr>
            <p:ph type="body" idx="1"/>
          </p:nvPr>
        </p:nvSpPr>
        <p:spPr/>
        <p:txBody>
          <a:bodyPr/>
          <a:lstStyle/>
          <a:p>
            <a:pPr marL="458788" indent="-458788"/>
            <a:r>
              <a:rPr lang="en-US" sz="2800" dirty="0"/>
              <a:t>Atmospheric conditions are described in terms of “seeing” and “transparency” </a:t>
            </a:r>
          </a:p>
          <a:p>
            <a:pPr marL="458788" indent="-458788"/>
            <a:r>
              <a:rPr lang="en-US" sz="2800" u="sng" dirty="0"/>
              <a:t>Transparency</a:t>
            </a:r>
            <a:r>
              <a:rPr lang="en-US" sz="2800" dirty="0"/>
              <a:t> translates to the faintest star that can be seen </a:t>
            </a:r>
          </a:p>
          <a:p>
            <a:pPr marL="458788" indent="-458788"/>
            <a:r>
              <a:rPr lang="en-US" sz="2800" u="sng" dirty="0"/>
              <a:t>Seeing</a:t>
            </a:r>
            <a:r>
              <a:rPr lang="en-US" sz="2800" dirty="0"/>
              <a:t> indicates the resolution that the atmosphere allows due to turbulence </a:t>
            </a:r>
          </a:p>
          <a:p>
            <a:pPr marL="458788" indent="-458788"/>
            <a:r>
              <a:rPr lang="en-US" sz="2800" dirty="0"/>
              <a:t>Typical is 2-3 </a:t>
            </a:r>
            <a:r>
              <a:rPr lang="en-US" sz="2800" dirty="0" err="1"/>
              <a:t>arcseconds</a:t>
            </a:r>
            <a:r>
              <a:rPr lang="en-US" sz="2800" dirty="0"/>
              <a:t>, a good night is 1 </a:t>
            </a:r>
            <a:r>
              <a:rPr lang="en-US" sz="2800" dirty="0" err="1"/>
              <a:t>arcsec</a:t>
            </a:r>
            <a:r>
              <a:rPr lang="en-US" sz="2800" dirty="0"/>
              <a:t>, Mt. Palomar might get </a:t>
            </a:r>
            <a:r>
              <a:rPr lang="en-US" sz="2800" dirty="0" smtClean="0"/>
              <a:t>0.4.  </a:t>
            </a:r>
            <a:endParaRPr lang="en-US" sz="2800" dirty="0"/>
          </a:p>
        </p:txBody>
      </p:sp>
      <p:pic>
        <p:nvPicPr>
          <p:cNvPr id="31751" name="Picture 7" descr="http://www.instrumentsoflight.com/200d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38700"/>
            <a:ext cx="1506538" cy="1866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Images at High Magnification </a:t>
            </a:r>
            <a:endParaRPr lang="en-US"/>
          </a:p>
        </p:txBody>
      </p:sp>
      <p:pic>
        <p:nvPicPr>
          <p:cNvPr id="36867" name="Picture 3" descr="Atmospheric distortion of a double 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22298"/>
            <a:ext cx="4729162" cy="1635502"/>
          </a:xfrm>
          <a:prstGeom prst="rect">
            <a:avLst/>
          </a:prstGeom>
          <a:noFill/>
          <a:extLst>
            <a:ext uri="{909E8E84-426E-40DD-AFC4-6F175D3DCCD1}">
              <a14:hiddenFill xmlns:a14="http://schemas.microsoft.com/office/drawing/2010/main">
                <a:solidFill>
                  <a:srgbClr val="FFFFFF"/>
                </a:solidFill>
              </a14:hiddenFill>
            </a:ext>
          </a:extLst>
        </p:spPr>
      </p:pic>
      <p:sp>
        <p:nvSpPr>
          <p:cNvPr id="36868" name="Rectangle 4"/>
          <p:cNvSpPr>
            <a:spLocks noChangeArrowheads="1"/>
          </p:cNvSpPr>
          <p:nvPr/>
        </p:nvSpPr>
        <p:spPr bwMode="auto">
          <a:xfrm>
            <a:off x="2125663" y="2963864"/>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6869" name="Rectangle 5"/>
          <p:cNvSpPr>
            <a:spLocks noChangeArrowheads="1"/>
          </p:cNvSpPr>
          <p:nvPr/>
        </p:nvSpPr>
        <p:spPr bwMode="auto">
          <a:xfrm>
            <a:off x="4114800" y="5244405"/>
            <a:ext cx="4495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solidFill>
                  <a:schemeClr val="bg2">
                    <a:lumMod val="50000"/>
                  </a:schemeClr>
                </a:solidFill>
                <a:latin typeface="Tahoma" pitchFamily="34" charset="0"/>
              </a:rPr>
              <a:t>These photos show the double star Zeta </a:t>
            </a:r>
            <a:r>
              <a:rPr lang="en-US" sz="1400" dirty="0" err="1">
                <a:solidFill>
                  <a:schemeClr val="bg2">
                    <a:lumMod val="50000"/>
                  </a:schemeClr>
                </a:solidFill>
                <a:latin typeface="Tahoma" pitchFamily="34" charset="0"/>
              </a:rPr>
              <a:t>Aquarii</a:t>
            </a:r>
            <a:r>
              <a:rPr lang="en-US" sz="1400" dirty="0">
                <a:solidFill>
                  <a:schemeClr val="bg2">
                    <a:lumMod val="50000"/>
                  </a:schemeClr>
                </a:solidFill>
                <a:latin typeface="Tahoma" pitchFamily="34" charset="0"/>
              </a:rPr>
              <a:t> (which has a separation of 2 </a:t>
            </a:r>
            <a:r>
              <a:rPr lang="en-US" sz="1400" dirty="0" err="1">
                <a:solidFill>
                  <a:schemeClr val="bg2">
                    <a:lumMod val="50000"/>
                  </a:schemeClr>
                </a:solidFill>
                <a:latin typeface="Tahoma" pitchFamily="34" charset="0"/>
              </a:rPr>
              <a:t>arcseconds</a:t>
            </a:r>
            <a:r>
              <a:rPr lang="en-US" sz="1400" dirty="0">
                <a:solidFill>
                  <a:schemeClr val="bg2">
                    <a:lumMod val="50000"/>
                  </a:schemeClr>
                </a:solidFill>
                <a:latin typeface="Tahoma" pitchFamily="34" charset="0"/>
              </a:rPr>
              <a:t>) being messed up by atmospheric seeing, which varies from moment to moment. Alan Adler took these pictures during two minutes with his 8-inch Newtonian reflector.</a:t>
            </a:r>
          </a:p>
        </p:txBody>
      </p:sp>
      <p:sp>
        <p:nvSpPr>
          <p:cNvPr id="36871" name="Rectangle 7"/>
          <p:cNvSpPr>
            <a:spLocks noChangeArrowheads="1"/>
          </p:cNvSpPr>
          <p:nvPr/>
        </p:nvSpPr>
        <p:spPr bwMode="auto">
          <a:xfrm>
            <a:off x="3043238" y="100965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62" y="1981200"/>
            <a:ext cx="2522537" cy="2522537"/>
          </a:xfrm>
          <a:prstGeom prst="rect">
            <a:avLst/>
          </a:prstGeom>
          <a:ln w="76200" cmpd="thickThin">
            <a:solidFill>
              <a:schemeClr val="bg2">
                <a:lumMod val="50000"/>
              </a:schemeClr>
            </a:solidFill>
          </a:ln>
        </p:spPr>
      </p:pic>
      <p:sp>
        <p:nvSpPr>
          <p:cNvPr id="3" name="TextBox 2"/>
          <p:cNvSpPr txBox="1"/>
          <p:nvPr/>
        </p:nvSpPr>
        <p:spPr>
          <a:xfrm>
            <a:off x="762000" y="4648201"/>
            <a:ext cx="2819400" cy="954107"/>
          </a:xfrm>
          <a:prstGeom prst="rect">
            <a:avLst/>
          </a:prstGeom>
          <a:noFill/>
        </p:spPr>
        <p:txBody>
          <a:bodyPr wrap="square" rtlCol="0">
            <a:spAutoFit/>
          </a:bodyPr>
          <a:lstStyle/>
          <a:p>
            <a:r>
              <a:rPr lang="en-US" sz="1400" dirty="0">
                <a:solidFill>
                  <a:schemeClr val="bg2">
                    <a:lumMod val="50000"/>
                  </a:schemeClr>
                </a:solidFill>
                <a:latin typeface="+mj-lt"/>
              </a:rPr>
              <a:t>Slow motion movie of what you see through a telescope when you look at a star at high magnification (negative images). </a:t>
            </a:r>
            <a:endParaRPr lang="en-US" sz="1400" b="0" i="0" dirty="0" smtClean="0">
              <a:solidFill>
                <a:schemeClr val="bg2">
                  <a:lumMod val="50000"/>
                </a:schemeClr>
              </a:solidFill>
              <a:latin typeface="+mj-l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1524000"/>
            <a:ext cx="1676400" cy="1676400"/>
          </a:xfrm>
          <a:prstGeom prst="rect">
            <a:avLst/>
          </a:prstGeom>
          <a:ln w="76200" cmpd="thickThin">
            <a:solidFill>
              <a:schemeClr val="tx1"/>
            </a:solidFill>
          </a:ln>
        </p:spPr>
      </p:pic>
      <p:sp>
        <p:nvSpPr>
          <p:cNvPr id="10" name="TextBox 9"/>
          <p:cNvSpPr txBox="1"/>
          <p:nvPr/>
        </p:nvSpPr>
        <p:spPr>
          <a:xfrm>
            <a:off x="5943600" y="2006025"/>
            <a:ext cx="2743200" cy="584775"/>
          </a:xfrm>
          <a:prstGeom prst="rect">
            <a:avLst/>
          </a:prstGeom>
          <a:noFill/>
        </p:spPr>
        <p:txBody>
          <a:bodyPr wrap="square" rtlCol="0">
            <a:spAutoFit/>
          </a:bodyPr>
          <a:lstStyle/>
          <a:p>
            <a:r>
              <a:rPr lang="en-US" sz="1600" dirty="0" smtClean="0">
                <a:solidFill>
                  <a:schemeClr val="bg2">
                    <a:lumMod val="50000"/>
                  </a:schemeClr>
                </a:solidFill>
                <a:latin typeface="+mj-lt"/>
              </a:rPr>
              <a:t>Effect of seeing on images of the moon</a:t>
            </a:r>
            <a:endParaRPr lang="en-US" sz="1600" b="0" i="0" dirty="0" smtClean="0">
              <a:solidFill>
                <a:schemeClr val="bg2">
                  <a:lumMod val="50000"/>
                </a:schemeClr>
              </a:solidFill>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t>Ok so,   Next Subject... </a:t>
            </a:r>
          </a:p>
        </p:txBody>
      </p:sp>
      <p:sp>
        <p:nvSpPr>
          <p:cNvPr id="148483" name="Text Box 3"/>
          <p:cNvSpPr txBox="1">
            <a:spLocks noChangeArrowheads="1"/>
          </p:cNvSpPr>
          <p:nvPr/>
        </p:nvSpPr>
        <p:spPr bwMode="auto">
          <a:xfrm>
            <a:off x="1049647" y="2093913"/>
            <a:ext cx="7368557" cy="15696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9600" dirty="0">
                <a:solidFill>
                  <a:srgbClr val="00008C"/>
                </a:solidFill>
                <a:latin typeface="Tahoma" pitchFamily="34" charset="0"/>
              </a:rPr>
              <a:t>Magnification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8483"/>
                                        </p:tgtEl>
                                        <p:attrNameLst>
                                          <p:attrName>style.visibility</p:attrName>
                                        </p:attrNameLst>
                                      </p:cBhvr>
                                      <p:to>
                                        <p:strVal val="visible"/>
                                      </p:to>
                                    </p:set>
                                    <p:anim calcmode="lin" valueType="num">
                                      <p:cBhvr>
                                        <p:cTn id="7" dur="1000" fill="hold"/>
                                        <p:tgtEl>
                                          <p:spTgt spid="148483"/>
                                        </p:tgtEl>
                                        <p:attrNameLst>
                                          <p:attrName>ppt_w</p:attrName>
                                        </p:attrNameLst>
                                      </p:cBhvr>
                                      <p:tavLst>
                                        <p:tav tm="0">
                                          <p:val>
                                            <p:fltVal val="0"/>
                                          </p:val>
                                        </p:tav>
                                        <p:tav tm="100000">
                                          <p:val>
                                            <p:strVal val="#ppt_w"/>
                                          </p:val>
                                        </p:tav>
                                      </p:tavLst>
                                    </p:anim>
                                    <p:anim calcmode="lin" valueType="num">
                                      <p:cBhvr>
                                        <p:cTn id="8" dur="1000" fill="hold"/>
                                        <p:tgtEl>
                                          <p:spTgt spid="1484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Magnification </a:t>
            </a:r>
          </a:p>
        </p:txBody>
      </p:sp>
      <p:sp>
        <p:nvSpPr>
          <p:cNvPr id="79875" name="Rectangle 3" descr="Rectangle: Click to edit Master text styles&#10;Second level&#10;Third level&#10;Fourth level&#10;Fifth level"/>
          <p:cNvSpPr>
            <a:spLocks noGrp="1" noChangeArrowheads="1"/>
          </p:cNvSpPr>
          <p:nvPr>
            <p:ph type="body" idx="1"/>
          </p:nvPr>
        </p:nvSpPr>
        <p:spPr>
          <a:xfrm>
            <a:off x="838200" y="1447800"/>
            <a:ext cx="7772400" cy="4953000"/>
          </a:xfrm>
        </p:spPr>
        <p:txBody>
          <a:bodyPr/>
          <a:lstStyle/>
          <a:p>
            <a:pPr marL="574675" indent="-574675">
              <a:lnSpc>
                <a:spcPct val="120000"/>
              </a:lnSpc>
            </a:pPr>
            <a:r>
              <a:rPr lang="en-US" sz="2800" dirty="0"/>
              <a:t>Make scope’s resolution big enough for the eye to see.    </a:t>
            </a:r>
          </a:p>
          <a:p>
            <a:pPr marL="574675" indent="-574675">
              <a:lnSpc>
                <a:spcPct val="120000"/>
              </a:lnSpc>
            </a:pPr>
            <a:r>
              <a:rPr lang="en-US" sz="2800" b="1" dirty="0">
                <a:solidFill>
                  <a:srgbClr val="000066"/>
                </a:solidFill>
              </a:rPr>
              <a:t>M</a:t>
            </a:r>
            <a:r>
              <a:rPr lang="en-US" sz="2800" dirty="0"/>
              <a:t>:  The apparent increase in size of an object when looking through the telescope, compared with viewing it directly.  </a:t>
            </a:r>
          </a:p>
          <a:p>
            <a:pPr marL="574675" indent="-574675">
              <a:lnSpc>
                <a:spcPct val="120000"/>
              </a:lnSpc>
            </a:pPr>
            <a:r>
              <a:rPr lang="en-US" sz="2800" b="1" dirty="0">
                <a:solidFill>
                  <a:srgbClr val="000066"/>
                </a:solidFill>
              </a:rPr>
              <a:t>f</a:t>
            </a:r>
            <a:r>
              <a:rPr lang="en-US" sz="2800" dirty="0"/>
              <a:t>:  The distance from the center of the lens (or mirror) to the point at which incoming light is brought to a focus.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Focal Length</a:t>
            </a:r>
          </a:p>
        </p:txBody>
      </p:sp>
      <p:sp>
        <p:nvSpPr>
          <p:cNvPr id="80899" name="Rectangle 3" descr="Rectangle: Click to edit Master text styles&#10;Second level&#10;Third level&#10;Fourth level&#10;Fifth level"/>
          <p:cNvSpPr>
            <a:spLocks noGrp="1" noChangeArrowheads="1"/>
          </p:cNvSpPr>
          <p:nvPr>
            <p:ph type="body" idx="1"/>
          </p:nvPr>
        </p:nvSpPr>
        <p:spPr/>
        <p:txBody>
          <a:bodyPr/>
          <a:lstStyle/>
          <a:p>
            <a:pPr marL="574675" indent="-574675"/>
            <a:r>
              <a:rPr lang="en-US"/>
              <a:t>f</a:t>
            </a:r>
            <a:r>
              <a:rPr lang="en-US" baseline="-25000"/>
              <a:t>O</a:t>
            </a:r>
            <a:r>
              <a:rPr lang="en-US"/>
              <a:t>: focal length of the objective </a:t>
            </a:r>
          </a:p>
          <a:p>
            <a:pPr marL="574675" indent="-574675"/>
            <a:r>
              <a:rPr lang="en-US"/>
              <a:t>f</a:t>
            </a:r>
            <a:r>
              <a:rPr lang="en-US" baseline="-25000"/>
              <a:t>e</a:t>
            </a:r>
            <a:r>
              <a:rPr lang="en-US"/>
              <a:t>: focal length of the eyepiece </a:t>
            </a:r>
          </a:p>
        </p:txBody>
      </p:sp>
      <p:pic>
        <p:nvPicPr>
          <p:cNvPr id="80904" name="Picture 8" descr="http://www.gutenberg.org/files/16593/16593-h/images/image_0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81400"/>
            <a:ext cx="2466975" cy="2541588"/>
          </a:xfrm>
          <a:prstGeom prst="rect">
            <a:avLst/>
          </a:prstGeom>
          <a:noFill/>
          <a:extLst>
            <a:ext uri="{909E8E84-426E-40DD-AFC4-6F175D3DCCD1}">
              <a14:hiddenFill xmlns:a14="http://schemas.microsoft.com/office/drawing/2010/main">
                <a:solidFill>
                  <a:srgbClr val="FFFFFF"/>
                </a:solidFill>
              </a14:hiddenFill>
            </a:ext>
          </a:extLst>
        </p:spPr>
      </p:pic>
      <p:pic>
        <p:nvPicPr>
          <p:cNvPr id="80906" name="Picture 10" descr="http://upload.wikimedia.org/wikipedia/commons/1/16/FocalLengt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352800"/>
            <a:ext cx="3481388" cy="278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Magnification </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296" y="1790700"/>
            <a:ext cx="6807708" cy="40005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296" y="1790700"/>
            <a:ext cx="5509260" cy="4000500"/>
          </a:xfrm>
          <a:prstGeom prst="rect">
            <a:avLst/>
          </a:prstGeom>
        </p:spPr>
      </p:pic>
      <p:grpSp>
        <p:nvGrpSpPr>
          <p:cNvPr id="12" name="Group 11"/>
          <p:cNvGrpSpPr/>
          <p:nvPr/>
        </p:nvGrpSpPr>
        <p:grpSpPr>
          <a:xfrm>
            <a:off x="2025650" y="3770483"/>
            <a:ext cx="4114800" cy="461665"/>
            <a:chOff x="1981200" y="3424535"/>
            <a:chExt cx="4114800" cy="461665"/>
          </a:xfrm>
        </p:grpSpPr>
        <p:cxnSp>
          <p:nvCxnSpPr>
            <p:cNvPr id="6" name="Straight Arrow Connector 5"/>
            <p:cNvCxnSpPr/>
            <p:nvPr/>
          </p:nvCxnSpPr>
          <p:spPr bwMode="auto">
            <a:xfrm>
              <a:off x="1981200" y="3429000"/>
              <a:ext cx="41148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5105400" y="3424535"/>
              <a:ext cx="428322" cy="461665"/>
            </a:xfrm>
            <a:prstGeom prst="rect">
              <a:avLst/>
            </a:prstGeom>
            <a:noFill/>
          </p:spPr>
          <p:txBody>
            <a:bodyPr wrap="none" rtlCol="0">
              <a:spAutoFit/>
            </a:bodyPr>
            <a:lstStyle/>
            <a:p>
              <a:r>
                <a:rPr lang="en-US" b="0" i="0" dirty="0" err="1" smtClean="0">
                  <a:solidFill>
                    <a:srgbClr val="000098"/>
                  </a:solidFill>
                  <a:latin typeface="+mj-lt"/>
                </a:rPr>
                <a:t>f</a:t>
              </a:r>
              <a:r>
                <a:rPr lang="en-US" b="0" i="0" baseline="-25000" dirty="0" err="1" smtClean="0">
                  <a:solidFill>
                    <a:srgbClr val="000098"/>
                  </a:solidFill>
                  <a:latin typeface="+mj-lt"/>
                </a:rPr>
                <a:t>O</a:t>
              </a:r>
              <a:endParaRPr lang="en-US" b="0" i="0" baseline="-25000" dirty="0" smtClean="0">
                <a:solidFill>
                  <a:srgbClr val="000098"/>
                </a:solidFill>
                <a:latin typeface="+mj-lt"/>
              </a:endParaRPr>
            </a:p>
          </p:txBody>
        </p:sp>
      </p:grpSp>
      <p:grpSp>
        <p:nvGrpSpPr>
          <p:cNvPr id="11" name="Group 10"/>
          <p:cNvGrpSpPr/>
          <p:nvPr/>
        </p:nvGrpSpPr>
        <p:grpSpPr>
          <a:xfrm>
            <a:off x="6140450" y="3546348"/>
            <a:ext cx="533400" cy="461665"/>
            <a:chOff x="6096000" y="3200400"/>
            <a:chExt cx="533400" cy="461665"/>
          </a:xfrm>
        </p:grpSpPr>
        <p:cxnSp>
          <p:nvCxnSpPr>
            <p:cNvPr id="9" name="Straight Arrow Connector 8"/>
            <p:cNvCxnSpPr/>
            <p:nvPr/>
          </p:nvCxnSpPr>
          <p:spPr bwMode="auto">
            <a:xfrm>
              <a:off x="6096000" y="3200400"/>
              <a:ext cx="5334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6172200" y="3200400"/>
              <a:ext cx="386837" cy="461665"/>
            </a:xfrm>
            <a:prstGeom prst="rect">
              <a:avLst/>
            </a:prstGeom>
            <a:noFill/>
          </p:spPr>
          <p:txBody>
            <a:bodyPr wrap="none" rtlCol="0">
              <a:spAutoFit/>
            </a:bodyPr>
            <a:lstStyle/>
            <a:p>
              <a:r>
                <a:rPr lang="en-US" b="0" i="0" dirty="0" err="1" smtClean="0">
                  <a:solidFill>
                    <a:srgbClr val="000098"/>
                  </a:solidFill>
                  <a:latin typeface="+mj-lt"/>
                </a:rPr>
                <a:t>f</a:t>
              </a:r>
              <a:r>
                <a:rPr lang="en-US" b="0" i="0" baseline="-25000" dirty="0" err="1" smtClean="0">
                  <a:solidFill>
                    <a:srgbClr val="000098"/>
                  </a:solidFill>
                  <a:latin typeface="+mj-lt"/>
                </a:rPr>
                <a:t>e</a:t>
              </a:r>
              <a:endParaRPr lang="en-US" b="0" i="0" baseline="-25000" dirty="0" smtClean="0">
                <a:solidFill>
                  <a:srgbClr val="000098"/>
                </a:solidFill>
                <a:latin typeface="+mj-lt"/>
              </a:endParaRPr>
            </a:p>
          </p:txBody>
        </p:sp>
      </p:grpSp>
      <p:sp>
        <p:nvSpPr>
          <p:cNvPr id="16" name="TextBox 15"/>
          <p:cNvSpPr txBox="1"/>
          <p:nvPr/>
        </p:nvSpPr>
        <p:spPr>
          <a:xfrm>
            <a:off x="1651774" y="1704201"/>
            <a:ext cx="786626" cy="276999"/>
          </a:xfrm>
          <a:prstGeom prst="rect">
            <a:avLst/>
          </a:prstGeom>
          <a:noFill/>
        </p:spPr>
        <p:txBody>
          <a:bodyPr wrap="none" rtlCol="0">
            <a:spAutoFit/>
          </a:bodyPr>
          <a:lstStyle/>
          <a:p>
            <a:r>
              <a:rPr lang="en-US" sz="1200" b="0" i="0" dirty="0" smtClean="0">
                <a:solidFill>
                  <a:srgbClr val="000098"/>
                </a:solidFill>
                <a:latin typeface="GE Inspira" pitchFamily="34" charset="0"/>
              </a:rPr>
              <a:t>Objective</a:t>
            </a:r>
          </a:p>
        </p:txBody>
      </p:sp>
      <p:sp>
        <p:nvSpPr>
          <p:cNvPr id="17" name="TextBox 16"/>
          <p:cNvSpPr txBox="1"/>
          <p:nvPr/>
        </p:nvSpPr>
        <p:spPr>
          <a:xfrm>
            <a:off x="6280537" y="2438400"/>
            <a:ext cx="759375" cy="276999"/>
          </a:xfrm>
          <a:prstGeom prst="rect">
            <a:avLst/>
          </a:prstGeom>
          <a:noFill/>
        </p:spPr>
        <p:txBody>
          <a:bodyPr wrap="none" rtlCol="0">
            <a:spAutoFit/>
          </a:bodyPr>
          <a:lstStyle/>
          <a:p>
            <a:r>
              <a:rPr lang="en-US" sz="1200" b="0" i="0" dirty="0" smtClean="0">
                <a:solidFill>
                  <a:srgbClr val="000098"/>
                </a:solidFill>
                <a:latin typeface="GE Inspira" pitchFamily="34" charset="0"/>
              </a:rPr>
              <a:t>Eyepiece</a:t>
            </a:r>
          </a:p>
        </p:txBody>
      </p:sp>
    </p:spTree>
    <p:extLst>
      <p:ext uri="{BB962C8B-B14F-4D97-AF65-F5344CB8AC3E}">
        <p14:creationId xmlns:p14="http://schemas.microsoft.com/office/powerpoint/2010/main" val="381861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1000"/>
                                        <p:tgtEl>
                                          <p:spTgt spid="1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Magnification Formula </a:t>
            </a:r>
            <a:endParaRPr lang="en-US" dirty="0"/>
          </a:p>
        </p:txBody>
      </p:sp>
      <p:sp>
        <p:nvSpPr>
          <p:cNvPr id="3" name="Content Placeholder 2"/>
          <p:cNvSpPr>
            <a:spLocks noGrp="1"/>
          </p:cNvSpPr>
          <p:nvPr>
            <p:ph idx="1"/>
          </p:nvPr>
        </p:nvSpPr>
        <p:spPr/>
        <p:txBody>
          <a:bodyPr/>
          <a:lstStyle/>
          <a:p>
            <a:pPr marL="0" indent="0">
              <a:buNone/>
            </a:pPr>
            <a:r>
              <a:rPr lang="en-US" dirty="0" smtClean="0"/>
              <a:t>It’s simply the ratio:  </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98061" y="2514600"/>
                <a:ext cx="3174139" cy="2443746"/>
              </a:xfrm>
              <a:prstGeom prst="rect">
                <a:avLst/>
              </a:prstGeom>
              <a:noFill/>
              <a:effectLst>
                <a:outerShdw blurRad="50800" dist="38100" dir="2700000" algn="tl" rotWithShape="0">
                  <a:prstClr val="black">
                    <a:alpha val="40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7200" b="0" i="0" smtClean="0">
                          <a:solidFill>
                            <a:srgbClr val="000098"/>
                          </a:solidFill>
                          <a:latin typeface="+mj-lt"/>
                        </a:rPr>
                        <m:t>M</m:t>
                      </m:r>
                      <m:r>
                        <a:rPr lang="en-US" sz="7200" b="0" i="1" smtClean="0">
                          <a:solidFill>
                            <a:srgbClr val="000098"/>
                          </a:solidFill>
                          <a:latin typeface="Cambria Math"/>
                        </a:rPr>
                        <m:t>=</m:t>
                      </m:r>
                      <m:f>
                        <m:fPr>
                          <m:ctrlPr>
                            <a:rPr lang="en-US" sz="7200" b="0" i="1" smtClean="0">
                              <a:solidFill>
                                <a:srgbClr val="000098"/>
                              </a:solidFill>
                              <a:latin typeface="Cambria Math"/>
                            </a:rPr>
                          </m:ctrlPr>
                        </m:fPr>
                        <m:num>
                          <m:sSub>
                            <m:sSubPr>
                              <m:ctrlPr>
                                <a:rPr lang="en-US" sz="7200" b="0" i="1" smtClean="0">
                                  <a:solidFill>
                                    <a:srgbClr val="000098"/>
                                  </a:solidFill>
                                  <a:latin typeface="Cambria Math"/>
                                </a:rPr>
                              </m:ctrlPr>
                            </m:sSubPr>
                            <m:e>
                              <m:r>
                                <m:rPr>
                                  <m:nor/>
                                </m:rPr>
                                <a:rPr lang="en-US" sz="7200" b="0" i="0" smtClean="0">
                                  <a:solidFill>
                                    <a:srgbClr val="000098"/>
                                  </a:solidFill>
                                  <a:latin typeface="+mj-lt"/>
                                </a:rPr>
                                <m:t>f</m:t>
                              </m:r>
                            </m:e>
                            <m:sub>
                              <m:r>
                                <a:rPr lang="en-US" sz="7200" b="0" i="1" smtClean="0">
                                  <a:solidFill>
                                    <a:srgbClr val="000098"/>
                                  </a:solidFill>
                                  <a:latin typeface="Cambria Math"/>
                                </a:rPr>
                                <m:t>𝑂</m:t>
                              </m:r>
                            </m:sub>
                          </m:sSub>
                        </m:num>
                        <m:den>
                          <m:sSub>
                            <m:sSubPr>
                              <m:ctrlPr>
                                <a:rPr lang="en-US" sz="7200" b="0" i="1" smtClean="0">
                                  <a:solidFill>
                                    <a:srgbClr val="000098"/>
                                  </a:solidFill>
                                  <a:latin typeface="Cambria Math"/>
                                </a:rPr>
                              </m:ctrlPr>
                            </m:sSubPr>
                            <m:e>
                              <m:r>
                                <m:rPr>
                                  <m:nor/>
                                </m:rPr>
                                <a:rPr lang="en-US" sz="7200" b="0" i="0" smtClean="0">
                                  <a:solidFill>
                                    <a:srgbClr val="000098"/>
                                  </a:solidFill>
                                  <a:latin typeface="+mj-lt"/>
                                </a:rPr>
                                <m:t>f</m:t>
                              </m:r>
                            </m:e>
                            <m:sub>
                              <m:r>
                                <a:rPr lang="en-US" sz="7200" b="0" i="1" smtClean="0">
                                  <a:solidFill>
                                    <a:srgbClr val="000098"/>
                                  </a:solidFill>
                                  <a:latin typeface="Cambria Math"/>
                                </a:rPr>
                                <m:t>𝑒</m:t>
                              </m:r>
                            </m:sub>
                          </m:sSub>
                        </m:den>
                      </m:f>
                    </m:oMath>
                  </m:oMathPara>
                </a14:m>
                <a:endParaRPr lang="en-US" sz="7200" b="0" i="0" dirty="0" smtClean="0">
                  <a:solidFill>
                    <a:srgbClr val="000098"/>
                  </a:solidFill>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998061" y="2514600"/>
                <a:ext cx="3174139" cy="2443746"/>
              </a:xfrm>
              <a:prstGeom prst="rect">
                <a:avLst/>
              </a:prstGeom>
              <a:blipFill rotWithShape="1">
                <a:blip r:embed="rId3"/>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708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6324600" y="3962400"/>
            <a:ext cx="1219200" cy="304800"/>
          </a:xfrm>
          <a:prstGeom prst="rect">
            <a:avLst/>
          </a:prstGeom>
          <a:solidFill>
            <a:schemeClr val="accent1">
              <a:lumMod val="60000"/>
              <a:lumOff val="40000"/>
            </a:schemeClr>
          </a:solidFill>
          <a:ln w="9525" cap="flat" cmpd="sng" algn="ctr">
            <a:solidFill>
              <a:schemeClr val="accent1">
                <a:lumMod val="40000"/>
                <a:lumOff val="60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8" name="Rectangle 7"/>
          <p:cNvSpPr/>
          <p:nvPr/>
        </p:nvSpPr>
        <p:spPr bwMode="auto">
          <a:xfrm>
            <a:off x="4876800" y="5630091"/>
            <a:ext cx="914400" cy="304800"/>
          </a:xfrm>
          <a:prstGeom prst="rect">
            <a:avLst/>
          </a:prstGeom>
          <a:solidFill>
            <a:schemeClr val="accent1">
              <a:lumMod val="60000"/>
              <a:lumOff val="40000"/>
            </a:schemeClr>
          </a:solidFill>
          <a:ln w="9525" cap="flat" cmpd="sng" algn="ctr">
            <a:solidFill>
              <a:schemeClr val="accent1">
                <a:lumMod val="40000"/>
                <a:lumOff val="60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5" name="Rectangle 4"/>
          <p:cNvSpPr/>
          <p:nvPr/>
        </p:nvSpPr>
        <p:spPr bwMode="auto">
          <a:xfrm>
            <a:off x="6858000" y="1371600"/>
            <a:ext cx="1219200" cy="304800"/>
          </a:xfrm>
          <a:prstGeom prst="rect">
            <a:avLst/>
          </a:prstGeom>
          <a:solidFill>
            <a:schemeClr val="accent1">
              <a:lumMod val="60000"/>
              <a:lumOff val="40000"/>
            </a:schemeClr>
          </a:solidFill>
          <a:ln w="9525" cap="flat" cmpd="sng" algn="ctr">
            <a:solidFill>
              <a:schemeClr val="accent1">
                <a:lumMod val="40000"/>
                <a:lumOff val="60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3" name="Rectangle 2"/>
          <p:cNvSpPr/>
          <p:nvPr/>
        </p:nvSpPr>
        <p:spPr bwMode="auto">
          <a:xfrm>
            <a:off x="4876800" y="3039291"/>
            <a:ext cx="1676400" cy="304800"/>
          </a:xfrm>
          <a:prstGeom prst="rect">
            <a:avLst/>
          </a:prstGeom>
          <a:solidFill>
            <a:schemeClr val="accent1">
              <a:lumMod val="60000"/>
              <a:lumOff val="40000"/>
            </a:schemeClr>
          </a:solidFill>
          <a:ln w="9525" cap="flat" cmpd="sng" algn="ctr">
            <a:solidFill>
              <a:schemeClr val="accent1">
                <a:lumMod val="40000"/>
                <a:lumOff val="60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 name="Title 1"/>
          <p:cNvSpPr>
            <a:spLocks noGrp="1"/>
          </p:cNvSpPr>
          <p:nvPr>
            <p:ph type="title"/>
          </p:nvPr>
        </p:nvSpPr>
        <p:spPr/>
        <p:txBody>
          <a:bodyPr/>
          <a:lstStyle/>
          <a:p>
            <a:r>
              <a:rPr lang="en-US" sz="4000" dirty="0" smtClean="0"/>
              <a:t>Effect of Eyepiece Focal Length </a:t>
            </a:r>
            <a:endParaRPr lang="en-US" sz="4000" dirty="0"/>
          </a:p>
        </p:txBody>
      </p:sp>
      <p:grpSp>
        <p:nvGrpSpPr>
          <p:cNvPr id="16" name="Group 15"/>
          <p:cNvGrpSpPr/>
          <p:nvPr/>
        </p:nvGrpSpPr>
        <p:grpSpPr>
          <a:xfrm>
            <a:off x="762000" y="4020979"/>
            <a:ext cx="6913817" cy="2193893"/>
            <a:chOff x="762000" y="4020979"/>
            <a:chExt cx="6913817" cy="2193893"/>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038600"/>
              <a:ext cx="6532817" cy="2176272"/>
            </a:xfrm>
            <a:prstGeom prst="rect">
              <a:avLst/>
            </a:prstGeom>
          </p:spPr>
        </p:pic>
        <p:sp>
          <p:nvSpPr>
            <p:cNvPr id="14" name="TextBox 13"/>
            <p:cNvSpPr txBox="1"/>
            <p:nvPr/>
          </p:nvSpPr>
          <p:spPr>
            <a:xfrm>
              <a:off x="762000" y="4020979"/>
              <a:ext cx="700833" cy="246221"/>
            </a:xfrm>
            <a:prstGeom prst="rect">
              <a:avLst/>
            </a:prstGeom>
            <a:noFill/>
          </p:spPr>
          <p:txBody>
            <a:bodyPr wrap="none" rtlCol="0">
              <a:spAutoFit/>
            </a:bodyPr>
            <a:lstStyle/>
            <a:p>
              <a:r>
                <a:rPr lang="en-US" sz="1000" i="1" dirty="0" smtClean="0">
                  <a:solidFill>
                    <a:srgbClr val="000000"/>
                  </a:solidFill>
                  <a:latin typeface="GE Inspira" pitchFamily="34" charset="0"/>
                </a:rPr>
                <a:t>Objective </a:t>
              </a:r>
              <a:endParaRPr lang="en-US" sz="1000" i="1" dirty="0">
                <a:solidFill>
                  <a:srgbClr val="000000"/>
                </a:solidFill>
                <a:latin typeface="GE Inspira" pitchFamily="34" charset="0"/>
              </a:endParaRPr>
            </a:p>
          </p:txBody>
        </p:sp>
        <p:sp>
          <p:nvSpPr>
            <p:cNvPr id="15" name="TextBox 14"/>
            <p:cNvSpPr txBox="1"/>
            <p:nvPr/>
          </p:nvSpPr>
          <p:spPr>
            <a:xfrm>
              <a:off x="4953000" y="4648200"/>
              <a:ext cx="649537" cy="246221"/>
            </a:xfrm>
            <a:prstGeom prst="rect">
              <a:avLst/>
            </a:prstGeom>
            <a:noFill/>
          </p:spPr>
          <p:txBody>
            <a:bodyPr wrap="none" rtlCol="0">
              <a:spAutoFit/>
            </a:bodyPr>
            <a:lstStyle/>
            <a:p>
              <a:r>
                <a:rPr lang="en-US" sz="1000" i="1" dirty="0" smtClean="0">
                  <a:solidFill>
                    <a:srgbClr val="000000"/>
                  </a:solidFill>
                  <a:latin typeface="GE Inspira" pitchFamily="34" charset="0"/>
                </a:rPr>
                <a:t>Eyepiece</a:t>
              </a:r>
            </a:p>
          </p:txBody>
        </p:sp>
      </p:grpSp>
      <p:grpSp>
        <p:nvGrpSpPr>
          <p:cNvPr id="17" name="Group 16"/>
          <p:cNvGrpSpPr/>
          <p:nvPr/>
        </p:nvGrpSpPr>
        <p:grpSpPr>
          <a:xfrm>
            <a:off x="762000" y="1416278"/>
            <a:ext cx="7589901" cy="2211796"/>
            <a:chOff x="762000" y="1416278"/>
            <a:chExt cx="7589901" cy="2211796"/>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447801"/>
              <a:ext cx="7208901" cy="2180273"/>
            </a:xfrm>
            <a:prstGeom prst="rect">
              <a:avLst/>
            </a:prstGeom>
          </p:spPr>
        </p:pic>
        <p:sp>
          <p:nvSpPr>
            <p:cNvPr id="12" name="TextBox 11"/>
            <p:cNvSpPr txBox="1"/>
            <p:nvPr/>
          </p:nvSpPr>
          <p:spPr>
            <a:xfrm>
              <a:off x="762000" y="1416278"/>
              <a:ext cx="700833" cy="246221"/>
            </a:xfrm>
            <a:prstGeom prst="rect">
              <a:avLst/>
            </a:prstGeom>
            <a:noFill/>
          </p:spPr>
          <p:txBody>
            <a:bodyPr wrap="none" rtlCol="0">
              <a:spAutoFit/>
            </a:bodyPr>
            <a:lstStyle/>
            <a:p>
              <a:r>
                <a:rPr lang="en-US" sz="1000" i="1" dirty="0" smtClean="0">
                  <a:solidFill>
                    <a:srgbClr val="000000"/>
                  </a:solidFill>
                  <a:latin typeface="GE Inspira" pitchFamily="34" charset="0"/>
                </a:rPr>
                <a:t>Objective </a:t>
              </a:r>
              <a:endParaRPr lang="en-US" sz="1000" i="1" dirty="0">
                <a:solidFill>
                  <a:srgbClr val="000000"/>
                </a:solidFill>
                <a:latin typeface="GE Inspira" pitchFamily="34" charset="0"/>
              </a:endParaRPr>
            </a:p>
          </p:txBody>
        </p:sp>
        <p:sp>
          <p:nvSpPr>
            <p:cNvPr id="13" name="TextBox 12"/>
            <p:cNvSpPr txBox="1"/>
            <p:nvPr/>
          </p:nvSpPr>
          <p:spPr>
            <a:xfrm>
              <a:off x="5754189" y="2086689"/>
              <a:ext cx="649537" cy="246221"/>
            </a:xfrm>
            <a:prstGeom prst="rect">
              <a:avLst/>
            </a:prstGeom>
            <a:noFill/>
          </p:spPr>
          <p:txBody>
            <a:bodyPr wrap="none" rtlCol="0">
              <a:spAutoFit/>
            </a:bodyPr>
            <a:lstStyle/>
            <a:p>
              <a:r>
                <a:rPr lang="en-US" sz="1000" i="1" dirty="0" smtClean="0">
                  <a:solidFill>
                    <a:srgbClr val="000000"/>
                  </a:solidFill>
                  <a:latin typeface="GE Inspira" pitchFamily="34" charset="0"/>
                </a:rPr>
                <a:t>Eyepiece</a:t>
              </a:r>
            </a:p>
          </p:txBody>
        </p:sp>
      </p:grpSp>
    </p:spTree>
    <p:extLst>
      <p:ext uri="{BB962C8B-B14F-4D97-AF65-F5344CB8AC3E}">
        <p14:creationId xmlns:p14="http://schemas.microsoft.com/office/powerpoint/2010/main" val="280885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Introduction </a:t>
            </a:r>
          </a:p>
        </p:txBody>
      </p:sp>
      <p:sp>
        <p:nvSpPr>
          <p:cNvPr id="7173" name="Rectangle 5" descr="Rectangle: Click to edit Master text styles&#10;Second level&#10;Third level&#10;Fourth level&#10;Fifth level"/>
          <p:cNvSpPr>
            <a:spLocks noGrp="1" noChangeArrowheads="1"/>
          </p:cNvSpPr>
          <p:nvPr>
            <p:ph type="body" idx="1"/>
          </p:nvPr>
        </p:nvSpPr>
        <p:spPr>
          <a:xfrm>
            <a:off x="838200" y="1447800"/>
            <a:ext cx="8001000" cy="4953000"/>
          </a:xfrm>
        </p:spPr>
        <p:txBody>
          <a:bodyPr/>
          <a:lstStyle/>
          <a:p>
            <a:r>
              <a:rPr lang="en-US" sz="2400" i="1" u="sng">
                <a:cs typeface="Tahoma" pitchFamily="34" charset="0"/>
              </a:rPr>
              <a:t>Objective lens</a:t>
            </a:r>
            <a:r>
              <a:rPr lang="en-US" sz="2400">
                <a:cs typeface="Tahoma" pitchFamily="34" charset="0"/>
              </a:rPr>
              <a:t> :  collects light and focuses it to a point. </a:t>
            </a:r>
          </a:p>
          <a:p>
            <a:r>
              <a:rPr lang="en-US" sz="2400" i="1" u="sng">
                <a:cs typeface="Tahoma" pitchFamily="34" charset="0"/>
              </a:rPr>
              <a:t>Eyepiece</a:t>
            </a:r>
            <a:r>
              <a:rPr lang="en-US" sz="2400">
                <a:cs typeface="Tahoma" pitchFamily="34" charset="0"/>
              </a:rPr>
              <a:t> : catches the light as it diverges away from the focal point and bends it back to parallel rays, so your eye can re-focus it to a point.  </a:t>
            </a:r>
          </a:p>
        </p:txBody>
      </p:sp>
      <p:pic>
        <p:nvPicPr>
          <p:cNvPr id="7172" name="Picture 4" descr="C:\Documents and Settings\owner\My Documents\MyWebSite\astronomy\ScopeDiagrams\TelescopeMagnification_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276600"/>
            <a:ext cx="7315200" cy="291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Field of View</a:t>
            </a:r>
          </a:p>
        </p:txBody>
      </p:sp>
      <p:sp>
        <p:nvSpPr>
          <p:cNvPr id="22531" name="Rectangle 3" descr="Rectangle: Click to edit Master text styles&#10;Second level&#10;Third level&#10;Fourth level&#10;Fifth level"/>
          <p:cNvSpPr>
            <a:spLocks noGrp="1" noChangeArrowheads="1"/>
          </p:cNvSpPr>
          <p:nvPr>
            <p:ph type="body" idx="1"/>
          </p:nvPr>
        </p:nvSpPr>
        <p:spPr/>
        <p:txBody>
          <a:bodyPr/>
          <a:lstStyle/>
          <a:p>
            <a:pPr marL="573088" indent="-573088">
              <a:spcBef>
                <a:spcPts val="1200"/>
              </a:spcBef>
            </a:pPr>
            <a:r>
              <a:rPr lang="en-US" sz="2800" dirty="0" smtClean="0"/>
              <a:t>Manufacturer tells you </a:t>
            </a:r>
            <a:r>
              <a:rPr lang="en-US" sz="2800" dirty="0"/>
              <a:t>the field of view </a:t>
            </a:r>
            <a:r>
              <a:rPr lang="en-US" sz="2800" dirty="0" smtClean="0"/>
              <a:t>(FOV) of </a:t>
            </a:r>
            <a:r>
              <a:rPr lang="en-US" sz="2800" dirty="0"/>
              <a:t>the eyepiece </a:t>
            </a:r>
          </a:p>
          <a:p>
            <a:pPr marL="573088" indent="-573088">
              <a:spcBef>
                <a:spcPts val="1200"/>
              </a:spcBef>
            </a:pPr>
            <a:r>
              <a:rPr lang="en-US" sz="2800" dirty="0"/>
              <a:t>Typically </a:t>
            </a:r>
            <a:r>
              <a:rPr lang="en-US" sz="2800" dirty="0" smtClean="0"/>
              <a:t>52</a:t>
            </a:r>
            <a:r>
              <a:rPr lang="en-US" sz="2800" dirty="0" smtClean="0">
                <a:cs typeface="Tahoma" pitchFamily="34" charset="0"/>
              </a:rPr>
              <a:t>°, </a:t>
            </a:r>
            <a:r>
              <a:rPr lang="en-US" sz="2800" dirty="0">
                <a:cs typeface="Tahoma" pitchFamily="34" charset="0"/>
              </a:rPr>
              <a:t>wide angle can be </a:t>
            </a:r>
            <a:r>
              <a:rPr lang="en-US" sz="2800" dirty="0" smtClean="0">
                <a:cs typeface="Tahoma" pitchFamily="34" charset="0"/>
              </a:rPr>
              <a:t>82° </a:t>
            </a:r>
            <a:endParaRPr lang="en-US" sz="2800" dirty="0">
              <a:cs typeface="Tahoma" pitchFamily="34" charset="0"/>
            </a:endParaRPr>
          </a:p>
          <a:p>
            <a:pPr marL="573088" indent="-573088">
              <a:spcBef>
                <a:spcPts val="1200"/>
              </a:spcBef>
            </a:pPr>
            <a:r>
              <a:rPr lang="en-US" sz="2800" dirty="0">
                <a:cs typeface="Tahoma" pitchFamily="34" charset="0"/>
              </a:rPr>
              <a:t>Once you know it, then the scope FOV is quite simply </a:t>
            </a:r>
            <a:endParaRPr lang="en-US" sz="2800" dirty="0"/>
          </a:p>
        </p:txBody>
      </p:sp>
      <p:grpSp>
        <p:nvGrpSpPr>
          <p:cNvPr id="2" name="Group 1"/>
          <p:cNvGrpSpPr/>
          <p:nvPr/>
        </p:nvGrpSpPr>
        <p:grpSpPr>
          <a:xfrm>
            <a:off x="1350963" y="4473575"/>
            <a:ext cx="3754437" cy="1295400"/>
            <a:chOff x="2417763" y="4343400"/>
            <a:chExt cx="3754437" cy="1295400"/>
          </a:xfrm>
        </p:grpSpPr>
        <p:sp>
          <p:nvSpPr>
            <p:cNvPr id="22532" name="Text Box 4"/>
            <p:cNvSpPr txBox="1">
              <a:spLocks noChangeArrowheads="1"/>
            </p:cNvSpPr>
            <p:nvPr/>
          </p:nvSpPr>
          <p:spPr bwMode="auto">
            <a:xfrm>
              <a:off x="2417763" y="4648200"/>
              <a:ext cx="2409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solidFill>
                    <a:srgbClr val="00008C"/>
                  </a:solidFill>
                  <a:latin typeface="Tahoma" pitchFamily="34" charset="0"/>
                </a:rPr>
                <a:t>FOV</a:t>
              </a:r>
              <a:r>
                <a:rPr lang="en-US" sz="3600" baseline="-25000">
                  <a:solidFill>
                    <a:srgbClr val="00008C"/>
                  </a:solidFill>
                  <a:latin typeface="Tahoma" pitchFamily="34" charset="0"/>
                </a:rPr>
                <a:t>scope</a:t>
              </a:r>
              <a:r>
                <a:rPr lang="en-US" sz="3600">
                  <a:solidFill>
                    <a:srgbClr val="00008C"/>
                  </a:solidFill>
                  <a:latin typeface="Tahoma" pitchFamily="34" charset="0"/>
                </a:rPr>
                <a:t> = </a:t>
              </a:r>
            </a:p>
          </p:txBody>
        </p:sp>
        <p:sp>
          <p:nvSpPr>
            <p:cNvPr id="22533" name="Text Box 5"/>
            <p:cNvSpPr txBox="1">
              <a:spLocks noChangeArrowheads="1"/>
            </p:cNvSpPr>
            <p:nvPr/>
          </p:nvSpPr>
          <p:spPr bwMode="auto">
            <a:xfrm>
              <a:off x="4992688" y="4343400"/>
              <a:ext cx="1179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solidFill>
                    <a:srgbClr val="00008C"/>
                  </a:solidFill>
                  <a:latin typeface="Tahoma" pitchFamily="34" charset="0"/>
                </a:rPr>
                <a:t>FOV</a:t>
              </a:r>
              <a:r>
                <a:rPr lang="en-US" sz="3600" baseline="-25000">
                  <a:solidFill>
                    <a:srgbClr val="00008C"/>
                  </a:solidFill>
                  <a:latin typeface="Tahoma" pitchFamily="34" charset="0"/>
                </a:rPr>
                <a:t>e</a:t>
              </a:r>
              <a:endParaRPr lang="en-US" sz="3600">
                <a:solidFill>
                  <a:srgbClr val="00008C"/>
                </a:solidFill>
                <a:latin typeface="Tahoma" pitchFamily="34" charset="0"/>
              </a:endParaRPr>
            </a:p>
          </p:txBody>
        </p:sp>
        <p:sp>
          <p:nvSpPr>
            <p:cNvPr id="22534" name="Line 6"/>
            <p:cNvSpPr>
              <a:spLocks noChangeShapeType="1"/>
            </p:cNvSpPr>
            <p:nvPr/>
          </p:nvSpPr>
          <p:spPr bwMode="auto">
            <a:xfrm>
              <a:off x="5008563" y="5029200"/>
              <a:ext cx="1143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rgbClr val="00008C"/>
                </a:solidFill>
              </a:endParaRPr>
            </a:p>
          </p:txBody>
        </p:sp>
        <p:sp>
          <p:nvSpPr>
            <p:cNvPr id="22535" name="Text Box 7"/>
            <p:cNvSpPr txBox="1">
              <a:spLocks noChangeArrowheads="1"/>
            </p:cNvSpPr>
            <p:nvPr/>
          </p:nvSpPr>
          <p:spPr bwMode="auto">
            <a:xfrm>
              <a:off x="5237163" y="4997450"/>
              <a:ext cx="536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solidFill>
                    <a:srgbClr val="00008C"/>
                  </a:solidFill>
                  <a:latin typeface="Tahoma" pitchFamily="34" charset="0"/>
                </a:rPr>
                <a:t>M</a:t>
              </a:r>
            </a:p>
          </p:txBody>
        </p:sp>
      </p:grpSp>
      <p:grpSp>
        <p:nvGrpSpPr>
          <p:cNvPr id="8" name="Group 7"/>
          <p:cNvGrpSpPr/>
          <p:nvPr/>
        </p:nvGrpSpPr>
        <p:grpSpPr>
          <a:xfrm>
            <a:off x="5627687" y="3744118"/>
            <a:ext cx="2830513" cy="2830513"/>
            <a:chOff x="5562600" y="3744118"/>
            <a:chExt cx="2830513" cy="2830513"/>
          </a:xfrm>
        </p:grpSpPr>
        <p:pic>
          <p:nvPicPr>
            <p:cNvPr id="193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744118"/>
              <a:ext cx="2830513"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flipH="1">
              <a:off x="5943600" y="4191000"/>
              <a:ext cx="2057400" cy="1905000"/>
            </a:xfrm>
            <a:prstGeom prst="straightConnector1">
              <a:avLst/>
            </a:prstGeom>
            <a:solidFill>
              <a:schemeClr val="accent1"/>
            </a:solidFill>
            <a:ln w="19050" cap="flat" cmpd="sng" algn="ctr">
              <a:solidFill>
                <a:schemeClr val="accent1">
                  <a:lumMod val="40000"/>
                  <a:lumOff val="60000"/>
                </a:schemeClr>
              </a:solidFill>
              <a:prstDash val="solid"/>
              <a:round/>
              <a:headEnd type="arrow"/>
              <a:tailEnd type="arrow"/>
            </a:ln>
            <a:effectLst/>
            <a:extLst/>
          </p:spPr>
        </p:cxnSp>
        <p:sp>
          <p:nvSpPr>
            <p:cNvPr id="7" name="TextBox 6"/>
            <p:cNvSpPr txBox="1"/>
            <p:nvPr/>
          </p:nvSpPr>
          <p:spPr>
            <a:xfrm>
              <a:off x="6606223" y="4931716"/>
              <a:ext cx="708977" cy="461665"/>
            </a:xfrm>
            <a:prstGeom prst="rect">
              <a:avLst/>
            </a:prstGeom>
            <a:solidFill>
              <a:srgbClr val="000000">
                <a:alpha val="50196"/>
              </a:srgbClr>
            </a:solidFill>
            <a:effectLst>
              <a:glow rad="127000">
                <a:schemeClr val="bg2">
                  <a:lumMod val="10000"/>
                  <a:alpha val="50000"/>
                </a:schemeClr>
              </a:glow>
              <a:softEdge rad="0"/>
            </a:effectLst>
          </p:spPr>
          <p:txBody>
            <a:bodyPr wrap="none" rtlCol="0">
              <a:spAutoFit/>
            </a:bodyPr>
            <a:lstStyle/>
            <a:p>
              <a:r>
                <a:rPr lang="en-US" dirty="0" smtClean="0">
                  <a:solidFill>
                    <a:schemeClr val="accent1">
                      <a:lumMod val="40000"/>
                      <a:lumOff val="60000"/>
                    </a:schemeClr>
                  </a:solidFill>
                  <a:latin typeface="GE Inspira" pitchFamily="34" charset="0"/>
                </a:rPr>
                <a:t>FOV</a:t>
              </a:r>
              <a:endParaRPr lang="en-US" dirty="0">
                <a:solidFill>
                  <a:schemeClr val="accent1">
                    <a:lumMod val="40000"/>
                    <a:lumOff val="60000"/>
                  </a:schemeClr>
                </a:solidFill>
                <a:latin typeface="GE Inspira" pitchFamily="34" charset="0"/>
              </a:endParaRPr>
            </a:p>
          </p:txBody>
        </p:sp>
      </p:gr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Think You’ve Got It?  </a:t>
            </a:r>
            <a:endParaRPr lang="en-US" dirty="0"/>
          </a:p>
        </p:txBody>
      </p:sp>
      <p:sp>
        <p:nvSpPr>
          <p:cNvPr id="7" name="Subtitle 6"/>
          <p:cNvSpPr>
            <a:spLocks noGrp="1"/>
          </p:cNvSpPr>
          <p:nvPr>
            <p:ph type="subTitle" idx="1"/>
          </p:nvPr>
        </p:nvSpPr>
        <p:spPr>
          <a:xfrm>
            <a:off x="990600" y="3309938"/>
            <a:ext cx="6629400" cy="1752600"/>
          </a:xfrm>
        </p:spPr>
        <p:txBody>
          <a:bodyPr/>
          <a:lstStyle/>
          <a:p>
            <a:r>
              <a:rPr lang="en-US" dirty="0" smtClean="0">
                <a:solidFill>
                  <a:srgbClr val="0051A2"/>
                </a:solidFill>
              </a:rPr>
              <a:t>Armed with all this knowledge you are now </a:t>
            </a:r>
            <a:r>
              <a:rPr lang="en-US" i="1" dirty="0" smtClean="0">
                <a:solidFill>
                  <a:srgbClr val="0051A2"/>
                </a:solidFill>
              </a:rPr>
              <a:t>dangerous</a:t>
            </a:r>
            <a:r>
              <a:rPr lang="en-US" dirty="0" smtClean="0">
                <a:solidFill>
                  <a:srgbClr val="0051A2"/>
                </a:solidFill>
              </a:rPr>
              <a:t>.  </a:t>
            </a:r>
          </a:p>
          <a:p>
            <a:r>
              <a:rPr lang="en-US" dirty="0" smtClean="0">
                <a:solidFill>
                  <a:srgbClr val="0051A2"/>
                </a:solidFill>
              </a:rPr>
              <a:t>Let’s try out what we just learned...</a:t>
            </a:r>
            <a:endParaRPr lang="en-US" dirty="0">
              <a:solidFill>
                <a:srgbClr val="0051A2"/>
              </a:solidFill>
            </a:endParaRPr>
          </a:p>
        </p:txBody>
      </p:sp>
    </p:spTree>
    <p:extLst>
      <p:ext uri="{BB962C8B-B14F-4D97-AF65-F5344CB8AC3E}">
        <p14:creationId xmlns:p14="http://schemas.microsoft.com/office/powerpoint/2010/main" val="3405025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098177" y="5715000"/>
            <a:ext cx="988423" cy="609600"/>
          </a:xfrm>
          <a:prstGeom prst="rect">
            <a:avLst/>
          </a:prstGeom>
          <a:solidFill>
            <a:srgbClr val="FFFF99"/>
          </a:solidFill>
          <a:ln w="9525" cap="flat" cmpd="sng" algn="ctr">
            <a:solidFill>
              <a:srgbClr val="FFFF99"/>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4" name="Rectangle 3"/>
          <p:cNvSpPr/>
          <p:nvPr/>
        </p:nvSpPr>
        <p:spPr bwMode="auto">
          <a:xfrm>
            <a:off x="4029195" y="4249405"/>
            <a:ext cx="1228605" cy="609600"/>
          </a:xfrm>
          <a:prstGeom prst="rect">
            <a:avLst/>
          </a:prstGeom>
          <a:solidFill>
            <a:srgbClr val="FFFF99"/>
          </a:solidFill>
          <a:ln w="9525" cap="flat" cmpd="sng" algn="ctr">
            <a:solidFill>
              <a:srgbClr val="FFFF99"/>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41986" name="Rectangle 2"/>
          <p:cNvSpPr>
            <a:spLocks noGrp="1" noChangeArrowheads="1"/>
          </p:cNvSpPr>
          <p:nvPr>
            <p:ph type="title"/>
          </p:nvPr>
        </p:nvSpPr>
        <p:spPr/>
        <p:txBody>
          <a:bodyPr/>
          <a:lstStyle/>
          <a:p>
            <a:r>
              <a:rPr lang="en-US" dirty="0"/>
              <a:t>Magnification </a:t>
            </a:r>
            <a:r>
              <a:rPr lang="en-US" dirty="0">
                <a:solidFill>
                  <a:schemeClr val="bg1">
                    <a:lumMod val="50000"/>
                  </a:schemeClr>
                </a:solidFill>
              </a:rPr>
              <a:t>Example 1:</a:t>
            </a:r>
          </a:p>
        </p:txBody>
      </p:sp>
      <p:pic>
        <p:nvPicPr>
          <p:cNvPr id="41990" name="Picture 6" descr="C:\Documents and Settings\owner\My Documents\Astronomy\Web\ScopeDiagrams\Meade66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219200"/>
            <a:ext cx="2203450" cy="3200400"/>
          </a:xfrm>
          <a:prstGeom prst="rect">
            <a:avLst/>
          </a:prstGeom>
          <a:noFill/>
          <a:extLst>
            <a:ext uri="{909E8E84-426E-40DD-AFC4-6F175D3DCCD1}">
              <a14:hiddenFill xmlns:a14="http://schemas.microsoft.com/office/drawing/2010/main">
                <a:solidFill>
                  <a:srgbClr val="FFFFFF"/>
                </a:solidFill>
              </a14:hiddenFill>
            </a:ext>
          </a:extLst>
        </p:spPr>
      </p:pic>
      <p:sp>
        <p:nvSpPr>
          <p:cNvPr id="41991" name="Text Box 7"/>
          <p:cNvSpPr txBox="1">
            <a:spLocks noChangeArrowheads="1"/>
          </p:cNvSpPr>
          <p:nvPr/>
        </p:nvSpPr>
        <p:spPr bwMode="auto">
          <a:xfrm>
            <a:off x="822325" y="1357313"/>
            <a:ext cx="4730782" cy="238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400050" indent="-22542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nSpc>
                <a:spcPct val="120000"/>
              </a:lnSpc>
            </a:pPr>
            <a:r>
              <a:rPr lang="en-US" sz="2800" dirty="0">
                <a:solidFill>
                  <a:srgbClr val="0066CC"/>
                </a:solidFill>
                <a:latin typeface="Tahoma" pitchFamily="34" charset="0"/>
              </a:rPr>
              <a:t>My 1</a:t>
            </a:r>
            <a:r>
              <a:rPr lang="en-US" sz="2800" baseline="30000" dirty="0">
                <a:solidFill>
                  <a:srgbClr val="0066CC"/>
                </a:solidFill>
                <a:latin typeface="Tahoma" pitchFamily="34" charset="0"/>
              </a:rPr>
              <a:t>st</a:t>
            </a:r>
            <a:r>
              <a:rPr lang="en-US" sz="2800" dirty="0">
                <a:solidFill>
                  <a:srgbClr val="0066CC"/>
                </a:solidFill>
                <a:latin typeface="Tahoma" pitchFamily="34" charset="0"/>
              </a:rPr>
              <a:t> scope, a Meade 6600 </a:t>
            </a:r>
          </a:p>
          <a:p>
            <a:pPr lvl="1">
              <a:lnSpc>
                <a:spcPct val="120000"/>
              </a:lnSpc>
              <a:buFontTx/>
              <a:buChar char="•"/>
            </a:pPr>
            <a:r>
              <a:rPr lang="en-US" dirty="0">
                <a:solidFill>
                  <a:srgbClr val="0066CC"/>
                </a:solidFill>
                <a:latin typeface="Tahoma" pitchFamily="34" charset="0"/>
              </a:rPr>
              <a:t>6” </a:t>
            </a:r>
            <a:r>
              <a:rPr lang="en-US" dirty="0" smtClean="0">
                <a:solidFill>
                  <a:srgbClr val="0066CC"/>
                </a:solidFill>
                <a:latin typeface="Tahoma" pitchFamily="34" charset="0"/>
              </a:rPr>
              <a:t>diameter, D</a:t>
            </a:r>
            <a:r>
              <a:rPr lang="en-US" baseline="-25000" dirty="0" smtClean="0">
                <a:solidFill>
                  <a:srgbClr val="0066CC"/>
                </a:solidFill>
                <a:latin typeface="Tahoma" pitchFamily="34" charset="0"/>
              </a:rPr>
              <a:t>O</a:t>
            </a:r>
            <a:r>
              <a:rPr lang="en-US" dirty="0" smtClean="0">
                <a:solidFill>
                  <a:srgbClr val="0066CC"/>
                </a:solidFill>
                <a:latin typeface="Tahoma" pitchFamily="34" charset="0"/>
              </a:rPr>
              <a:t> = 152mm  </a:t>
            </a:r>
            <a:endParaRPr lang="en-US" dirty="0">
              <a:solidFill>
                <a:srgbClr val="0066CC"/>
              </a:solidFill>
              <a:latin typeface="Tahoma" pitchFamily="34" charset="0"/>
            </a:endParaRPr>
          </a:p>
          <a:p>
            <a:pPr lvl="1">
              <a:lnSpc>
                <a:spcPct val="120000"/>
              </a:lnSpc>
              <a:buFontTx/>
              <a:buChar char="•"/>
            </a:pPr>
            <a:r>
              <a:rPr lang="en-US" dirty="0" err="1">
                <a:solidFill>
                  <a:srgbClr val="0066CC"/>
                </a:solidFill>
                <a:latin typeface="Tahoma" pitchFamily="34" charset="0"/>
              </a:rPr>
              <a:t>f</a:t>
            </a:r>
            <a:r>
              <a:rPr lang="en-US" baseline="-25000" dirty="0" err="1">
                <a:solidFill>
                  <a:srgbClr val="0066CC"/>
                </a:solidFill>
                <a:latin typeface="Tahoma" pitchFamily="34" charset="0"/>
              </a:rPr>
              <a:t>O</a:t>
            </a:r>
            <a:r>
              <a:rPr lang="en-US" dirty="0">
                <a:solidFill>
                  <a:srgbClr val="0066CC"/>
                </a:solidFill>
                <a:latin typeface="Tahoma" pitchFamily="34" charset="0"/>
              </a:rPr>
              <a:t> = 762mm </a:t>
            </a:r>
          </a:p>
          <a:p>
            <a:pPr lvl="1">
              <a:lnSpc>
                <a:spcPct val="120000"/>
              </a:lnSpc>
              <a:buFontTx/>
              <a:buChar char="•"/>
            </a:pPr>
            <a:r>
              <a:rPr lang="en-US" dirty="0" err="1" smtClean="0">
                <a:solidFill>
                  <a:srgbClr val="0066CC"/>
                </a:solidFill>
                <a:latin typeface="Tahoma" pitchFamily="34" charset="0"/>
              </a:rPr>
              <a:t>f</a:t>
            </a:r>
            <a:r>
              <a:rPr lang="en-US" baseline="-25000" dirty="0" err="1" smtClean="0">
                <a:solidFill>
                  <a:srgbClr val="0066CC"/>
                </a:solidFill>
                <a:latin typeface="Tahoma" pitchFamily="34" charset="0"/>
              </a:rPr>
              <a:t>e</a:t>
            </a:r>
            <a:r>
              <a:rPr lang="en-US" dirty="0" smtClean="0">
                <a:solidFill>
                  <a:srgbClr val="0066CC"/>
                </a:solidFill>
                <a:latin typeface="Tahoma" pitchFamily="34" charset="0"/>
              </a:rPr>
              <a:t> =  25mm </a:t>
            </a:r>
          </a:p>
          <a:p>
            <a:pPr lvl="1">
              <a:lnSpc>
                <a:spcPct val="120000"/>
              </a:lnSpc>
              <a:buFontTx/>
              <a:buChar char="•"/>
            </a:pPr>
            <a:r>
              <a:rPr lang="en-US" dirty="0" err="1" smtClean="0">
                <a:solidFill>
                  <a:srgbClr val="0066CC"/>
                </a:solidFill>
                <a:latin typeface="Tahoma" pitchFamily="34" charset="0"/>
              </a:rPr>
              <a:t>FOV</a:t>
            </a:r>
            <a:r>
              <a:rPr lang="en-US" baseline="-25000" dirty="0" err="1" smtClean="0">
                <a:solidFill>
                  <a:srgbClr val="0066CC"/>
                </a:solidFill>
                <a:latin typeface="Tahoma" pitchFamily="34" charset="0"/>
              </a:rPr>
              <a:t>e</a:t>
            </a:r>
            <a:r>
              <a:rPr lang="en-US" dirty="0" smtClean="0">
                <a:solidFill>
                  <a:srgbClr val="0066CC"/>
                </a:solidFill>
                <a:latin typeface="Tahoma" pitchFamily="34" charset="0"/>
              </a:rPr>
              <a:t> = 52</a:t>
            </a:r>
            <a:r>
              <a:rPr lang="en-US" dirty="0" smtClean="0">
                <a:solidFill>
                  <a:srgbClr val="0066CC"/>
                </a:solidFill>
                <a:latin typeface="Tahoma" pitchFamily="34" charset="0"/>
                <a:cs typeface="Tahoma" pitchFamily="34" charset="0"/>
              </a:rPr>
              <a:t>°</a:t>
            </a:r>
            <a:endParaRPr lang="en-US" dirty="0">
              <a:solidFill>
                <a:srgbClr val="0066CC"/>
              </a:solidFill>
              <a:latin typeface="Tahoma" pitchFamily="34" charset="0"/>
            </a:endParaRPr>
          </a:p>
        </p:txBody>
      </p:sp>
      <p:sp>
        <p:nvSpPr>
          <p:cNvPr id="41997" name="Text Box 13"/>
          <p:cNvSpPr txBox="1">
            <a:spLocks noChangeArrowheads="1"/>
          </p:cNvSpPr>
          <p:nvPr/>
        </p:nvSpPr>
        <p:spPr bwMode="auto">
          <a:xfrm>
            <a:off x="4937125" y="3162300"/>
            <a:ext cx="1338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bg1">
                    <a:lumMod val="50000"/>
                  </a:schemeClr>
                </a:solidFill>
              </a:rPr>
              <a:t>wooden tripod - </a:t>
            </a:r>
          </a:p>
          <a:p>
            <a:r>
              <a:rPr lang="en-US" sz="1200">
                <a:solidFill>
                  <a:schemeClr val="bg1">
                    <a:lumMod val="50000"/>
                  </a:schemeClr>
                </a:solidFill>
              </a:rPr>
              <a:t>a real antique </a:t>
            </a:r>
          </a:p>
        </p:txBody>
      </p:sp>
      <p:sp>
        <p:nvSpPr>
          <p:cNvPr id="41998" name="Line 14"/>
          <p:cNvSpPr>
            <a:spLocks noChangeShapeType="1"/>
          </p:cNvSpPr>
          <p:nvPr/>
        </p:nvSpPr>
        <p:spPr bwMode="auto">
          <a:xfrm>
            <a:off x="6096000" y="3429000"/>
            <a:ext cx="685800" cy="68580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rgbClr val="00008C"/>
              </a:solidFill>
            </a:endParaRPr>
          </a:p>
        </p:txBody>
      </p:sp>
      <mc:AlternateContent xmlns:mc="http://schemas.openxmlformats.org/markup-compatibility/2006" xmlns:a14="http://schemas.microsoft.com/office/drawing/2010/main">
        <mc:Choice Requires="a14">
          <p:sp>
            <p:nvSpPr>
              <p:cNvPr id="2" name="TextBox 1"/>
              <p:cNvSpPr txBox="1"/>
              <p:nvPr/>
            </p:nvSpPr>
            <p:spPr>
              <a:xfrm>
                <a:off x="914400" y="3962400"/>
                <a:ext cx="4405950" cy="11374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3200" b="0" i="0" smtClean="0">
                          <a:solidFill>
                            <a:srgbClr val="000098"/>
                          </a:solidFill>
                          <a:latin typeface="+mj-lt"/>
                        </a:rPr>
                        <m:t>M</m:t>
                      </m:r>
                      <m:r>
                        <a:rPr lang="en-US" sz="3200" b="0" i="1" smtClean="0">
                          <a:solidFill>
                            <a:srgbClr val="000098"/>
                          </a:solidFill>
                          <a:latin typeface="Cambria Math"/>
                        </a:rPr>
                        <m:t>=</m:t>
                      </m:r>
                      <m:f>
                        <m:fPr>
                          <m:ctrlPr>
                            <a:rPr lang="en-US" sz="3200" b="0" i="1" smtClean="0">
                              <a:solidFill>
                                <a:srgbClr val="000098"/>
                              </a:solidFill>
                              <a:latin typeface="Cambria Math"/>
                            </a:rPr>
                          </m:ctrlPr>
                        </m:fPr>
                        <m:num>
                          <m:sSub>
                            <m:sSubPr>
                              <m:ctrlPr>
                                <a:rPr lang="en-US" sz="3200" b="0" i="1" smtClean="0">
                                  <a:solidFill>
                                    <a:srgbClr val="000098"/>
                                  </a:solidFill>
                                  <a:latin typeface="Cambria Math"/>
                                </a:rPr>
                              </m:ctrlPr>
                            </m:sSubPr>
                            <m:e>
                              <m:r>
                                <m:rPr>
                                  <m:nor/>
                                </m:rPr>
                                <a:rPr lang="en-US" sz="3200" b="0" i="0" smtClean="0">
                                  <a:solidFill>
                                    <a:srgbClr val="000098"/>
                                  </a:solidFill>
                                  <a:latin typeface="+mj-lt"/>
                                </a:rPr>
                                <m:t>f</m:t>
                              </m:r>
                            </m:e>
                            <m:sub>
                              <m:r>
                                <a:rPr lang="en-US" sz="3200" b="0" i="1" smtClean="0">
                                  <a:solidFill>
                                    <a:srgbClr val="000098"/>
                                  </a:solidFill>
                                  <a:latin typeface="Cambria Math"/>
                                </a:rPr>
                                <m:t>𝑂</m:t>
                              </m:r>
                            </m:sub>
                          </m:sSub>
                        </m:num>
                        <m:den>
                          <m:sSub>
                            <m:sSubPr>
                              <m:ctrlPr>
                                <a:rPr lang="en-US" sz="3200" b="0" i="1" smtClean="0">
                                  <a:solidFill>
                                    <a:srgbClr val="000098"/>
                                  </a:solidFill>
                                  <a:latin typeface="Cambria Math"/>
                                </a:rPr>
                              </m:ctrlPr>
                            </m:sSubPr>
                            <m:e>
                              <m:r>
                                <m:rPr>
                                  <m:nor/>
                                </m:rPr>
                                <a:rPr lang="en-US" sz="3200" b="0" i="0" smtClean="0">
                                  <a:solidFill>
                                    <a:srgbClr val="000098"/>
                                  </a:solidFill>
                                  <a:latin typeface="+mj-lt"/>
                                </a:rPr>
                                <m:t>f</m:t>
                              </m:r>
                            </m:e>
                            <m:sub>
                              <m:r>
                                <a:rPr lang="en-US" sz="3200" b="0" i="1" smtClean="0">
                                  <a:solidFill>
                                    <a:srgbClr val="000098"/>
                                  </a:solidFill>
                                  <a:latin typeface="Cambria Math"/>
                                </a:rPr>
                                <m:t>𝑒</m:t>
                              </m:r>
                            </m:sub>
                          </m:sSub>
                        </m:den>
                      </m:f>
                      <m:r>
                        <a:rPr lang="en-US" sz="3200" b="0" i="1" smtClean="0">
                          <a:solidFill>
                            <a:srgbClr val="000098"/>
                          </a:solidFill>
                          <a:latin typeface="Cambria Math"/>
                        </a:rPr>
                        <m:t>=</m:t>
                      </m:r>
                      <m:f>
                        <m:fPr>
                          <m:ctrlPr>
                            <a:rPr lang="en-US" sz="3200" b="0" i="1" smtClean="0">
                              <a:solidFill>
                                <a:srgbClr val="000098"/>
                              </a:solidFill>
                              <a:latin typeface="Cambria Math"/>
                            </a:rPr>
                          </m:ctrlPr>
                        </m:fPr>
                        <m:num>
                          <m:r>
                            <m:rPr>
                              <m:nor/>
                            </m:rPr>
                            <a:rPr lang="en-US" sz="3200" b="0" i="0" smtClean="0">
                              <a:solidFill>
                                <a:srgbClr val="000098"/>
                              </a:solidFill>
                              <a:latin typeface="+mj-lt"/>
                            </a:rPr>
                            <m:t>762</m:t>
                          </m:r>
                        </m:num>
                        <m:den>
                          <m:r>
                            <m:rPr>
                              <m:nor/>
                            </m:rPr>
                            <a:rPr lang="en-US" sz="3200" b="0" i="0" smtClean="0">
                              <a:solidFill>
                                <a:srgbClr val="000098"/>
                              </a:solidFill>
                              <a:latin typeface="+mj-lt"/>
                            </a:rPr>
                            <m:t>25</m:t>
                          </m:r>
                        </m:den>
                      </m:f>
                      <m:r>
                        <a:rPr lang="en-US" sz="3200" b="0" i="1" smtClean="0">
                          <a:solidFill>
                            <a:srgbClr val="000098"/>
                          </a:solidFill>
                          <a:latin typeface="Cambria Math"/>
                        </a:rPr>
                        <m:t>=</m:t>
                      </m:r>
                      <m:r>
                        <m:rPr>
                          <m:nor/>
                        </m:rPr>
                        <a:rPr lang="en-US" sz="3200" b="0" i="0" smtClean="0">
                          <a:solidFill>
                            <a:srgbClr val="000098"/>
                          </a:solidFill>
                          <a:latin typeface="+mj-lt"/>
                        </a:rPr>
                        <m:t> 30.48</m:t>
                      </m:r>
                    </m:oMath>
                  </m:oMathPara>
                </a14:m>
                <a:endParaRPr lang="en-US" sz="3200" b="0" i="0" dirty="0" smtClean="0">
                  <a:solidFill>
                    <a:srgbClr val="000098"/>
                  </a:solidFill>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914400" y="3962400"/>
                <a:ext cx="4405950" cy="113742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914400" y="5427995"/>
                <a:ext cx="6229590" cy="1049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000098"/>
                              </a:solidFill>
                              <a:latin typeface="Cambria Math"/>
                            </a:rPr>
                          </m:ctrlPr>
                        </m:sSubPr>
                        <m:e>
                          <m:r>
                            <m:rPr>
                              <m:nor/>
                            </m:rPr>
                            <a:rPr lang="en-US" sz="3200" b="0" i="0" smtClean="0">
                              <a:solidFill>
                                <a:srgbClr val="000098"/>
                              </a:solidFill>
                              <a:latin typeface="+mj-lt"/>
                            </a:rPr>
                            <m:t>FOV</m:t>
                          </m:r>
                        </m:e>
                        <m:sub>
                          <m:r>
                            <a:rPr lang="en-US" sz="3200" b="0" i="1" smtClean="0">
                              <a:solidFill>
                                <a:srgbClr val="000098"/>
                              </a:solidFill>
                              <a:latin typeface="Cambria Math"/>
                            </a:rPr>
                            <m:t>𝑠𝑐𝑜𝑝𝑒</m:t>
                          </m:r>
                        </m:sub>
                      </m:sSub>
                      <m:r>
                        <a:rPr lang="en-US" sz="3200" b="0" i="1" smtClean="0">
                          <a:solidFill>
                            <a:srgbClr val="000098"/>
                          </a:solidFill>
                          <a:latin typeface="Cambria Math"/>
                        </a:rPr>
                        <m:t>=</m:t>
                      </m:r>
                      <m:f>
                        <m:fPr>
                          <m:ctrlPr>
                            <a:rPr lang="en-US" sz="3200" b="0" i="1" smtClean="0">
                              <a:solidFill>
                                <a:srgbClr val="000098"/>
                              </a:solidFill>
                              <a:latin typeface="Cambria Math"/>
                            </a:rPr>
                          </m:ctrlPr>
                        </m:fPr>
                        <m:num>
                          <m:sSub>
                            <m:sSubPr>
                              <m:ctrlPr>
                                <a:rPr lang="en-US" sz="3200" b="0" i="1" smtClean="0">
                                  <a:solidFill>
                                    <a:srgbClr val="000098"/>
                                  </a:solidFill>
                                  <a:latin typeface="Cambria Math"/>
                                </a:rPr>
                              </m:ctrlPr>
                            </m:sSubPr>
                            <m:e>
                              <m:r>
                                <m:rPr>
                                  <m:nor/>
                                </m:rPr>
                                <a:rPr lang="en-US" sz="3200" b="0" i="0" smtClean="0">
                                  <a:solidFill>
                                    <a:srgbClr val="000098"/>
                                  </a:solidFill>
                                  <a:latin typeface="+mj-lt"/>
                                </a:rPr>
                                <m:t>FOV</m:t>
                              </m:r>
                            </m:e>
                            <m:sub>
                              <m:r>
                                <a:rPr lang="en-US" sz="3200" b="0" i="1" smtClean="0">
                                  <a:solidFill>
                                    <a:srgbClr val="000098"/>
                                  </a:solidFill>
                                  <a:latin typeface="Cambria Math"/>
                                </a:rPr>
                                <m:t>𝑒</m:t>
                              </m:r>
                            </m:sub>
                          </m:sSub>
                        </m:num>
                        <m:den>
                          <m:r>
                            <m:rPr>
                              <m:nor/>
                            </m:rPr>
                            <a:rPr lang="en-US" sz="3200" b="0" i="0" smtClean="0">
                              <a:solidFill>
                                <a:srgbClr val="000098"/>
                              </a:solidFill>
                              <a:latin typeface="+mj-lt"/>
                            </a:rPr>
                            <m:t>M</m:t>
                          </m:r>
                        </m:den>
                      </m:f>
                      <m:r>
                        <a:rPr lang="en-US" sz="3200" b="0" i="1" smtClean="0">
                          <a:solidFill>
                            <a:srgbClr val="000098"/>
                          </a:solidFill>
                          <a:latin typeface="Cambria Math"/>
                        </a:rPr>
                        <m:t>=</m:t>
                      </m:r>
                      <m:f>
                        <m:fPr>
                          <m:ctrlPr>
                            <a:rPr lang="en-US" sz="3200" b="0" i="1" smtClean="0">
                              <a:solidFill>
                                <a:srgbClr val="000098"/>
                              </a:solidFill>
                              <a:latin typeface="Cambria Math"/>
                            </a:rPr>
                          </m:ctrlPr>
                        </m:fPr>
                        <m:num>
                          <m:r>
                            <m:rPr>
                              <m:nor/>
                            </m:rPr>
                            <a:rPr lang="en-US" sz="3200" b="0" i="0" smtClean="0">
                              <a:solidFill>
                                <a:srgbClr val="000098"/>
                              </a:solidFill>
                              <a:latin typeface="+mj-lt"/>
                            </a:rPr>
                            <m:t>52</m:t>
                          </m:r>
                        </m:num>
                        <m:den>
                          <m:r>
                            <m:rPr>
                              <m:nor/>
                            </m:rPr>
                            <a:rPr lang="en-US" sz="3200" b="0" i="0" smtClean="0">
                              <a:solidFill>
                                <a:srgbClr val="000098"/>
                              </a:solidFill>
                              <a:latin typeface="+mj-lt"/>
                            </a:rPr>
                            <m:t>30.48</m:t>
                          </m:r>
                        </m:den>
                      </m:f>
                      <m:r>
                        <a:rPr lang="en-US" sz="3200" b="0" i="1" smtClean="0">
                          <a:solidFill>
                            <a:srgbClr val="000098"/>
                          </a:solidFill>
                          <a:latin typeface="Cambria Math"/>
                        </a:rPr>
                        <m:t>=</m:t>
                      </m:r>
                      <m:r>
                        <m:rPr>
                          <m:nor/>
                        </m:rPr>
                        <a:rPr lang="en-US" sz="3200" b="0" i="0" smtClean="0">
                          <a:solidFill>
                            <a:srgbClr val="000098"/>
                          </a:solidFill>
                          <a:latin typeface="+mj-lt"/>
                        </a:rPr>
                        <m:t> 1.7</m:t>
                      </m:r>
                      <m:r>
                        <m:rPr>
                          <m:nor/>
                        </m:rPr>
                        <a:rPr lang="en-US" sz="3200" b="0" i="0" smtClean="0">
                          <a:solidFill>
                            <a:srgbClr val="000098"/>
                          </a:solidFill>
                          <a:latin typeface="+mj-lt"/>
                          <a:ea typeface="Cambria Math"/>
                        </a:rPr>
                        <m:t>°</m:t>
                      </m:r>
                    </m:oMath>
                  </m:oMathPara>
                </a14:m>
                <a:endParaRPr lang="en-US" sz="3200" b="0" i="0" dirty="0" smtClean="0">
                  <a:solidFill>
                    <a:srgbClr val="000098"/>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14400" y="5427995"/>
                <a:ext cx="6229590" cy="1049005"/>
              </a:xfrm>
              <a:prstGeom prst="rect">
                <a:avLst/>
              </a:prstGeom>
              <a:blipFill rotWithShape="1">
                <a:blip r:embed="rId5"/>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Magnification </a:t>
            </a:r>
            <a:r>
              <a:rPr lang="en-US" dirty="0">
                <a:solidFill>
                  <a:schemeClr val="bg1">
                    <a:lumMod val="50000"/>
                  </a:schemeClr>
                </a:solidFill>
              </a:rPr>
              <a:t>Example 2:  </a:t>
            </a:r>
          </a:p>
        </p:txBody>
      </p:sp>
      <p:sp>
        <p:nvSpPr>
          <p:cNvPr id="44035" name="Text Box 3"/>
          <p:cNvSpPr txBox="1">
            <a:spLocks noChangeArrowheads="1"/>
          </p:cNvSpPr>
          <p:nvPr/>
        </p:nvSpPr>
        <p:spPr bwMode="auto">
          <a:xfrm>
            <a:off x="990600" y="1600200"/>
            <a:ext cx="4235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66CC"/>
                </a:solidFill>
                <a:latin typeface="Tahoma" pitchFamily="34" charset="0"/>
              </a:rPr>
              <a:t>Dependence on Eyepiece </a:t>
            </a:r>
          </a:p>
        </p:txBody>
      </p:sp>
      <p:graphicFrame>
        <p:nvGraphicFramePr>
          <p:cNvPr id="44135" name="Group 103"/>
          <p:cNvGraphicFramePr>
            <a:graphicFrameLocks noGrp="1"/>
          </p:cNvGraphicFramePr>
          <p:nvPr>
            <p:extLst>
              <p:ext uri="{D42A27DB-BD31-4B8C-83A1-F6EECF244321}">
                <p14:modId xmlns:p14="http://schemas.microsoft.com/office/powerpoint/2010/main" val="443451228"/>
              </p:ext>
            </p:extLst>
          </p:nvPr>
        </p:nvGraphicFramePr>
        <p:xfrm>
          <a:off x="1219200" y="3124200"/>
          <a:ext cx="7315200" cy="3048000"/>
        </p:xfrm>
        <a:graphic>
          <a:graphicData uri="http://schemas.openxmlformats.org/drawingml/2006/table">
            <a:tbl>
              <a:tblPr/>
              <a:tblGrid>
                <a:gridCol w="1828800"/>
                <a:gridCol w="1828800"/>
                <a:gridCol w="1828800"/>
                <a:gridCol w="1828800"/>
              </a:tblGrid>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Eyepiece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Arithmetic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Magnification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Field of View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25 mm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762 </a:t>
                      </a:r>
                      <a:r>
                        <a:rPr kumimoji="0" lang="en-US" sz="2000" b="0" i="0" u="none" strike="noStrike" cap="none" normalizeH="0" baseline="0" smtClean="0">
                          <a:ln>
                            <a:noFill/>
                          </a:ln>
                          <a:solidFill>
                            <a:srgbClr val="00008C"/>
                          </a:solidFill>
                          <a:effectLst/>
                          <a:latin typeface="Tahoma" pitchFamily="34" charset="0"/>
                          <a:cs typeface="Tahoma" pitchFamily="34" charset="0"/>
                        </a:rPr>
                        <a:t>÷ 25 =</a:t>
                      </a:r>
                      <a:endParaRPr kumimoji="0" lang="en-US" sz="2000" b="0" i="0" u="none" strike="noStrike" cap="none" normalizeH="0" baseline="0" smtClean="0">
                        <a:ln>
                          <a:noFill/>
                        </a:ln>
                        <a:solidFill>
                          <a:srgbClr val="00008C"/>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1.7</a:t>
                      </a:r>
                      <a:r>
                        <a:rPr kumimoji="0" lang="en-US" sz="2000" b="0" i="0" u="none" strike="noStrike" cap="none" normalizeH="0" baseline="0" smtClean="0">
                          <a:ln>
                            <a:noFill/>
                          </a:ln>
                          <a:solidFill>
                            <a:srgbClr val="00008C"/>
                          </a:solidFill>
                          <a:effectLst/>
                          <a:latin typeface="Tahoma" pitchFamily="34" charset="0"/>
                          <a:cs typeface="Tahoma" pitchFamily="34" charset="0"/>
                        </a:rPr>
                        <a:t>°</a:t>
                      </a:r>
                      <a:endParaRPr kumimoji="0" lang="en-US" sz="2000" b="0" i="0" u="none" strike="noStrike" cap="none" normalizeH="0" baseline="0" smtClean="0">
                        <a:ln>
                          <a:noFill/>
                        </a:ln>
                        <a:solidFill>
                          <a:srgbClr val="00008C"/>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15 mm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762 </a:t>
                      </a:r>
                      <a:r>
                        <a:rPr kumimoji="0" lang="en-US" sz="2000" b="0" i="0" u="none" strike="noStrike" cap="none" normalizeH="0" baseline="0" smtClean="0">
                          <a:ln>
                            <a:noFill/>
                          </a:ln>
                          <a:solidFill>
                            <a:srgbClr val="00008C"/>
                          </a:solidFill>
                          <a:effectLst/>
                          <a:latin typeface="Tahoma" pitchFamily="34" charset="0"/>
                          <a:cs typeface="Tahoma" pitchFamily="34" charset="0"/>
                        </a:rPr>
                        <a:t>÷ 15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1.0</a:t>
                      </a:r>
                      <a:r>
                        <a:rPr kumimoji="0" lang="en-US" sz="2000" b="0" i="0" u="none" strike="noStrike" cap="none" normalizeH="0" baseline="0" smtClean="0">
                          <a:ln>
                            <a:noFill/>
                          </a:ln>
                          <a:solidFill>
                            <a:srgbClr val="00008C"/>
                          </a:solidFill>
                          <a:effectLst/>
                          <a:latin typeface="Tahoma" pitchFamily="34" charset="0"/>
                          <a:cs typeface="Tahoma" pitchFamily="34"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9 mm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762 </a:t>
                      </a:r>
                      <a:r>
                        <a:rPr kumimoji="0" lang="en-US" sz="2000" b="0" i="0" u="none" strike="noStrike" cap="none" normalizeH="0" baseline="0" smtClean="0">
                          <a:ln>
                            <a:noFill/>
                          </a:ln>
                          <a:solidFill>
                            <a:srgbClr val="00008C"/>
                          </a:solidFill>
                          <a:effectLst/>
                          <a:latin typeface="Tahoma" pitchFamily="34" charset="0"/>
                          <a:cs typeface="Tahoma" pitchFamily="34" charset="0"/>
                        </a:rPr>
                        <a:t>÷  9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85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0.6</a:t>
                      </a:r>
                      <a:r>
                        <a:rPr kumimoji="0" lang="en-US" sz="2000" b="0" i="0" u="none" strike="noStrike" cap="none" normalizeH="0" baseline="0" smtClean="0">
                          <a:ln>
                            <a:noFill/>
                          </a:ln>
                          <a:solidFill>
                            <a:srgbClr val="00008C"/>
                          </a:solidFill>
                          <a:effectLst/>
                          <a:latin typeface="Tahoma" pitchFamily="34" charset="0"/>
                          <a:cs typeface="Tahoma" pitchFamily="34"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4 mm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762 </a:t>
                      </a:r>
                      <a:r>
                        <a:rPr kumimoji="0" lang="en-US" sz="2000" b="0" i="0" u="none" strike="noStrike" cap="none" normalizeH="0" baseline="0" smtClean="0">
                          <a:ln>
                            <a:noFill/>
                          </a:ln>
                          <a:solidFill>
                            <a:srgbClr val="00008C"/>
                          </a:solidFill>
                          <a:effectLst/>
                          <a:latin typeface="Tahoma" pitchFamily="34" charset="0"/>
                          <a:cs typeface="Tahoma" pitchFamily="34" charset="0"/>
                        </a:rPr>
                        <a:t>÷  4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smtClean="0">
                          <a:ln>
                            <a:noFill/>
                          </a:ln>
                          <a:solidFill>
                            <a:srgbClr val="00008C"/>
                          </a:solidFill>
                          <a:effectLst/>
                          <a:latin typeface="Tahoma" pitchFamily="34" charset="0"/>
                        </a:rPr>
                        <a:t>190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000" b="0" i="0" u="none" strike="noStrike" cap="none" normalizeH="0" baseline="0" dirty="0" smtClean="0">
                          <a:ln>
                            <a:noFill/>
                          </a:ln>
                          <a:solidFill>
                            <a:srgbClr val="00008C"/>
                          </a:solidFill>
                          <a:effectLst/>
                          <a:latin typeface="Tahoma" pitchFamily="34" charset="0"/>
                        </a:rPr>
                        <a:t>0.3</a:t>
                      </a:r>
                      <a:r>
                        <a:rPr kumimoji="0" lang="en-US" sz="2000" b="0" i="0" u="none" strike="noStrike" cap="none" normalizeH="0" baseline="0" dirty="0" smtClean="0">
                          <a:ln>
                            <a:noFill/>
                          </a:ln>
                          <a:solidFill>
                            <a:srgbClr val="00008C"/>
                          </a:solidFill>
                          <a:effectLst/>
                          <a:latin typeface="Tahoma" pitchFamily="34" charset="0"/>
                          <a:cs typeface="Tahoma" pitchFamily="34"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4136" name="Object 104"/>
          <p:cNvGraphicFramePr>
            <a:graphicFrameLocks noChangeAspect="1"/>
          </p:cNvGraphicFramePr>
          <p:nvPr/>
        </p:nvGraphicFramePr>
        <p:xfrm>
          <a:off x="6934200" y="1219200"/>
          <a:ext cx="1389063" cy="1666875"/>
        </p:xfrm>
        <a:graphic>
          <a:graphicData uri="http://schemas.openxmlformats.org/presentationml/2006/ole">
            <mc:AlternateContent xmlns:mc="http://schemas.openxmlformats.org/markup-compatibility/2006">
              <mc:Choice xmlns:v="urn:schemas-microsoft-com:vml" Requires="v">
                <p:oleObj spid="_x0000_s44416" name="CorelPhotoPaint.Image.10" r:id="rId4" imgW="2904762" imgH="3485714" progId="CorelPhotoPaint.Image.10">
                  <p:embed/>
                </p:oleObj>
              </mc:Choice>
              <mc:Fallback>
                <p:oleObj name="CorelPhotoPaint.Image.10" r:id="rId4" imgW="2904762" imgH="3485714" progId="CorelPhotoPaint.Image.10">
                  <p:embed/>
                  <p:pic>
                    <p:nvPicPr>
                      <p:cNvPr id="0" name="Object 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219200"/>
                        <a:ext cx="1389063"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p:cNvSpPr>
            <a:spLocks noGrp="1" noChangeArrowheads="1"/>
          </p:cNvSpPr>
          <p:nvPr>
            <p:ph type="title"/>
          </p:nvPr>
        </p:nvSpPr>
        <p:spPr/>
        <p:txBody>
          <a:bodyPr/>
          <a:lstStyle/>
          <a:p>
            <a:r>
              <a:rPr lang="en-US" dirty="0"/>
              <a:t>Magnification </a:t>
            </a:r>
            <a:r>
              <a:rPr lang="en-US" dirty="0">
                <a:solidFill>
                  <a:schemeClr val="bg1">
                    <a:lumMod val="50000"/>
                  </a:schemeClr>
                </a:solidFill>
              </a:rPr>
              <a:t>Example </a:t>
            </a:r>
            <a:r>
              <a:rPr lang="en-US" dirty="0" smtClean="0">
                <a:solidFill>
                  <a:schemeClr val="bg1">
                    <a:lumMod val="50000"/>
                  </a:schemeClr>
                </a:solidFill>
              </a:rPr>
              <a:t>3: </a:t>
            </a:r>
            <a:endParaRPr lang="en-US" dirty="0"/>
          </a:p>
        </p:txBody>
      </p:sp>
      <p:sp>
        <p:nvSpPr>
          <p:cNvPr id="182275" name="Text Box 1027"/>
          <p:cNvSpPr txBox="1">
            <a:spLocks noChangeArrowheads="1"/>
          </p:cNvSpPr>
          <p:nvPr/>
        </p:nvSpPr>
        <p:spPr bwMode="auto">
          <a:xfrm>
            <a:off x="822325" y="1417638"/>
            <a:ext cx="77120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8C"/>
                </a:solidFill>
                <a:latin typeface="+mj-lt"/>
              </a:rPr>
              <a:t>Let’s use </a:t>
            </a:r>
            <a:r>
              <a:rPr lang="en-US" dirty="0" smtClean="0">
                <a:solidFill>
                  <a:srgbClr val="00008C"/>
                </a:solidFill>
                <a:latin typeface="+mj-lt"/>
              </a:rPr>
              <a:t>the FOV </a:t>
            </a:r>
            <a:r>
              <a:rPr lang="en-US" dirty="0">
                <a:solidFill>
                  <a:srgbClr val="00008C"/>
                </a:solidFill>
                <a:latin typeface="+mj-lt"/>
              </a:rPr>
              <a:t>to answer a question:  </a:t>
            </a:r>
            <a:endParaRPr lang="en-US" dirty="0" smtClean="0">
              <a:solidFill>
                <a:srgbClr val="00008C"/>
              </a:solidFill>
              <a:latin typeface="+mj-lt"/>
            </a:endParaRPr>
          </a:p>
          <a:p>
            <a:r>
              <a:rPr lang="en-US" dirty="0" smtClean="0">
                <a:solidFill>
                  <a:srgbClr val="00008C"/>
                </a:solidFill>
                <a:latin typeface="+mj-lt"/>
              </a:rPr>
              <a:t>what </a:t>
            </a:r>
            <a:r>
              <a:rPr lang="en-US" dirty="0">
                <a:solidFill>
                  <a:srgbClr val="00008C"/>
                </a:solidFill>
                <a:latin typeface="+mj-lt"/>
              </a:rPr>
              <a:t>eyepiece </a:t>
            </a:r>
            <a:r>
              <a:rPr lang="en-US" dirty="0" smtClean="0">
                <a:solidFill>
                  <a:srgbClr val="00008C"/>
                </a:solidFill>
                <a:latin typeface="+mj-lt"/>
              </a:rPr>
              <a:t>would </a:t>
            </a:r>
            <a:r>
              <a:rPr lang="en-US" dirty="0">
                <a:solidFill>
                  <a:srgbClr val="00008C"/>
                </a:solidFill>
                <a:latin typeface="+mj-lt"/>
              </a:rPr>
              <a:t>I use if I want to </a:t>
            </a:r>
            <a:endParaRPr lang="en-US" dirty="0" smtClean="0">
              <a:solidFill>
                <a:srgbClr val="00008C"/>
              </a:solidFill>
              <a:latin typeface="+mj-lt"/>
            </a:endParaRPr>
          </a:p>
          <a:p>
            <a:r>
              <a:rPr lang="en-US" dirty="0" smtClean="0">
                <a:solidFill>
                  <a:srgbClr val="00008C"/>
                </a:solidFill>
                <a:latin typeface="+mj-lt"/>
              </a:rPr>
              <a:t>look </a:t>
            </a:r>
            <a:r>
              <a:rPr lang="en-US" dirty="0">
                <a:solidFill>
                  <a:srgbClr val="00008C"/>
                </a:solidFill>
                <a:latin typeface="+mj-lt"/>
              </a:rPr>
              <a:t>at the Pleiades?  </a:t>
            </a:r>
          </a:p>
        </p:txBody>
      </p:sp>
      <p:sp>
        <p:nvSpPr>
          <p:cNvPr id="182277" name="Text Box 1029"/>
          <p:cNvSpPr txBox="1">
            <a:spLocks noChangeArrowheads="1"/>
          </p:cNvSpPr>
          <p:nvPr/>
        </p:nvSpPr>
        <p:spPr bwMode="auto">
          <a:xfrm>
            <a:off x="838200" y="2784475"/>
            <a:ext cx="3216275"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solidFill>
                  <a:srgbClr val="00008C"/>
                </a:solidFill>
              </a:rPr>
              <a:t>The Pleiades is a famous </a:t>
            </a:r>
          </a:p>
          <a:p>
            <a:r>
              <a:rPr lang="en-US" sz="1800" dirty="0">
                <a:solidFill>
                  <a:srgbClr val="00008C"/>
                </a:solidFill>
              </a:rPr>
              <a:t>(and beautiful) star cluster </a:t>
            </a:r>
          </a:p>
          <a:p>
            <a:r>
              <a:rPr lang="en-US" sz="1800" dirty="0">
                <a:solidFill>
                  <a:srgbClr val="00008C"/>
                </a:solidFill>
              </a:rPr>
              <a:t>in the constellation Taurus.  </a:t>
            </a:r>
          </a:p>
          <a:p>
            <a:endParaRPr lang="en-US" sz="1800" dirty="0">
              <a:solidFill>
                <a:srgbClr val="00008C"/>
              </a:solidFill>
            </a:endParaRPr>
          </a:p>
          <a:p>
            <a:r>
              <a:rPr lang="en-US" sz="1800" dirty="0">
                <a:solidFill>
                  <a:srgbClr val="00008C"/>
                </a:solidFill>
              </a:rPr>
              <a:t>From a sky chart we can </a:t>
            </a:r>
          </a:p>
          <a:p>
            <a:r>
              <a:rPr lang="en-US" sz="1800" dirty="0">
                <a:solidFill>
                  <a:srgbClr val="00008C"/>
                </a:solidFill>
              </a:rPr>
              <a:t>see that the Pleiades is </a:t>
            </a:r>
          </a:p>
          <a:p>
            <a:r>
              <a:rPr lang="en-US" sz="1800" dirty="0">
                <a:solidFill>
                  <a:srgbClr val="00008C"/>
                </a:solidFill>
              </a:rPr>
              <a:t>about a degree high and </a:t>
            </a:r>
          </a:p>
          <a:p>
            <a:r>
              <a:rPr lang="en-US" sz="1800" dirty="0">
                <a:solidFill>
                  <a:srgbClr val="00008C"/>
                </a:solidFill>
              </a:rPr>
              <a:t>maybe 1.5° wide, so using </a:t>
            </a:r>
          </a:p>
          <a:p>
            <a:r>
              <a:rPr lang="en-US" sz="1800" dirty="0">
                <a:solidFill>
                  <a:srgbClr val="00008C"/>
                </a:solidFill>
              </a:rPr>
              <a:t>the preceding table, we </a:t>
            </a:r>
          </a:p>
          <a:p>
            <a:r>
              <a:rPr lang="en-US" sz="1800" dirty="0">
                <a:solidFill>
                  <a:srgbClr val="00008C"/>
                </a:solidFill>
              </a:rPr>
              <a:t>would pick the 25mm </a:t>
            </a:r>
          </a:p>
          <a:p>
            <a:r>
              <a:rPr lang="en-US" sz="1800" dirty="0">
                <a:solidFill>
                  <a:srgbClr val="00008C"/>
                </a:solidFill>
              </a:rPr>
              <a:t>eyepiece to see the entire </a:t>
            </a:r>
          </a:p>
          <a:p>
            <a:r>
              <a:rPr lang="en-US" sz="1800" dirty="0">
                <a:solidFill>
                  <a:srgbClr val="00008C"/>
                </a:solidFill>
              </a:rPr>
              <a:t>cluster at once.  </a:t>
            </a:r>
          </a:p>
        </p:txBody>
      </p:sp>
      <p:pic>
        <p:nvPicPr>
          <p:cNvPr id="182280" name="Picture 1032" descr="C:\Documents and Settings\owner\My Documents\Astronomy\Web\ScopeDiagrams\Pleiades_Coordinat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438400"/>
            <a:ext cx="4562475" cy="3786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Magnification </a:t>
            </a:r>
            <a:r>
              <a:rPr lang="en-US" dirty="0">
                <a:solidFill>
                  <a:schemeClr val="bg1">
                    <a:lumMod val="50000"/>
                  </a:schemeClr>
                </a:solidFill>
              </a:rPr>
              <a:t>Example </a:t>
            </a:r>
            <a:r>
              <a:rPr lang="en-US" dirty="0" smtClean="0">
                <a:solidFill>
                  <a:schemeClr val="bg1">
                    <a:lumMod val="50000"/>
                  </a:schemeClr>
                </a:solidFill>
              </a:rPr>
              <a:t>4: </a:t>
            </a:r>
            <a:endParaRPr lang="en-US" dirty="0"/>
          </a:p>
        </p:txBody>
      </p:sp>
      <p:sp>
        <p:nvSpPr>
          <p:cNvPr id="3" name="Content Placeholder 2"/>
          <p:cNvSpPr>
            <a:spLocks noGrp="1"/>
          </p:cNvSpPr>
          <p:nvPr>
            <p:ph idx="1"/>
          </p:nvPr>
        </p:nvSpPr>
        <p:spPr/>
        <p:txBody>
          <a:bodyPr/>
          <a:lstStyle/>
          <a:p>
            <a:pPr marL="0" indent="0">
              <a:buNone/>
            </a:pPr>
            <a:r>
              <a:rPr lang="en-US" sz="2800" dirty="0" smtClean="0"/>
              <a:t>I want to find the ring nebula in </a:t>
            </a:r>
            <a:r>
              <a:rPr lang="en-US" sz="2800" dirty="0" err="1" smtClean="0"/>
              <a:t>Lyra</a:t>
            </a:r>
            <a:r>
              <a:rPr lang="en-US" sz="2800" dirty="0" smtClean="0"/>
              <a:t> and I think my viewfinder is a bit off, so I may need to hunt around -- which eyepiece do I pick?  </a:t>
            </a:r>
            <a:endParaRPr lang="en-US" sz="2800" dirty="0"/>
          </a:p>
        </p:txBody>
      </p:sp>
      <p:pic>
        <p:nvPicPr>
          <p:cNvPr id="194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630" y="3549650"/>
            <a:ext cx="1684770"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999" y="4823613"/>
            <a:ext cx="1179871" cy="157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5213213"/>
            <a:ext cx="1066799" cy="118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5807006"/>
            <a:ext cx="1037463" cy="461665"/>
          </a:xfrm>
          <a:prstGeom prst="rect">
            <a:avLst/>
          </a:prstGeom>
          <a:noFill/>
        </p:spPr>
        <p:txBody>
          <a:bodyPr wrap="none" rtlCol="0">
            <a:spAutoFit/>
          </a:bodyPr>
          <a:lstStyle/>
          <a:p>
            <a:r>
              <a:rPr lang="en-US" dirty="0" smtClean="0">
                <a:latin typeface="+mj-lt"/>
              </a:rPr>
              <a:t>35mm</a:t>
            </a:r>
            <a:endParaRPr lang="en-US" dirty="0">
              <a:latin typeface="+mj-lt"/>
            </a:endParaRPr>
          </a:p>
        </p:txBody>
      </p:sp>
      <p:sp>
        <p:nvSpPr>
          <p:cNvPr id="8" name="TextBox 7"/>
          <p:cNvSpPr txBox="1"/>
          <p:nvPr/>
        </p:nvSpPr>
        <p:spPr>
          <a:xfrm>
            <a:off x="3355629" y="5807006"/>
            <a:ext cx="1037463" cy="461665"/>
          </a:xfrm>
          <a:prstGeom prst="rect">
            <a:avLst/>
          </a:prstGeom>
          <a:noFill/>
        </p:spPr>
        <p:txBody>
          <a:bodyPr wrap="none" rtlCol="0">
            <a:spAutoFit/>
          </a:bodyPr>
          <a:lstStyle/>
          <a:p>
            <a:r>
              <a:rPr lang="en-US" dirty="0" smtClean="0">
                <a:latin typeface="+mj-lt"/>
              </a:rPr>
              <a:t>15mm</a:t>
            </a:r>
            <a:endParaRPr lang="en-US" dirty="0">
              <a:latin typeface="+mj-lt"/>
            </a:endParaRPr>
          </a:p>
        </p:txBody>
      </p:sp>
      <p:sp>
        <p:nvSpPr>
          <p:cNvPr id="9" name="TextBox 8"/>
          <p:cNvSpPr txBox="1"/>
          <p:nvPr/>
        </p:nvSpPr>
        <p:spPr>
          <a:xfrm>
            <a:off x="5638800" y="5807006"/>
            <a:ext cx="869149" cy="461665"/>
          </a:xfrm>
          <a:prstGeom prst="rect">
            <a:avLst/>
          </a:prstGeom>
          <a:noFill/>
        </p:spPr>
        <p:txBody>
          <a:bodyPr wrap="none" rtlCol="0">
            <a:spAutoFit/>
          </a:bodyPr>
          <a:lstStyle/>
          <a:p>
            <a:r>
              <a:rPr lang="en-US" dirty="0" smtClean="0">
                <a:latin typeface="+mj-lt"/>
              </a:rPr>
              <a:t>8mm</a:t>
            </a:r>
            <a:endParaRPr lang="en-US" dirty="0">
              <a:latin typeface="+mj-lt"/>
            </a:endParaRPr>
          </a:p>
        </p:txBody>
      </p:sp>
      <p:sp>
        <p:nvSpPr>
          <p:cNvPr id="5" name="Right Arrow 4"/>
          <p:cNvSpPr/>
          <p:nvPr/>
        </p:nvSpPr>
        <p:spPr bwMode="auto">
          <a:xfrm flipH="1">
            <a:off x="2971800" y="3352800"/>
            <a:ext cx="1192692" cy="1143000"/>
          </a:xfrm>
          <a:prstGeom prst="rightArrow">
            <a:avLst>
              <a:gd name="adj1" fmla="val 67778"/>
              <a:gd name="adj2" fmla="val 50000"/>
            </a:avLst>
          </a:prstGeom>
          <a:solidFill>
            <a:schemeClr val="bg2">
              <a:lumMod val="9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4352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Magnification </a:t>
            </a:r>
            <a:r>
              <a:rPr lang="en-US" dirty="0">
                <a:solidFill>
                  <a:schemeClr val="bg1">
                    <a:lumMod val="50000"/>
                  </a:schemeClr>
                </a:solidFill>
              </a:rPr>
              <a:t>Example </a:t>
            </a:r>
            <a:r>
              <a:rPr lang="en-US" dirty="0" smtClean="0">
                <a:solidFill>
                  <a:schemeClr val="bg1">
                    <a:lumMod val="50000"/>
                  </a:schemeClr>
                </a:solidFill>
              </a:rPr>
              <a:t>5: </a:t>
            </a:r>
            <a:endParaRPr lang="en-US" dirty="0"/>
          </a:p>
        </p:txBody>
      </p:sp>
      <p:sp>
        <p:nvSpPr>
          <p:cNvPr id="3" name="Content Placeholder 2"/>
          <p:cNvSpPr>
            <a:spLocks noGrp="1"/>
          </p:cNvSpPr>
          <p:nvPr>
            <p:ph idx="1"/>
          </p:nvPr>
        </p:nvSpPr>
        <p:spPr/>
        <p:txBody>
          <a:bodyPr/>
          <a:lstStyle/>
          <a:p>
            <a:pPr marL="0" indent="0">
              <a:buNone/>
            </a:pPr>
            <a:r>
              <a:rPr lang="en-US" sz="2800" dirty="0" smtClean="0"/>
              <a:t>I want to be able to see the individual stars in the globular cluster M13 in Hercules.  Which eyepiece do I pick?  </a:t>
            </a:r>
            <a:endParaRPr lang="en-US" sz="2800" dirty="0"/>
          </a:p>
        </p:txBody>
      </p:sp>
      <p:pic>
        <p:nvPicPr>
          <p:cNvPr id="194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630" y="3549650"/>
            <a:ext cx="1684770"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999" y="4823613"/>
            <a:ext cx="1179871" cy="157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5213213"/>
            <a:ext cx="1066799" cy="118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5807006"/>
            <a:ext cx="1037463" cy="461665"/>
          </a:xfrm>
          <a:prstGeom prst="rect">
            <a:avLst/>
          </a:prstGeom>
          <a:noFill/>
        </p:spPr>
        <p:txBody>
          <a:bodyPr wrap="none" rtlCol="0">
            <a:spAutoFit/>
          </a:bodyPr>
          <a:lstStyle/>
          <a:p>
            <a:r>
              <a:rPr lang="en-US" dirty="0" smtClean="0">
                <a:latin typeface="+mj-lt"/>
              </a:rPr>
              <a:t>35mm</a:t>
            </a:r>
            <a:endParaRPr lang="en-US" dirty="0">
              <a:latin typeface="+mj-lt"/>
            </a:endParaRPr>
          </a:p>
        </p:txBody>
      </p:sp>
      <p:sp>
        <p:nvSpPr>
          <p:cNvPr id="8" name="TextBox 7"/>
          <p:cNvSpPr txBox="1"/>
          <p:nvPr/>
        </p:nvSpPr>
        <p:spPr>
          <a:xfrm>
            <a:off x="3355629" y="5807006"/>
            <a:ext cx="1037463" cy="461665"/>
          </a:xfrm>
          <a:prstGeom prst="rect">
            <a:avLst/>
          </a:prstGeom>
          <a:noFill/>
        </p:spPr>
        <p:txBody>
          <a:bodyPr wrap="none" rtlCol="0">
            <a:spAutoFit/>
          </a:bodyPr>
          <a:lstStyle/>
          <a:p>
            <a:r>
              <a:rPr lang="en-US" dirty="0" smtClean="0">
                <a:latin typeface="+mj-lt"/>
              </a:rPr>
              <a:t>15mm</a:t>
            </a:r>
            <a:endParaRPr lang="en-US" dirty="0">
              <a:latin typeface="+mj-lt"/>
            </a:endParaRPr>
          </a:p>
        </p:txBody>
      </p:sp>
      <p:sp>
        <p:nvSpPr>
          <p:cNvPr id="9" name="TextBox 8"/>
          <p:cNvSpPr txBox="1"/>
          <p:nvPr/>
        </p:nvSpPr>
        <p:spPr>
          <a:xfrm>
            <a:off x="5638800" y="5807006"/>
            <a:ext cx="869149" cy="461665"/>
          </a:xfrm>
          <a:prstGeom prst="rect">
            <a:avLst/>
          </a:prstGeom>
          <a:noFill/>
        </p:spPr>
        <p:txBody>
          <a:bodyPr wrap="none" rtlCol="0">
            <a:spAutoFit/>
          </a:bodyPr>
          <a:lstStyle/>
          <a:p>
            <a:r>
              <a:rPr lang="en-US" dirty="0" smtClean="0">
                <a:latin typeface="+mj-lt"/>
              </a:rPr>
              <a:t>8mm</a:t>
            </a:r>
            <a:endParaRPr lang="en-US" dirty="0">
              <a:latin typeface="+mj-lt"/>
            </a:endParaRPr>
          </a:p>
        </p:txBody>
      </p:sp>
      <p:sp>
        <p:nvSpPr>
          <p:cNvPr id="5" name="Right Arrow 4"/>
          <p:cNvSpPr/>
          <p:nvPr/>
        </p:nvSpPr>
        <p:spPr bwMode="auto">
          <a:xfrm rot="16200000" flipH="1">
            <a:off x="6282820" y="3940679"/>
            <a:ext cx="1192692" cy="1143000"/>
          </a:xfrm>
          <a:prstGeom prst="rightArrow">
            <a:avLst>
              <a:gd name="adj1" fmla="val 67778"/>
              <a:gd name="adj2" fmla="val 50000"/>
            </a:avLst>
          </a:prstGeom>
          <a:solidFill>
            <a:schemeClr val="bg2">
              <a:lumMod val="9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166767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Maximum Magnification</a:t>
            </a:r>
            <a:endParaRPr lang="en-US" dirty="0"/>
          </a:p>
        </p:txBody>
      </p:sp>
      <p:sp>
        <p:nvSpPr>
          <p:cNvPr id="5" name="Subtitle 4"/>
          <p:cNvSpPr>
            <a:spLocks noGrp="1"/>
          </p:cNvSpPr>
          <p:nvPr>
            <p:ph type="subTitle" idx="1"/>
          </p:nvPr>
        </p:nvSpPr>
        <p:spPr/>
        <p:txBody>
          <a:bodyPr/>
          <a:lstStyle/>
          <a:p>
            <a:r>
              <a:rPr lang="en-US" dirty="0" smtClean="0"/>
              <a:t>What’s the biggest I can make it?  </a:t>
            </a:r>
            <a:endParaRPr lang="en-US" dirty="0"/>
          </a:p>
        </p:txBody>
      </p:sp>
    </p:spTree>
    <p:extLst>
      <p:ext uri="{BB962C8B-B14F-4D97-AF65-F5344CB8AC3E}">
        <p14:creationId xmlns:p14="http://schemas.microsoft.com/office/powerpoint/2010/main" val="8848996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t>What the Eye Can See </a:t>
            </a:r>
            <a:endParaRPr lang="en-US" dirty="0"/>
          </a:p>
        </p:txBody>
      </p:sp>
      <p:pic>
        <p:nvPicPr>
          <p:cNvPr id="46083" name="Picture 3" descr="C:\Documents and Settings\owner\My Documents\Astronomy\Web\ScopeDiagrams\VisualAcuit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793365"/>
            <a:ext cx="3962400" cy="1626235"/>
          </a:xfrm>
          <a:prstGeom prst="rect">
            <a:avLst/>
          </a:prstGeom>
          <a:noFill/>
          <a:extLst>
            <a:ext uri="{909E8E84-426E-40DD-AFC4-6F175D3DCCD1}">
              <a14:hiddenFill xmlns:a14="http://schemas.microsoft.com/office/drawing/2010/main">
                <a:solidFill>
                  <a:srgbClr val="FFFFFF"/>
                </a:solidFill>
              </a14:hiddenFill>
            </a:ext>
          </a:extLst>
        </p:spPr>
      </p:pic>
      <p:sp>
        <p:nvSpPr>
          <p:cNvPr id="46084" name="Text Box 4"/>
          <p:cNvSpPr txBox="1">
            <a:spLocks noChangeArrowheads="1"/>
          </p:cNvSpPr>
          <p:nvPr/>
        </p:nvSpPr>
        <p:spPr bwMode="auto">
          <a:xfrm>
            <a:off x="990600" y="1524000"/>
            <a:ext cx="754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smtClean="0">
                <a:solidFill>
                  <a:srgbClr val="00008C"/>
                </a:solidFill>
                <a:latin typeface="Tahoma" pitchFamily="34" charset="0"/>
              </a:rPr>
              <a:t>The eye sees </a:t>
            </a:r>
            <a:r>
              <a:rPr lang="en-US" dirty="0">
                <a:solidFill>
                  <a:srgbClr val="00008C"/>
                </a:solidFill>
                <a:latin typeface="Tahoma" pitchFamily="34" charset="0"/>
              </a:rPr>
              <a:t>features </a:t>
            </a:r>
            <a:r>
              <a:rPr lang="en-US" dirty="0" smtClean="0">
                <a:solidFill>
                  <a:srgbClr val="00008C"/>
                </a:solidFill>
                <a:latin typeface="Tahoma" pitchFamily="34" charset="0"/>
              </a:rPr>
              <a:t>1 </a:t>
            </a:r>
            <a:r>
              <a:rPr lang="en-US" dirty="0">
                <a:solidFill>
                  <a:srgbClr val="00008C"/>
                </a:solidFill>
                <a:latin typeface="Tahoma" pitchFamily="34" charset="0"/>
              </a:rPr>
              <a:t>arc-minute (60 arc-seconds) across</a:t>
            </a:r>
          </a:p>
        </p:txBody>
      </p:sp>
      <p:sp>
        <p:nvSpPr>
          <p:cNvPr id="46085" name="Text Box 5"/>
          <p:cNvSpPr txBox="1">
            <a:spLocks noChangeArrowheads="1"/>
          </p:cNvSpPr>
          <p:nvPr/>
        </p:nvSpPr>
        <p:spPr bwMode="auto">
          <a:xfrm>
            <a:off x="990600" y="5029200"/>
            <a:ext cx="777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smtClean="0">
                <a:solidFill>
                  <a:srgbClr val="00008C"/>
                </a:solidFill>
                <a:latin typeface="Tahoma" pitchFamily="34" charset="0"/>
              </a:rPr>
              <a:t>Stars </a:t>
            </a:r>
            <a:r>
              <a:rPr lang="en-US" dirty="0">
                <a:solidFill>
                  <a:srgbClr val="00008C"/>
                </a:solidFill>
                <a:latin typeface="Tahoma" pitchFamily="34" charset="0"/>
              </a:rPr>
              <a:t>need to be 2 arc-minutes (120 arc-sec) apart, </a:t>
            </a:r>
            <a:r>
              <a:rPr lang="en-US" dirty="0" smtClean="0">
                <a:solidFill>
                  <a:srgbClr val="00008C"/>
                </a:solidFill>
                <a:latin typeface="Tahoma" pitchFamily="34" charset="0"/>
              </a:rPr>
              <a:t>with </a:t>
            </a:r>
            <a:r>
              <a:rPr lang="en-US" dirty="0">
                <a:solidFill>
                  <a:srgbClr val="00008C"/>
                </a:solidFill>
                <a:latin typeface="Tahoma" pitchFamily="34" charset="0"/>
              </a:rPr>
              <a:t>a 1 arc-minute gap, to be seen by the eye.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Magnification </a:t>
            </a:r>
            <a:endParaRPr lang="en-US" dirty="0"/>
          </a:p>
        </p:txBody>
      </p:sp>
      <p:sp>
        <p:nvSpPr>
          <p:cNvPr id="8" name="Content Placeholder 7"/>
          <p:cNvSpPr>
            <a:spLocks noGrp="1"/>
          </p:cNvSpPr>
          <p:nvPr>
            <p:ph idx="1"/>
          </p:nvPr>
        </p:nvSpPr>
        <p:spPr>
          <a:xfrm>
            <a:off x="838200" y="1447800"/>
            <a:ext cx="7924800" cy="4572000"/>
          </a:xfrm>
        </p:spPr>
        <p:txBody>
          <a:bodyPr/>
          <a:lstStyle/>
          <a:p>
            <a:pPr marL="461963" indent="-461963">
              <a:spcBef>
                <a:spcPts val="1200"/>
              </a:spcBef>
            </a:pPr>
            <a:r>
              <a:rPr lang="en-US" sz="2400" dirty="0" smtClean="0"/>
              <a:t>The smallest separation the scope can see is its resolving power P</a:t>
            </a:r>
            <a:r>
              <a:rPr lang="en-US" sz="2400" baseline="-25000" dirty="0" smtClean="0"/>
              <a:t>R</a:t>
            </a:r>
            <a:r>
              <a:rPr lang="en-US" sz="2400" dirty="0" smtClean="0"/>
              <a:t> </a:t>
            </a:r>
          </a:p>
          <a:p>
            <a:pPr marL="461963" indent="-461963">
              <a:spcBef>
                <a:spcPts val="1200"/>
              </a:spcBef>
            </a:pPr>
            <a:r>
              <a:rPr lang="en-US" sz="2400" dirty="0" smtClean="0"/>
              <a:t>The scope’s smallest detail must be magnified by </a:t>
            </a:r>
            <a:r>
              <a:rPr lang="en-US" sz="2400" dirty="0" err="1" smtClean="0"/>
              <a:t>M</a:t>
            </a:r>
            <a:r>
              <a:rPr lang="en-US" sz="2400" baseline="-25000" dirty="0" err="1" smtClean="0"/>
              <a:t>max</a:t>
            </a:r>
            <a:r>
              <a:rPr lang="en-US" sz="2400" dirty="0" smtClean="0"/>
              <a:t> to what the eye can see: 120 arc-sec.  </a:t>
            </a:r>
          </a:p>
          <a:p>
            <a:pPr marL="461963" indent="-461963">
              <a:spcBef>
                <a:spcPts val="1200"/>
              </a:spcBef>
            </a:pPr>
            <a:r>
              <a:rPr lang="en-US" sz="2400" dirty="0" smtClean="0"/>
              <a:t>Then </a:t>
            </a:r>
            <a:r>
              <a:rPr lang="en-US" sz="2400" dirty="0" err="1" smtClean="0"/>
              <a:t>M</a:t>
            </a:r>
            <a:r>
              <a:rPr lang="en-US" sz="2400" baseline="-25000" dirty="0" err="1" smtClean="0"/>
              <a:t>max</a:t>
            </a:r>
            <a:r>
              <a:rPr lang="en-US" sz="2400" dirty="0" err="1" smtClean="0"/>
              <a:t>×P</a:t>
            </a:r>
            <a:r>
              <a:rPr lang="en-US" sz="2400" baseline="-25000" dirty="0" err="1" smtClean="0"/>
              <a:t>R</a:t>
            </a:r>
            <a:r>
              <a:rPr lang="en-US" sz="2400" dirty="0" smtClean="0"/>
              <a:t> = 120;  and since P</a:t>
            </a:r>
            <a:r>
              <a:rPr lang="en-US" sz="2400" baseline="-25000" dirty="0" smtClean="0"/>
              <a:t>R</a:t>
            </a:r>
            <a:r>
              <a:rPr lang="en-US" sz="2400" dirty="0" smtClean="0"/>
              <a:t> = 120/D</a:t>
            </a:r>
            <a:r>
              <a:rPr lang="en-US" sz="2400" baseline="-25000" dirty="0" smtClean="0"/>
              <a:t>O</a:t>
            </a:r>
            <a:r>
              <a:rPr lang="en-US" sz="2400" dirty="0" smtClean="0"/>
              <a:t>, </a:t>
            </a:r>
            <a:endParaRPr lang="en-US" sz="2400" dirty="0"/>
          </a:p>
        </p:txBody>
      </p:sp>
      <mc:AlternateContent xmlns:mc="http://schemas.openxmlformats.org/markup-compatibility/2006" xmlns:a14="http://schemas.microsoft.com/office/drawing/2010/main">
        <mc:Choice Requires="a14">
          <p:sp>
            <p:nvSpPr>
              <p:cNvPr id="5" name="TextBox 4"/>
              <p:cNvSpPr txBox="1"/>
              <p:nvPr/>
            </p:nvSpPr>
            <p:spPr>
              <a:xfrm>
                <a:off x="1297593" y="3778282"/>
                <a:ext cx="2741007" cy="8699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8C"/>
                              </a:solidFill>
                              <a:latin typeface="Cambria Math"/>
                              <a:ea typeface="Cambria Math"/>
                            </a:rPr>
                          </m:ctrlPr>
                        </m:sSubPr>
                        <m:e>
                          <m:r>
                            <m:rPr>
                              <m:nor/>
                            </m:rPr>
                            <a:rPr lang="en-US">
                              <a:solidFill>
                                <a:srgbClr val="00008C"/>
                              </a:solidFill>
                              <a:latin typeface="+mj-lt"/>
                              <a:ea typeface="Cambria Math"/>
                            </a:rPr>
                            <m:t>M</m:t>
                          </m:r>
                        </m:e>
                        <m:sub>
                          <m:r>
                            <a:rPr lang="en-US" b="0" i="1" smtClean="0">
                              <a:solidFill>
                                <a:srgbClr val="00008C"/>
                              </a:solidFill>
                              <a:latin typeface="Cambria Math"/>
                              <a:ea typeface="Cambria Math"/>
                            </a:rPr>
                            <m:t>𝑚𝑎𝑥</m:t>
                          </m:r>
                        </m:sub>
                      </m:sSub>
                      <m:r>
                        <m:rPr>
                          <m:nor/>
                        </m:rPr>
                        <a:rPr lang="en-US" b="0" i="0" smtClean="0">
                          <a:solidFill>
                            <a:srgbClr val="00008C"/>
                          </a:solidFill>
                          <a:latin typeface="+mj-lt"/>
                          <a:ea typeface="Cambria Math"/>
                        </a:rPr>
                        <m:t>×</m:t>
                      </m:r>
                      <m:f>
                        <m:fPr>
                          <m:ctrlPr>
                            <a:rPr lang="en-US" b="0" i="1" smtClean="0">
                              <a:solidFill>
                                <a:srgbClr val="00008C"/>
                              </a:solidFill>
                              <a:latin typeface="Cambria Math"/>
                              <a:ea typeface="Cambria Math"/>
                            </a:rPr>
                          </m:ctrlPr>
                        </m:fPr>
                        <m:num>
                          <m:r>
                            <m:rPr>
                              <m:nor/>
                            </m:rPr>
                            <a:rPr lang="en-US" b="0" i="0" smtClean="0">
                              <a:solidFill>
                                <a:srgbClr val="00008C"/>
                              </a:solidFill>
                              <a:latin typeface="+mj-lt"/>
                              <a:ea typeface="Cambria Math"/>
                            </a:rPr>
                            <m:t>120</m:t>
                          </m:r>
                        </m:num>
                        <m:den>
                          <m:sSub>
                            <m:sSubPr>
                              <m:ctrlPr>
                                <a:rPr lang="en-US" b="0" i="1" smtClean="0">
                                  <a:solidFill>
                                    <a:srgbClr val="00008C"/>
                                  </a:solidFill>
                                  <a:latin typeface="Cambria Math"/>
                                  <a:ea typeface="Cambria Math"/>
                                </a:rPr>
                              </m:ctrlPr>
                            </m:sSubPr>
                            <m:e>
                              <m:r>
                                <m:rPr>
                                  <m:nor/>
                                </m:rPr>
                                <a:rPr lang="en-US" b="0" i="0" smtClean="0">
                                  <a:solidFill>
                                    <a:srgbClr val="00008C"/>
                                  </a:solidFill>
                                  <a:latin typeface="+mj-lt"/>
                                  <a:ea typeface="Cambria Math"/>
                                </a:rPr>
                                <m:t>D</m:t>
                              </m:r>
                            </m:e>
                            <m:sub>
                              <m:r>
                                <a:rPr lang="en-US" b="0" i="1" smtClean="0">
                                  <a:solidFill>
                                    <a:srgbClr val="00008C"/>
                                  </a:solidFill>
                                  <a:latin typeface="Cambria Math"/>
                                  <a:ea typeface="Cambria Math"/>
                                </a:rPr>
                                <m:t>𝑂</m:t>
                              </m:r>
                            </m:sub>
                          </m:sSub>
                        </m:den>
                      </m:f>
                      <m:r>
                        <m:rPr>
                          <m:nor/>
                        </m:rPr>
                        <a:rPr lang="en-US" b="0" i="0" smtClean="0">
                          <a:solidFill>
                            <a:srgbClr val="00008C"/>
                          </a:solidFill>
                          <a:latin typeface="Cambria Math"/>
                          <a:ea typeface="Cambria Math"/>
                        </a:rPr>
                        <m:t> </m:t>
                      </m:r>
                      <m:r>
                        <m:rPr>
                          <m:nor/>
                        </m:rPr>
                        <a:rPr lang="en-US" b="0" i="0" smtClean="0">
                          <a:solidFill>
                            <a:srgbClr val="00008C"/>
                          </a:solidFill>
                          <a:latin typeface="+mj-lt"/>
                          <a:ea typeface="Cambria Math"/>
                        </a:rPr>
                        <m:t>= 120</m:t>
                      </m:r>
                    </m:oMath>
                  </m:oMathPara>
                </a14:m>
                <a:endParaRPr lang="en-US" dirty="0">
                  <a:solidFill>
                    <a:srgbClr val="00008C"/>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297593" y="3778282"/>
                <a:ext cx="2741007" cy="869918"/>
              </a:xfrm>
              <a:prstGeom prst="rect">
                <a:avLst/>
              </a:prstGeom>
              <a:blipFill rotWithShape="1">
                <a:blip r:embed="rId3"/>
                <a:stretch>
                  <a:fillRect/>
                </a:stretch>
              </a:blipFill>
            </p:spPr>
            <p:txBody>
              <a:bodyPr/>
              <a:lstStyle/>
              <a:p>
                <a:r>
                  <a:rPr lang="en-US">
                    <a:noFill/>
                  </a:rPr>
                  <a:t> </a:t>
                </a:r>
              </a:p>
            </p:txBody>
          </p:sp>
        </mc:Fallback>
      </mc:AlternateContent>
      <p:sp>
        <p:nvSpPr>
          <p:cNvPr id="6" name="TextBox 5"/>
          <p:cNvSpPr txBox="1"/>
          <p:nvPr/>
        </p:nvSpPr>
        <p:spPr>
          <a:xfrm>
            <a:off x="4114800" y="4013186"/>
            <a:ext cx="3235501" cy="400110"/>
          </a:xfrm>
          <a:prstGeom prst="rect">
            <a:avLst/>
          </a:prstGeom>
          <a:noFill/>
        </p:spPr>
        <p:txBody>
          <a:bodyPr wrap="none" rtlCol="0">
            <a:spAutoFit/>
          </a:bodyPr>
          <a:lstStyle/>
          <a:p>
            <a:r>
              <a:rPr lang="en-US" sz="2000" dirty="0" smtClean="0">
                <a:solidFill>
                  <a:srgbClr val="00008C"/>
                </a:solidFill>
                <a:latin typeface="+mj-lt"/>
              </a:rPr>
              <a:t>which reduces (quickly) to </a:t>
            </a:r>
            <a:endParaRPr lang="en-US" sz="2000" dirty="0">
              <a:solidFill>
                <a:srgbClr val="00008C"/>
              </a:solidFill>
              <a:latin typeface="+mj-lt"/>
            </a:endParaRPr>
          </a:p>
        </p:txBody>
      </p:sp>
      <mc:AlternateContent xmlns:mc="http://schemas.openxmlformats.org/markup-compatibility/2006" xmlns:a14="http://schemas.microsoft.com/office/drawing/2010/main">
        <mc:Choice Requires="a14">
          <p:sp>
            <p:nvSpPr>
              <p:cNvPr id="7" name="TextBox 6"/>
              <p:cNvSpPr txBox="1"/>
              <p:nvPr/>
            </p:nvSpPr>
            <p:spPr>
              <a:xfrm>
                <a:off x="2995382" y="4869359"/>
                <a:ext cx="3153236" cy="769441"/>
              </a:xfrm>
              <a:prstGeom prst="rect">
                <a:avLst/>
              </a:prstGeom>
              <a:noFill/>
              <a:effectLst>
                <a:outerShdw blurRad="50800" dist="38100" dir="2700000" algn="tl" rotWithShape="0">
                  <a:prstClr val="black">
                    <a:alpha val="40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400" i="1" smtClean="0">
                              <a:solidFill>
                                <a:srgbClr val="00008C"/>
                              </a:solidFill>
                              <a:latin typeface="Cambria Math"/>
                            </a:rPr>
                          </m:ctrlPr>
                        </m:sSubPr>
                        <m:e>
                          <m:r>
                            <m:rPr>
                              <m:nor/>
                            </m:rPr>
                            <a:rPr lang="en-US" sz="4400" b="0" i="0" smtClean="0">
                              <a:solidFill>
                                <a:srgbClr val="00008C"/>
                              </a:solidFill>
                              <a:latin typeface="+mj-lt"/>
                            </a:rPr>
                            <m:t>M</m:t>
                          </m:r>
                        </m:e>
                        <m:sub>
                          <m:r>
                            <a:rPr lang="en-US" sz="4400" b="0" i="1" smtClean="0">
                              <a:solidFill>
                                <a:srgbClr val="00008C"/>
                              </a:solidFill>
                              <a:latin typeface="Cambria Math"/>
                            </a:rPr>
                            <m:t>𝑚𝑎𝑥</m:t>
                          </m:r>
                        </m:sub>
                      </m:sSub>
                      <m:r>
                        <a:rPr lang="en-US" sz="4400" b="0" i="1" smtClean="0">
                          <a:solidFill>
                            <a:srgbClr val="00008C"/>
                          </a:solidFill>
                          <a:latin typeface="Cambria Math"/>
                        </a:rPr>
                        <m:t>=</m:t>
                      </m:r>
                      <m:sSub>
                        <m:sSubPr>
                          <m:ctrlPr>
                            <a:rPr lang="en-US" sz="4400" b="0" i="1" smtClean="0">
                              <a:solidFill>
                                <a:srgbClr val="00008C"/>
                              </a:solidFill>
                              <a:latin typeface="Cambria Math"/>
                            </a:rPr>
                          </m:ctrlPr>
                        </m:sSubPr>
                        <m:e>
                          <m:r>
                            <m:rPr>
                              <m:nor/>
                            </m:rPr>
                            <a:rPr lang="en-US" sz="4400" b="0" i="0" smtClean="0">
                              <a:solidFill>
                                <a:srgbClr val="00008C"/>
                              </a:solidFill>
                              <a:latin typeface="+mj-lt"/>
                            </a:rPr>
                            <m:t>D</m:t>
                          </m:r>
                        </m:e>
                        <m:sub>
                          <m:r>
                            <a:rPr lang="en-US" sz="4400" b="0" i="1" smtClean="0">
                              <a:solidFill>
                                <a:srgbClr val="00008C"/>
                              </a:solidFill>
                              <a:latin typeface="Cambria Math"/>
                            </a:rPr>
                            <m:t>𝑂</m:t>
                          </m:r>
                        </m:sub>
                      </m:sSub>
                    </m:oMath>
                  </m:oMathPara>
                </a14:m>
                <a:endParaRPr lang="en-US" sz="4400" dirty="0">
                  <a:solidFill>
                    <a:srgbClr val="00008C"/>
                  </a:solidFill>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995382" y="4869359"/>
                <a:ext cx="3153236" cy="769441"/>
              </a:xfrm>
              <a:prstGeom prst="rect">
                <a:avLst/>
              </a:prstGeom>
              <a:blipFill rotWithShape="1">
                <a:blip r:embed="rId4"/>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9" name="Text Box 10"/>
          <p:cNvSpPr txBox="1">
            <a:spLocks noChangeArrowheads="1"/>
          </p:cNvSpPr>
          <p:nvPr/>
        </p:nvSpPr>
        <p:spPr bwMode="auto">
          <a:xfrm>
            <a:off x="3986590" y="6172200"/>
            <a:ext cx="4852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accent2"/>
                </a:solidFill>
              </a:rPr>
              <a:t>Wow.  </a:t>
            </a:r>
            <a:r>
              <a:rPr lang="en-US" dirty="0" smtClean="0">
                <a:solidFill>
                  <a:schemeClr val="accent2"/>
                </a:solidFill>
              </a:rPr>
              <a:t>Not </a:t>
            </a:r>
            <a:r>
              <a:rPr lang="en-US" dirty="0">
                <a:solidFill>
                  <a:schemeClr val="accent2"/>
                </a:solidFill>
              </a:rPr>
              <a:t>a difficult calculation</a:t>
            </a:r>
          </a:p>
        </p:txBody>
      </p:sp>
    </p:spTree>
    <p:extLst>
      <p:ext uri="{BB962C8B-B14F-4D97-AF65-F5344CB8AC3E}">
        <p14:creationId xmlns:p14="http://schemas.microsoft.com/office/powerpoint/2010/main" val="215119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Sizing Up a Telescope </a:t>
            </a:r>
            <a:endParaRPr lang="en-US" dirty="0"/>
          </a:p>
        </p:txBody>
      </p:sp>
      <p:sp>
        <p:nvSpPr>
          <p:cNvPr id="11267" name="Rectangle 3" descr="Rectangle: Click to edit Master text styles&#10;Second level&#10;Third level&#10;Fourth level&#10;Fifth level"/>
          <p:cNvSpPr>
            <a:spLocks noGrp="1" noChangeArrowheads="1"/>
          </p:cNvSpPr>
          <p:nvPr>
            <p:ph type="body" idx="1"/>
          </p:nvPr>
        </p:nvSpPr>
        <p:spPr>
          <a:xfrm>
            <a:off x="838200" y="1447800"/>
            <a:ext cx="7924800" cy="4572000"/>
          </a:xfrm>
        </p:spPr>
        <p:txBody>
          <a:bodyPr/>
          <a:lstStyle/>
          <a:p>
            <a:pPr marL="517525" indent="-517525">
              <a:lnSpc>
                <a:spcPct val="130000"/>
              </a:lnSpc>
            </a:pPr>
            <a:r>
              <a:rPr lang="en-US" dirty="0"/>
              <a:t>Part 1:  Scope Resolution </a:t>
            </a:r>
          </a:p>
          <a:p>
            <a:pPr marL="917575" lvl="1">
              <a:lnSpc>
                <a:spcPct val="130000"/>
              </a:lnSpc>
            </a:pPr>
            <a:r>
              <a:rPr lang="en-US" dirty="0"/>
              <a:t>Resolving Power </a:t>
            </a:r>
          </a:p>
          <a:p>
            <a:pPr marL="917575" lvl="1">
              <a:lnSpc>
                <a:spcPct val="130000"/>
              </a:lnSpc>
            </a:pPr>
            <a:r>
              <a:rPr lang="en-US" dirty="0" smtClean="0"/>
              <a:t>Magnification</a:t>
            </a:r>
            <a:endParaRPr lang="en-US" dirty="0"/>
          </a:p>
          <a:p>
            <a:pPr marL="517525" indent="-517525">
              <a:lnSpc>
                <a:spcPct val="130000"/>
              </a:lnSpc>
            </a:pPr>
            <a:r>
              <a:rPr lang="en-US" dirty="0"/>
              <a:t>Part 2:  Telescope Brightness </a:t>
            </a:r>
          </a:p>
          <a:p>
            <a:pPr marL="917575" lvl="1">
              <a:lnSpc>
                <a:spcPct val="130000"/>
              </a:lnSpc>
            </a:pPr>
            <a:r>
              <a:rPr lang="en-US" dirty="0"/>
              <a:t>Magnitude </a:t>
            </a:r>
            <a:r>
              <a:rPr lang="en-US" dirty="0" smtClean="0"/>
              <a:t>Limit:  </a:t>
            </a:r>
            <a:r>
              <a:rPr lang="en-US" dirty="0" smtClean="0">
                <a:solidFill>
                  <a:srgbClr val="7277BE"/>
                </a:solidFill>
              </a:rPr>
              <a:t>things that are points </a:t>
            </a:r>
            <a:endParaRPr lang="en-US" dirty="0">
              <a:solidFill>
                <a:srgbClr val="7277BE"/>
              </a:solidFill>
            </a:endParaRPr>
          </a:p>
          <a:p>
            <a:pPr marL="917575" lvl="1">
              <a:lnSpc>
                <a:spcPct val="130000"/>
              </a:lnSpc>
            </a:pPr>
            <a:r>
              <a:rPr lang="en-US" dirty="0"/>
              <a:t>Surface Brightness:  </a:t>
            </a:r>
            <a:r>
              <a:rPr lang="en-US" dirty="0" smtClean="0">
                <a:solidFill>
                  <a:srgbClr val="7277BE"/>
                </a:solidFill>
              </a:rPr>
              <a:t>things that have area  </a:t>
            </a:r>
            <a:r>
              <a:rPr lang="en-US" dirty="0" smtClean="0"/>
              <a:t>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a:t>Max Magnification </a:t>
            </a:r>
            <a:r>
              <a:rPr lang="en-US" dirty="0">
                <a:solidFill>
                  <a:schemeClr val="bg1">
                    <a:lumMod val="50000"/>
                  </a:schemeClr>
                </a:solidFill>
              </a:rPr>
              <a:t>Example 1: </a:t>
            </a:r>
          </a:p>
        </p:txBody>
      </p:sp>
      <p:sp>
        <p:nvSpPr>
          <p:cNvPr id="48133" name="Text Box 5"/>
          <p:cNvSpPr txBox="1">
            <a:spLocks noChangeArrowheads="1"/>
          </p:cNvSpPr>
          <p:nvPr/>
        </p:nvSpPr>
        <p:spPr bwMode="auto">
          <a:xfrm>
            <a:off x="6003925" y="3233738"/>
            <a:ext cx="27660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8C"/>
                </a:solidFill>
                <a:latin typeface="Tahoma" pitchFamily="34" charset="0"/>
              </a:rPr>
              <a:t>This scope has a </a:t>
            </a:r>
          </a:p>
          <a:p>
            <a:r>
              <a:rPr lang="en-US" dirty="0">
                <a:solidFill>
                  <a:srgbClr val="00008C"/>
                </a:solidFill>
                <a:latin typeface="Tahoma" pitchFamily="34" charset="0"/>
              </a:rPr>
              <a:t>max magnification </a:t>
            </a:r>
          </a:p>
          <a:p>
            <a:r>
              <a:rPr lang="en-US" dirty="0">
                <a:solidFill>
                  <a:srgbClr val="00008C"/>
                </a:solidFill>
                <a:latin typeface="Tahoma" pitchFamily="34" charset="0"/>
              </a:rPr>
              <a:t>of 90</a:t>
            </a:r>
          </a:p>
        </p:txBody>
      </p:sp>
      <p:pic>
        <p:nvPicPr>
          <p:cNvPr id="48134" name="Picture 6" descr="C:\Documents and Settings\owner\My Documents\Astronomy\Web\ScopeDev\ETX_Corrector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62000" y="1447800"/>
            <a:ext cx="5029200" cy="4189413"/>
          </a:xfrm>
          <a:prstGeom prst="rect">
            <a:avLst/>
          </a:prstGeom>
          <a:noFill/>
          <a:extLst>
            <a:ext uri="{909E8E84-426E-40DD-AFC4-6F175D3DCCD1}">
              <a14:hiddenFill xmlns:a14="http://schemas.microsoft.com/office/drawing/2010/main">
                <a:solidFill>
                  <a:srgbClr val="FFFFFF"/>
                </a:solidFill>
              </a14:hiddenFill>
            </a:ext>
          </a:extLst>
        </p:spPr>
      </p:pic>
      <p:sp>
        <p:nvSpPr>
          <p:cNvPr id="48132" name="Line 4"/>
          <p:cNvSpPr>
            <a:spLocks noChangeShapeType="1"/>
          </p:cNvSpPr>
          <p:nvPr/>
        </p:nvSpPr>
        <p:spPr bwMode="auto">
          <a:xfrm flipH="1" flipV="1">
            <a:off x="2133600" y="3233738"/>
            <a:ext cx="3886200" cy="195262"/>
          </a:xfrm>
          <a:prstGeom prst="line">
            <a:avLst/>
          </a:prstGeom>
          <a:noFill/>
          <a:ln w="9525">
            <a:solidFill>
              <a:srgbClr val="002060"/>
            </a:solidFill>
            <a:round/>
            <a:headEnd/>
            <a:tailEnd type="triangle" w="med" len="med"/>
          </a:ln>
          <a:effectLst>
            <a:glow rad="127000">
              <a:schemeClr val="bg1">
                <a:alpha val="50000"/>
              </a:schemeClr>
            </a:glow>
          </a:effectLst>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t>Max Magnification </a:t>
            </a:r>
            <a:r>
              <a:rPr lang="en-US" dirty="0">
                <a:solidFill>
                  <a:schemeClr val="bg1">
                    <a:lumMod val="50000"/>
                  </a:schemeClr>
                </a:solidFill>
              </a:rPr>
              <a:t>Example </a:t>
            </a:r>
            <a:r>
              <a:rPr lang="en-US" dirty="0" smtClean="0">
                <a:solidFill>
                  <a:schemeClr val="bg1">
                    <a:lumMod val="50000"/>
                  </a:schemeClr>
                </a:solidFill>
              </a:rPr>
              <a:t>2: </a:t>
            </a:r>
            <a:endParaRPr lang="en-US" dirty="0">
              <a:solidFill>
                <a:schemeClr val="bg1">
                  <a:lumMod val="50000"/>
                </a:schemeClr>
              </a:solidFill>
            </a:endParaRPr>
          </a:p>
        </p:txBody>
      </p:sp>
      <p:pic>
        <p:nvPicPr>
          <p:cNvPr id="50181" name="Picture 5" descr="C:\Documents and Settings\owner\My Documents\Astronomy\Meade6600_Lab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5410200" cy="4057650"/>
          </a:xfrm>
          <a:prstGeom prst="rect">
            <a:avLst/>
          </a:prstGeom>
          <a:noFill/>
          <a:extLst>
            <a:ext uri="{909E8E84-426E-40DD-AFC4-6F175D3DCCD1}">
              <a14:hiddenFill xmlns:a14="http://schemas.microsoft.com/office/drawing/2010/main">
                <a:solidFill>
                  <a:srgbClr val="FFFFFF"/>
                </a:solidFill>
              </a14:hiddenFill>
            </a:ext>
          </a:extLst>
        </p:spPr>
      </p:pic>
      <p:sp>
        <p:nvSpPr>
          <p:cNvPr id="50182" name="Line 6"/>
          <p:cNvSpPr>
            <a:spLocks noChangeShapeType="1"/>
          </p:cNvSpPr>
          <p:nvPr/>
        </p:nvSpPr>
        <p:spPr bwMode="auto">
          <a:xfrm flipV="1">
            <a:off x="2590800" y="4114800"/>
            <a:ext cx="685800" cy="1676400"/>
          </a:xfrm>
          <a:prstGeom prst="line">
            <a:avLst/>
          </a:prstGeom>
          <a:noFill/>
          <a:ln w="9525">
            <a:solidFill>
              <a:srgbClr val="002060"/>
            </a:solidFill>
            <a:round/>
            <a:headEnd/>
            <a:tailEnd type="triangle" w="med" len="med"/>
          </a:ln>
          <a:effectLst>
            <a:glow rad="127000">
              <a:schemeClr val="bg1">
                <a:alpha val="60000"/>
              </a:schemeClr>
            </a:glow>
          </a:effectLst>
          <a:extLst>
            <a:ext uri="{909E8E84-426E-40DD-AFC4-6F175D3DCCD1}">
              <a14:hiddenFill xmlns:a14="http://schemas.microsoft.com/office/drawing/2010/main">
                <a:noFill/>
              </a14:hiddenFill>
            </a:ext>
          </a:extLst>
        </p:spPr>
        <p:txBody>
          <a:bodyPr wrap="none"/>
          <a:lstStyle/>
          <a:p>
            <a:endParaRPr lang="en-US"/>
          </a:p>
        </p:txBody>
      </p:sp>
      <p:sp>
        <p:nvSpPr>
          <p:cNvPr id="50183" name="Text Box 7"/>
          <p:cNvSpPr txBox="1">
            <a:spLocks noChangeArrowheads="1"/>
          </p:cNvSpPr>
          <p:nvPr/>
        </p:nvSpPr>
        <p:spPr bwMode="auto">
          <a:xfrm>
            <a:off x="2286000" y="5715000"/>
            <a:ext cx="621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This scope has a max magnification of 152.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656" y="1371600"/>
            <a:ext cx="3255264" cy="244144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371600"/>
            <a:ext cx="3891115" cy="5276088"/>
          </a:xfrm>
          <a:prstGeom prst="rect">
            <a:avLst/>
          </a:prstGeom>
        </p:spPr>
      </p:pic>
      <p:sp>
        <p:nvSpPr>
          <p:cNvPr id="50178" name="Rectangle 2"/>
          <p:cNvSpPr>
            <a:spLocks noGrp="1" noChangeArrowheads="1"/>
          </p:cNvSpPr>
          <p:nvPr>
            <p:ph type="title"/>
          </p:nvPr>
        </p:nvSpPr>
        <p:spPr/>
        <p:txBody>
          <a:bodyPr/>
          <a:lstStyle/>
          <a:p>
            <a:r>
              <a:rPr lang="en-US" dirty="0"/>
              <a:t>Max Magnification </a:t>
            </a:r>
            <a:r>
              <a:rPr lang="en-US" dirty="0">
                <a:solidFill>
                  <a:schemeClr val="bg1">
                    <a:lumMod val="50000"/>
                  </a:schemeClr>
                </a:solidFill>
              </a:rPr>
              <a:t>Example 3</a:t>
            </a:r>
            <a:r>
              <a:rPr lang="en-US" dirty="0" smtClean="0">
                <a:solidFill>
                  <a:schemeClr val="bg1">
                    <a:lumMod val="50000"/>
                  </a:schemeClr>
                </a:solidFill>
              </a:rPr>
              <a:t>: </a:t>
            </a:r>
            <a:endParaRPr lang="en-US" dirty="0">
              <a:solidFill>
                <a:schemeClr val="bg1">
                  <a:lumMod val="50000"/>
                </a:schemeClr>
              </a:solidFill>
            </a:endParaRPr>
          </a:p>
        </p:txBody>
      </p:sp>
      <p:sp>
        <p:nvSpPr>
          <p:cNvPr id="50183" name="Text Box 7"/>
          <p:cNvSpPr txBox="1">
            <a:spLocks noChangeArrowheads="1"/>
          </p:cNvSpPr>
          <p:nvPr/>
        </p:nvSpPr>
        <p:spPr bwMode="auto">
          <a:xfrm>
            <a:off x="5392737" y="5646003"/>
            <a:ext cx="31067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8C"/>
                </a:solidFill>
                <a:latin typeface="Tahoma" pitchFamily="34" charset="0"/>
              </a:rPr>
              <a:t>This scope has a max magnification of </a:t>
            </a:r>
            <a:r>
              <a:rPr lang="en-US" dirty="0" smtClean="0">
                <a:solidFill>
                  <a:srgbClr val="00008C"/>
                </a:solidFill>
                <a:latin typeface="Tahoma" pitchFamily="34" charset="0"/>
              </a:rPr>
              <a:t>457.  </a:t>
            </a:r>
            <a:endParaRPr lang="en-US" dirty="0">
              <a:solidFill>
                <a:srgbClr val="00008C"/>
              </a:solidFill>
              <a:latin typeface="Tahoma" pitchFamily="34" charset="0"/>
            </a:endParaRPr>
          </a:p>
        </p:txBody>
      </p:sp>
      <p:cxnSp>
        <p:nvCxnSpPr>
          <p:cNvPr id="3" name="Straight Arrow Connector 2"/>
          <p:cNvCxnSpPr/>
          <p:nvPr/>
        </p:nvCxnSpPr>
        <p:spPr bwMode="auto">
          <a:xfrm flipV="1">
            <a:off x="2895600" y="1371600"/>
            <a:ext cx="2352675" cy="740768"/>
          </a:xfrm>
          <a:prstGeom prst="straightConnector1">
            <a:avLst/>
          </a:prstGeom>
          <a:solidFill>
            <a:schemeClr val="accent1"/>
          </a:solidFill>
          <a:ln w="9525" cap="flat" cmpd="sng" algn="ctr">
            <a:solidFill>
              <a:schemeClr val="tx1"/>
            </a:solidFill>
            <a:prstDash val="solid"/>
            <a:round/>
            <a:headEnd type="none" w="med" len="med"/>
            <a:tailEnd type="arrow"/>
          </a:ln>
          <a:effectLst>
            <a:glow rad="76200">
              <a:schemeClr val="bg1">
                <a:alpha val="60000"/>
              </a:schemeClr>
            </a:glow>
          </a:effectLst>
          <a:extLst/>
        </p:spPr>
      </p:cxnSp>
      <p:cxnSp>
        <p:nvCxnSpPr>
          <p:cNvPr id="5" name="Straight Arrow Connector 4"/>
          <p:cNvCxnSpPr/>
          <p:nvPr/>
        </p:nvCxnSpPr>
        <p:spPr bwMode="auto">
          <a:xfrm>
            <a:off x="2895600" y="3124200"/>
            <a:ext cx="2352675" cy="685800"/>
          </a:xfrm>
          <a:prstGeom prst="straightConnector1">
            <a:avLst/>
          </a:prstGeom>
          <a:solidFill>
            <a:schemeClr val="accent1"/>
          </a:solidFill>
          <a:ln w="9525" cap="flat" cmpd="sng" algn="ctr">
            <a:solidFill>
              <a:schemeClr val="tx1"/>
            </a:solidFill>
            <a:prstDash val="solid"/>
            <a:round/>
            <a:headEnd type="none" w="med" len="med"/>
            <a:tailEnd type="arrow"/>
          </a:ln>
          <a:effectLst>
            <a:glow rad="76200">
              <a:schemeClr val="bg1">
                <a:alpha val="60000"/>
              </a:schemeClr>
            </a:glow>
          </a:effectLst>
          <a:extLst/>
        </p:spPr>
      </p:cxnSp>
      <p:sp>
        <p:nvSpPr>
          <p:cNvPr id="10" name="TextBox 9"/>
          <p:cNvSpPr txBox="1"/>
          <p:nvPr/>
        </p:nvSpPr>
        <p:spPr>
          <a:xfrm>
            <a:off x="5390719" y="4350603"/>
            <a:ext cx="3143681" cy="830997"/>
          </a:xfrm>
          <a:prstGeom prst="rect">
            <a:avLst/>
          </a:prstGeom>
          <a:noFill/>
        </p:spPr>
        <p:txBody>
          <a:bodyPr wrap="none" rtlCol="0">
            <a:spAutoFit/>
          </a:bodyPr>
          <a:lstStyle/>
          <a:p>
            <a:r>
              <a:rPr lang="en-US" dirty="0" smtClean="0">
                <a:solidFill>
                  <a:schemeClr val="bg1">
                    <a:lumMod val="50000"/>
                  </a:schemeClr>
                </a:solidFill>
                <a:latin typeface="+mj-lt"/>
              </a:rPr>
              <a:t>We have to convert:  </a:t>
            </a:r>
            <a:br>
              <a:rPr lang="en-US" dirty="0" smtClean="0">
                <a:solidFill>
                  <a:schemeClr val="bg1">
                    <a:lumMod val="50000"/>
                  </a:schemeClr>
                </a:solidFill>
                <a:latin typeface="+mj-lt"/>
              </a:rPr>
            </a:br>
            <a:r>
              <a:rPr lang="en-US" dirty="0" smtClean="0">
                <a:solidFill>
                  <a:schemeClr val="bg1">
                    <a:lumMod val="50000"/>
                  </a:schemeClr>
                </a:solidFill>
                <a:latin typeface="+mj-lt"/>
              </a:rPr>
              <a:t>18”×25.4 = 457.2mm</a:t>
            </a:r>
          </a:p>
        </p:txBody>
      </p:sp>
      <p:grpSp>
        <p:nvGrpSpPr>
          <p:cNvPr id="21" name="Group 20"/>
          <p:cNvGrpSpPr/>
          <p:nvPr/>
        </p:nvGrpSpPr>
        <p:grpSpPr>
          <a:xfrm>
            <a:off x="6962560" y="2463995"/>
            <a:ext cx="962240" cy="1886608"/>
            <a:chOff x="6962560" y="3335932"/>
            <a:chExt cx="962240" cy="1886608"/>
          </a:xfrm>
        </p:grpSpPr>
        <p:sp>
          <p:nvSpPr>
            <p:cNvPr id="18" name="Oval 17"/>
            <p:cNvSpPr/>
            <p:nvPr/>
          </p:nvSpPr>
          <p:spPr bwMode="auto">
            <a:xfrm>
              <a:off x="7391400" y="3335932"/>
              <a:ext cx="533400" cy="550268"/>
            </a:xfrm>
            <a:prstGeom prst="ellipse">
              <a:avLst/>
            </a:prstGeom>
            <a:noFill/>
            <a:ln w="28575" cap="flat" cmpd="sng" algn="ctr">
              <a:solidFill>
                <a:srgbClr val="C00000"/>
              </a:solidFill>
              <a:prstDash val="solid"/>
              <a:round/>
              <a:headEnd type="none" w="med" len="med"/>
              <a:tailEnd type="none" w="med" len="med"/>
            </a:ln>
            <a:effectLst>
              <a:glow rad="127000">
                <a:schemeClr val="bg1">
                  <a:alpha val="60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20" name="Straight Arrow Connector 19"/>
            <p:cNvCxnSpPr>
              <a:stCxn id="18" idx="3"/>
              <a:endCxn id="10" idx="0"/>
            </p:cNvCxnSpPr>
            <p:nvPr/>
          </p:nvCxnSpPr>
          <p:spPr bwMode="auto">
            <a:xfrm flipH="1">
              <a:off x="6962560" y="3805615"/>
              <a:ext cx="506955" cy="1416925"/>
            </a:xfrm>
            <a:prstGeom prst="straightConnector1">
              <a:avLst/>
            </a:prstGeom>
            <a:solidFill>
              <a:schemeClr val="accent1"/>
            </a:solidFill>
            <a:ln w="28575" cap="flat" cmpd="sng" algn="ctr">
              <a:solidFill>
                <a:srgbClr val="C00000"/>
              </a:solidFill>
              <a:prstDash val="solid"/>
              <a:round/>
              <a:headEnd type="none" w="med" len="med"/>
              <a:tailEnd type="arrow"/>
            </a:ln>
            <a:effectLst>
              <a:glow rad="127000">
                <a:schemeClr val="bg1">
                  <a:alpha val="60000"/>
                </a:schemeClr>
              </a:glow>
            </a:effectLst>
            <a:extLst/>
          </p:spPr>
        </p:cxnSp>
      </p:grpSp>
    </p:spTree>
    <p:extLst>
      <p:ext uri="{BB962C8B-B14F-4D97-AF65-F5344CB8AC3E}">
        <p14:creationId xmlns:p14="http://schemas.microsoft.com/office/powerpoint/2010/main" val="185701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26"/>
          <p:cNvSpPr>
            <a:spLocks noGrp="1" noChangeArrowheads="1"/>
          </p:cNvSpPr>
          <p:nvPr>
            <p:ph type="title"/>
          </p:nvPr>
        </p:nvSpPr>
        <p:spPr/>
        <p:txBody>
          <a:bodyPr/>
          <a:lstStyle/>
          <a:p>
            <a:r>
              <a:rPr lang="en-US"/>
              <a:t>f-Ratio</a:t>
            </a:r>
          </a:p>
        </p:txBody>
      </p:sp>
      <p:pic>
        <p:nvPicPr>
          <p:cNvPr id="81924" name="Picture 1028" descr="C:\Documents and Settings\owner\My Documents\Astronomy\Web\ScopeDev\TelescopeMagnification_p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962400"/>
            <a:ext cx="8001000" cy="1657350"/>
          </a:xfrm>
          <a:prstGeom prst="rect">
            <a:avLst/>
          </a:prstGeom>
          <a:noFill/>
          <a:extLst>
            <a:ext uri="{909E8E84-426E-40DD-AFC4-6F175D3DCCD1}">
              <a14:hiddenFill xmlns:a14="http://schemas.microsoft.com/office/drawing/2010/main">
                <a:solidFill>
                  <a:srgbClr val="FFFFFF"/>
                </a:solidFill>
              </a14:hiddenFill>
            </a:ext>
          </a:extLst>
        </p:spPr>
      </p:pic>
      <p:sp>
        <p:nvSpPr>
          <p:cNvPr id="81925" name="Text Box 1029"/>
          <p:cNvSpPr txBox="1">
            <a:spLocks noChangeArrowheads="1"/>
          </p:cNvSpPr>
          <p:nvPr/>
        </p:nvSpPr>
        <p:spPr bwMode="auto">
          <a:xfrm>
            <a:off x="1143000" y="1524000"/>
            <a:ext cx="585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Ratio of lens focal length to its diameter.  </a:t>
            </a:r>
          </a:p>
        </p:txBody>
      </p:sp>
      <p:sp>
        <p:nvSpPr>
          <p:cNvPr id="81926" name="Text Box 1030"/>
          <p:cNvSpPr txBox="1">
            <a:spLocks noChangeArrowheads="1"/>
          </p:cNvSpPr>
          <p:nvPr/>
        </p:nvSpPr>
        <p:spPr bwMode="auto">
          <a:xfrm>
            <a:off x="1127125" y="1981200"/>
            <a:ext cx="684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i.e. Number of diameters from lens to focal point </a:t>
            </a:r>
          </a:p>
        </p:txBody>
      </p:sp>
      <p:sp>
        <p:nvSpPr>
          <p:cNvPr id="81927" name="Text Box 1031"/>
          <p:cNvSpPr txBox="1">
            <a:spLocks noChangeArrowheads="1"/>
          </p:cNvSpPr>
          <p:nvPr/>
        </p:nvSpPr>
        <p:spPr bwMode="auto">
          <a:xfrm>
            <a:off x="1127125" y="2700338"/>
            <a:ext cx="819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f</a:t>
            </a:r>
            <a:r>
              <a:rPr lang="en-US" baseline="-25000">
                <a:solidFill>
                  <a:srgbClr val="00008C"/>
                </a:solidFill>
                <a:latin typeface="Tahoma" pitchFamily="34" charset="0"/>
              </a:rPr>
              <a:t>R</a:t>
            </a:r>
            <a:r>
              <a:rPr lang="en-US">
                <a:solidFill>
                  <a:srgbClr val="00008C"/>
                </a:solidFill>
                <a:latin typeface="Tahoma" pitchFamily="34" charset="0"/>
              </a:rPr>
              <a:t> = </a:t>
            </a:r>
          </a:p>
        </p:txBody>
      </p:sp>
      <p:sp>
        <p:nvSpPr>
          <p:cNvPr id="81928" name="Text Box 1032"/>
          <p:cNvSpPr txBox="1">
            <a:spLocks noChangeArrowheads="1"/>
          </p:cNvSpPr>
          <p:nvPr/>
        </p:nvSpPr>
        <p:spPr bwMode="auto">
          <a:xfrm>
            <a:off x="2041525" y="2547938"/>
            <a:ext cx="425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f</a:t>
            </a:r>
            <a:r>
              <a:rPr lang="en-US" baseline="-25000">
                <a:solidFill>
                  <a:srgbClr val="00008C"/>
                </a:solidFill>
                <a:latin typeface="Tahoma" pitchFamily="34" charset="0"/>
              </a:rPr>
              <a:t>O</a:t>
            </a:r>
            <a:endParaRPr lang="en-US">
              <a:solidFill>
                <a:srgbClr val="00008C"/>
              </a:solidFill>
              <a:latin typeface="Tahoma" pitchFamily="34" charset="0"/>
            </a:endParaRPr>
          </a:p>
        </p:txBody>
      </p:sp>
      <p:sp>
        <p:nvSpPr>
          <p:cNvPr id="81929" name="Text Box 1033"/>
          <p:cNvSpPr txBox="1">
            <a:spLocks noChangeArrowheads="1"/>
          </p:cNvSpPr>
          <p:nvPr/>
        </p:nvSpPr>
        <p:spPr bwMode="auto">
          <a:xfrm>
            <a:off x="1965325" y="3048000"/>
            <a:ext cx="534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D</a:t>
            </a:r>
            <a:r>
              <a:rPr lang="en-US" baseline="-25000">
                <a:solidFill>
                  <a:srgbClr val="00008C"/>
                </a:solidFill>
                <a:latin typeface="Tahoma" pitchFamily="34" charset="0"/>
              </a:rPr>
              <a:t>O</a:t>
            </a:r>
            <a:endParaRPr lang="en-US">
              <a:solidFill>
                <a:srgbClr val="00008C"/>
              </a:solidFill>
              <a:latin typeface="Tahoma" pitchFamily="34" charset="0"/>
            </a:endParaRPr>
          </a:p>
        </p:txBody>
      </p:sp>
      <p:sp>
        <p:nvSpPr>
          <p:cNvPr id="81930" name="Line 1034"/>
          <p:cNvSpPr>
            <a:spLocks noChangeShapeType="1"/>
          </p:cNvSpPr>
          <p:nvPr/>
        </p:nvSpPr>
        <p:spPr bwMode="auto">
          <a:xfrm>
            <a:off x="1981200" y="3048000"/>
            <a:ext cx="533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rgbClr val="00008C"/>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000"/>
              <a:t>Eyepiece for Max Magnification</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838200" y="1371600"/>
                <a:ext cx="7772400" cy="4648200"/>
              </a:xfrm>
            </p:spPr>
            <p:txBody>
              <a:bodyPr/>
              <a:lstStyle/>
              <a:p>
                <a:pPr>
                  <a:spcBef>
                    <a:spcPts val="2400"/>
                  </a:spcBef>
                </a:pPr>
                <a:r>
                  <a:rPr lang="en-US" sz="2800" dirty="0" smtClean="0">
                    <a:latin typeface="Tahoma" pitchFamily="34" charset="0"/>
                  </a:rPr>
                  <a:t>M = </a:t>
                </a:r>
                <a14:m>
                  <m:oMath xmlns:m="http://schemas.openxmlformats.org/officeDocument/2006/math">
                    <m:f>
                      <m:fPr>
                        <m:ctrlPr>
                          <a:rPr lang="en-US" sz="2800" i="1" smtClean="0">
                            <a:latin typeface="Cambria Math"/>
                          </a:rPr>
                        </m:ctrlPr>
                      </m:fPr>
                      <m:num>
                        <m:sSub>
                          <m:sSubPr>
                            <m:ctrlPr>
                              <a:rPr lang="en-US" sz="2800" i="1" smtClean="0">
                                <a:latin typeface="Cambria Math"/>
                              </a:rPr>
                            </m:ctrlPr>
                          </m:sSubPr>
                          <m:e>
                            <m:r>
                              <m:rPr>
                                <m:nor/>
                              </m:rPr>
                              <a:rPr lang="en-US" sz="2800" b="0" i="0" smtClean="0">
                                <a:latin typeface="+mj-lt"/>
                              </a:rPr>
                              <m:t>f</m:t>
                            </m:r>
                          </m:e>
                          <m:sub>
                            <m:r>
                              <a:rPr lang="en-US" sz="2800" b="0" i="1" smtClean="0">
                                <a:latin typeface="Cambria Math"/>
                              </a:rPr>
                              <m:t>𝑂</m:t>
                            </m:r>
                          </m:sub>
                        </m:sSub>
                      </m:num>
                      <m:den>
                        <m:sSub>
                          <m:sSubPr>
                            <m:ctrlPr>
                              <a:rPr lang="en-US" sz="2800" i="1" smtClean="0">
                                <a:latin typeface="Cambria Math"/>
                              </a:rPr>
                            </m:ctrlPr>
                          </m:sSubPr>
                          <m:e>
                            <m:r>
                              <m:rPr>
                                <m:nor/>
                              </m:rPr>
                              <a:rPr lang="en-US" sz="2800" b="0" i="0" smtClean="0">
                                <a:latin typeface="+mj-lt"/>
                              </a:rPr>
                              <m:t>f</m:t>
                            </m:r>
                          </m:e>
                          <m:sub>
                            <m:r>
                              <a:rPr lang="en-US" sz="2800" b="0" i="1" smtClean="0">
                                <a:latin typeface="Cambria Math"/>
                              </a:rPr>
                              <m:t>𝑒</m:t>
                            </m:r>
                          </m:sub>
                        </m:sSub>
                      </m:den>
                    </m:f>
                  </m:oMath>
                </a14:m>
                <a:r>
                  <a:rPr lang="en-US" sz="2800" dirty="0" smtClean="0">
                    <a:latin typeface="Tahoma" pitchFamily="34" charset="0"/>
                  </a:rPr>
                  <a:t>, </a:t>
                </a:r>
                <a:r>
                  <a:rPr lang="en-US" sz="2400" dirty="0" smtClean="0">
                    <a:latin typeface="Tahoma" pitchFamily="34" charset="0"/>
                  </a:rPr>
                  <a:t>also </a:t>
                </a:r>
                <a:r>
                  <a:rPr lang="en-US" sz="2800" dirty="0" err="1" smtClean="0">
                    <a:latin typeface="Tahoma" pitchFamily="34" charset="0"/>
                  </a:rPr>
                  <a:t>M</a:t>
                </a:r>
                <a:r>
                  <a:rPr lang="en-US" sz="2800" baseline="-25000" dirty="0" err="1" smtClean="0">
                    <a:latin typeface="Tahoma" pitchFamily="34" charset="0"/>
                  </a:rPr>
                  <a:t>max</a:t>
                </a:r>
                <a:r>
                  <a:rPr lang="en-US" sz="2800" dirty="0" smtClean="0">
                    <a:latin typeface="Tahoma" pitchFamily="34" charset="0"/>
                  </a:rPr>
                  <a:t> </a:t>
                </a:r>
                <a:r>
                  <a:rPr lang="en-US" sz="2800" dirty="0">
                    <a:latin typeface="Tahoma" pitchFamily="34" charset="0"/>
                  </a:rPr>
                  <a:t>= D</a:t>
                </a:r>
                <a:r>
                  <a:rPr lang="en-US" sz="2800" baseline="-25000" dirty="0">
                    <a:latin typeface="Tahoma" pitchFamily="34" charset="0"/>
                  </a:rPr>
                  <a:t>O</a:t>
                </a:r>
                <a:r>
                  <a:rPr lang="en-US" sz="2800" dirty="0">
                    <a:latin typeface="Tahoma" pitchFamily="34" charset="0"/>
                  </a:rPr>
                  <a:t>,</a:t>
                </a:r>
                <a:r>
                  <a:rPr lang="en-US" sz="2400" dirty="0">
                    <a:latin typeface="Tahoma" pitchFamily="34" charset="0"/>
                  </a:rPr>
                  <a:t> so we </a:t>
                </a:r>
                <a:r>
                  <a:rPr lang="en-US" sz="2400" dirty="0" smtClean="0">
                    <a:latin typeface="Tahoma" pitchFamily="34" charset="0"/>
                  </a:rPr>
                  <a:t>have </a:t>
                </a:r>
                <a:r>
                  <a:rPr lang="en-US" sz="2800" dirty="0" smtClean="0">
                    <a:latin typeface="Tahoma" pitchFamily="34" charset="0"/>
                  </a:rPr>
                  <a:t>D</a:t>
                </a:r>
                <a:r>
                  <a:rPr lang="en-US" sz="2800" baseline="-25000" dirty="0" smtClean="0">
                    <a:latin typeface="Tahoma" pitchFamily="34" charset="0"/>
                  </a:rPr>
                  <a:t>O</a:t>
                </a:r>
                <a:r>
                  <a:rPr lang="en-US" sz="2800" dirty="0" smtClean="0">
                    <a:latin typeface="Tahoma" pitchFamily="34" charset="0"/>
                  </a:rPr>
                  <a:t> </a:t>
                </a:r>
                <a:r>
                  <a:rPr lang="en-US" sz="2800" dirty="0">
                    <a:latin typeface="Tahoma" pitchFamily="34" charset="0"/>
                  </a:rPr>
                  <a:t>= </a:t>
                </a:r>
                <a14:m>
                  <m:oMath xmlns:m="http://schemas.openxmlformats.org/officeDocument/2006/math">
                    <m:f>
                      <m:fPr>
                        <m:ctrlPr>
                          <a:rPr lang="en-US" sz="2800" i="1">
                            <a:latin typeface="Cambria Math"/>
                          </a:rPr>
                        </m:ctrlPr>
                      </m:fPr>
                      <m:num>
                        <m:sSub>
                          <m:sSubPr>
                            <m:ctrlPr>
                              <a:rPr lang="en-US" sz="2800" i="1">
                                <a:latin typeface="Cambria Math"/>
                              </a:rPr>
                            </m:ctrlPr>
                          </m:sSubPr>
                          <m:e>
                            <m:r>
                              <m:rPr>
                                <m:nor/>
                              </m:rPr>
                              <a:rPr lang="en-US" sz="2800" i="0">
                                <a:latin typeface="+mj-lt"/>
                              </a:rPr>
                              <m:t>f</m:t>
                            </m:r>
                          </m:e>
                          <m:sub>
                            <m:r>
                              <a:rPr lang="en-US" sz="2800" i="1">
                                <a:latin typeface="Cambria Math"/>
                              </a:rPr>
                              <m:t>𝑂</m:t>
                            </m:r>
                          </m:sub>
                        </m:sSub>
                      </m:num>
                      <m:den>
                        <m:sSub>
                          <m:sSubPr>
                            <m:ctrlPr>
                              <a:rPr lang="en-US" sz="2800" i="1">
                                <a:latin typeface="Cambria Math"/>
                              </a:rPr>
                            </m:ctrlPr>
                          </m:sSubPr>
                          <m:e>
                            <m:r>
                              <m:rPr>
                                <m:nor/>
                              </m:rPr>
                              <a:rPr lang="en-US" sz="2800" i="0">
                                <a:latin typeface="+mj-lt"/>
                              </a:rPr>
                              <m:t>f</m:t>
                            </m:r>
                          </m:e>
                          <m:sub>
                            <m:r>
                              <a:rPr lang="en-US" sz="2800" i="1">
                                <a:latin typeface="Cambria Math"/>
                              </a:rPr>
                              <m:t>𝑒</m:t>
                            </m:r>
                          </m:sub>
                        </m:sSub>
                      </m:den>
                    </m:f>
                  </m:oMath>
                </a14:m>
                <a:endParaRPr lang="en-US" sz="2800" dirty="0">
                  <a:latin typeface="+mj-lt"/>
                </a:endParaRPr>
              </a:p>
              <a:p>
                <a:pPr>
                  <a:spcBef>
                    <a:spcPts val="2400"/>
                  </a:spcBef>
                </a:pPr>
                <a:r>
                  <a:rPr lang="en-US" sz="2800" dirty="0" smtClean="0">
                    <a:latin typeface="Tahoma" pitchFamily="34" charset="0"/>
                  </a:rPr>
                  <a:t>Solving </a:t>
                </a:r>
                <a:r>
                  <a:rPr lang="en-US" sz="2800" dirty="0">
                    <a:latin typeface="Tahoma" pitchFamily="34" charset="0"/>
                  </a:rPr>
                  <a:t>for </a:t>
                </a:r>
                <a:r>
                  <a:rPr lang="en-US" sz="2800" dirty="0" err="1" smtClean="0">
                    <a:latin typeface="Tahoma" pitchFamily="34" charset="0"/>
                  </a:rPr>
                  <a:t>f</a:t>
                </a:r>
                <a:r>
                  <a:rPr lang="en-US" sz="2800" baseline="-25000" dirty="0" err="1" smtClean="0">
                    <a:latin typeface="Tahoma" pitchFamily="34" charset="0"/>
                  </a:rPr>
                  <a:t>e</a:t>
                </a:r>
                <a:r>
                  <a:rPr lang="en-US" sz="2800" dirty="0" smtClean="0">
                    <a:latin typeface="Tahoma" pitchFamily="34" charset="0"/>
                  </a:rPr>
                  <a:t> </a:t>
                </a:r>
                <a:r>
                  <a:rPr lang="en-US" sz="2800" dirty="0">
                    <a:latin typeface="Tahoma" pitchFamily="34" charset="0"/>
                  </a:rPr>
                  <a:t>, we get </a:t>
                </a:r>
                <a:r>
                  <a:rPr lang="en-US" sz="2800" dirty="0" err="1" smtClean="0">
                    <a:latin typeface="Tahoma" pitchFamily="34" charset="0"/>
                  </a:rPr>
                  <a:t>f</a:t>
                </a:r>
                <a:r>
                  <a:rPr lang="en-US" sz="2800" baseline="-25000" dirty="0" err="1" smtClean="0">
                    <a:latin typeface="Tahoma" pitchFamily="34" charset="0"/>
                  </a:rPr>
                  <a:t>e</a:t>
                </a:r>
                <a:r>
                  <a:rPr lang="en-US" sz="2800" dirty="0" smtClean="0">
                    <a:latin typeface="Tahoma" pitchFamily="34" charset="0"/>
                  </a:rPr>
                  <a:t> =</a:t>
                </a:r>
                <a:r>
                  <a:rPr lang="en-US" sz="2800" dirty="0"/>
                  <a:t> </a:t>
                </a:r>
                <a14:m>
                  <m:oMath xmlns:m="http://schemas.openxmlformats.org/officeDocument/2006/math">
                    <m:f>
                      <m:fPr>
                        <m:ctrlPr>
                          <a:rPr lang="en-US" sz="2800" i="1">
                            <a:latin typeface="Cambria Math"/>
                          </a:rPr>
                        </m:ctrlPr>
                      </m:fPr>
                      <m:num>
                        <m:sSub>
                          <m:sSubPr>
                            <m:ctrlPr>
                              <a:rPr lang="en-US" sz="2800" i="1">
                                <a:latin typeface="Cambria Math"/>
                              </a:rPr>
                            </m:ctrlPr>
                          </m:sSubPr>
                          <m:e>
                            <m:r>
                              <m:rPr>
                                <m:nor/>
                              </m:rPr>
                              <a:rPr lang="en-US" sz="2800"/>
                              <m:t>f</m:t>
                            </m:r>
                          </m:e>
                          <m:sub>
                            <m:r>
                              <a:rPr lang="en-US" sz="2800" i="1">
                                <a:latin typeface="Cambria Math"/>
                              </a:rPr>
                              <m:t>𝑂</m:t>
                            </m:r>
                          </m:sub>
                        </m:sSub>
                      </m:num>
                      <m:den>
                        <m:sSub>
                          <m:sSubPr>
                            <m:ctrlPr>
                              <a:rPr lang="en-US" sz="2800" i="1">
                                <a:latin typeface="Cambria Math"/>
                              </a:rPr>
                            </m:ctrlPr>
                          </m:sSubPr>
                          <m:e>
                            <m:r>
                              <m:rPr>
                                <m:nor/>
                              </m:rPr>
                              <a:rPr lang="en-US" sz="2800" b="0" i="0" smtClean="0"/>
                              <m:t>D</m:t>
                            </m:r>
                          </m:e>
                          <m:sub>
                            <m:r>
                              <a:rPr lang="en-US" sz="2800" b="0" i="1" smtClean="0">
                                <a:latin typeface="Cambria Math"/>
                              </a:rPr>
                              <m:t>𝑂</m:t>
                            </m:r>
                          </m:sub>
                        </m:sSub>
                      </m:den>
                    </m:f>
                  </m:oMath>
                </a14:m>
                <a:endParaRPr lang="en-US" sz="2800" dirty="0">
                  <a:latin typeface="Tahoma" pitchFamily="34" charset="0"/>
                </a:endParaRPr>
              </a:p>
              <a:p>
                <a:pPr>
                  <a:spcBef>
                    <a:spcPts val="2400"/>
                  </a:spcBef>
                </a:pPr>
                <a:r>
                  <a:rPr lang="en-US" sz="2800" dirty="0" smtClean="0">
                    <a:latin typeface="Tahoma" pitchFamily="34" charset="0"/>
                  </a:rPr>
                  <a:t>Since </a:t>
                </a:r>
                <a:r>
                  <a:rPr lang="en-US" sz="2800" dirty="0">
                    <a:latin typeface="Tahoma" pitchFamily="34" charset="0"/>
                  </a:rPr>
                  <a:t>the </a:t>
                </a:r>
                <a:r>
                  <a:rPr lang="en-US" sz="2800" dirty="0" smtClean="0">
                    <a:latin typeface="Tahoma" pitchFamily="34" charset="0"/>
                  </a:rPr>
                  <a:t>f-ratio </a:t>
                </a:r>
                <a:r>
                  <a:rPr lang="en-US" sz="2800" dirty="0" err="1">
                    <a:latin typeface="Tahoma" pitchFamily="34" charset="0"/>
                  </a:rPr>
                  <a:t>f</a:t>
                </a:r>
                <a:r>
                  <a:rPr lang="en-US" sz="2800" baseline="-25000" dirty="0" err="1">
                    <a:latin typeface="Tahoma" pitchFamily="34" charset="0"/>
                  </a:rPr>
                  <a:t>R</a:t>
                </a:r>
                <a:r>
                  <a:rPr lang="en-US" sz="2800" dirty="0">
                    <a:latin typeface="Tahoma" pitchFamily="34" charset="0"/>
                  </a:rPr>
                  <a:t> = </a:t>
                </a:r>
                <a:r>
                  <a:rPr lang="en-US" sz="2800" dirty="0" err="1">
                    <a:latin typeface="Tahoma" pitchFamily="34" charset="0"/>
                  </a:rPr>
                  <a:t>f</a:t>
                </a:r>
                <a:r>
                  <a:rPr lang="en-US" sz="2800" baseline="-25000" dirty="0" err="1">
                    <a:latin typeface="Tahoma" pitchFamily="34" charset="0"/>
                  </a:rPr>
                  <a:t>O</a:t>
                </a:r>
                <a:r>
                  <a:rPr lang="en-US" sz="2800" dirty="0">
                    <a:latin typeface="Tahoma" pitchFamily="34" charset="0"/>
                  </a:rPr>
                  <a:t>/D</a:t>
                </a:r>
                <a:r>
                  <a:rPr lang="en-US" sz="2800" baseline="-25000" dirty="0">
                    <a:latin typeface="Tahoma" pitchFamily="34" charset="0"/>
                  </a:rPr>
                  <a:t>O</a:t>
                </a:r>
                <a:r>
                  <a:rPr lang="en-US" sz="2800" dirty="0">
                    <a:latin typeface="Tahoma" pitchFamily="34" charset="0"/>
                  </a:rPr>
                  <a:t> , then we get  </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838200" y="1371600"/>
                <a:ext cx="7772400" cy="4648200"/>
              </a:xfrm>
              <a:blipFill rotWithShape="1">
                <a:blip r:embed="rId3"/>
                <a:stretch>
                  <a:fillRect/>
                </a:stretch>
              </a:blipFill>
            </p:spPr>
            <p:txBody>
              <a:bodyPr/>
              <a:lstStyle/>
              <a:p>
                <a:r>
                  <a:rPr lang="en-US">
                    <a:noFill/>
                  </a:rPr>
                  <a:t> </a:t>
                </a:r>
              </a:p>
            </p:txBody>
          </p:sp>
        </mc:Fallback>
      </mc:AlternateContent>
      <p:sp>
        <p:nvSpPr>
          <p:cNvPr id="51209" name="Text Box 9"/>
          <p:cNvSpPr txBox="1">
            <a:spLocks noChangeArrowheads="1"/>
          </p:cNvSpPr>
          <p:nvPr/>
        </p:nvSpPr>
        <p:spPr bwMode="auto">
          <a:xfrm>
            <a:off x="3242501" y="4648200"/>
            <a:ext cx="2658998" cy="7694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400" dirty="0" err="1">
                <a:solidFill>
                  <a:srgbClr val="00008C"/>
                </a:solidFill>
                <a:latin typeface="Tahoma" pitchFamily="34" charset="0"/>
              </a:rPr>
              <a:t>f</a:t>
            </a:r>
            <a:r>
              <a:rPr lang="en-US" sz="4400" baseline="-25000" dirty="0" err="1">
                <a:solidFill>
                  <a:srgbClr val="00008C"/>
                </a:solidFill>
                <a:latin typeface="Tahoma" pitchFamily="34" charset="0"/>
              </a:rPr>
              <a:t>e</a:t>
            </a:r>
            <a:r>
              <a:rPr lang="en-US" sz="4400" baseline="-25000" dirty="0">
                <a:solidFill>
                  <a:srgbClr val="00008C"/>
                </a:solidFill>
                <a:latin typeface="Tahoma" pitchFamily="34" charset="0"/>
              </a:rPr>
              <a:t>-min</a:t>
            </a:r>
            <a:r>
              <a:rPr lang="en-US" sz="4400" dirty="0">
                <a:solidFill>
                  <a:srgbClr val="00008C"/>
                </a:solidFill>
                <a:latin typeface="Tahoma" pitchFamily="34" charset="0"/>
              </a:rPr>
              <a:t> = </a:t>
            </a:r>
            <a:r>
              <a:rPr lang="en-US" sz="4400" dirty="0" err="1">
                <a:solidFill>
                  <a:srgbClr val="00008C"/>
                </a:solidFill>
                <a:latin typeface="Tahoma" pitchFamily="34" charset="0"/>
              </a:rPr>
              <a:t>f</a:t>
            </a:r>
            <a:r>
              <a:rPr lang="en-US" sz="4400" baseline="-25000" dirty="0" err="1">
                <a:solidFill>
                  <a:srgbClr val="00008C"/>
                </a:solidFill>
                <a:latin typeface="Tahoma" pitchFamily="34" charset="0"/>
              </a:rPr>
              <a:t>R</a:t>
            </a:r>
            <a:r>
              <a:rPr lang="en-US" sz="4400" dirty="0">
                <a:solidFill>
                  <a:srgbClr val="00008C"/>
                </a:solidFill>
                <a:latin typeface="Tahoma" pitchFamily="34" charset="0"/>
              </a:rPr>
              <a:t> </a:t>
            </a:r>
            <a:endParaRPr lang="en-US" sz="4400" baseline="-25000" dirty="0">
              <a:solidFill>
                <a:srgbClr val="00008C"/>
              </a:solidFill>
              <a:latin typeface="Tahoma" pitchFamily="34" charset="0"/>
            </a:endParaRPr>
          </a:p>
        </p:txBody>
      </p:sp>
      <p:sp>
        <p:nvSpPr>
          <p:cNvPr id="51210" name="Text Box 10"/>
          <p:cNvSpPr txBox="1">
            <a:spLocks noChangeArrowheads="1"/>
          </p:cNvSpPr>
          <p:nvPr/>
        </p:nvSpPr>
        <p:spPr bwMode="auto">
          <a:xfrm>
            <a:off x="3486150" y="6172200"/>
            <a:ext cx="542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accent2"/>
                </a:solidFill>
              </a:rPr>
              <a:t>Wow.  Also not a difficult calculation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1209"/>
                                        </p:tgtEl>
                                        <p:attrNameLst>
                                          <p:attrName>r</p:attrName>
                                        </p:attrNameLst>
                                      </p:cBhvr>
                                    </p:animRot>
                                    <p:animRot by="-240000">
                                      <p:cBhvr>
                                        <p:cTn id="7" dur="200" fill="hold">
                                          <p:stCondLst>
                                            <p:cond delay="200"/>
                                          </p:stCondLst>
                                        </p:cTn>
                                        <p:tgtEl>
                                          <p:spTgt spid="51209"/>
                                        </p:tgtEl>
                                        <p:attrNameLst>
                                          <p:attrName>r</p:attrName>
                                        </p:attrNameLst>
                                      </p:cBhvr>
                                    </p:animRot>
                                    <p:animRot by="240000">
                                      <p:cBhvr>
                                        <p:cTn id="8" dur="200" fill="hold">
                                          <p:stCondLst>
                                            <p:cond delay="400"/>
                                          </p:stCondLst>
                                        </p:cTn>
                                        <p:tgtEl>
                                          <p:spTgt spid="51209"/>
                                        </p:tgtEl>
                                        <p:attrNameLst>
                                          <p:attrName>r</p:attrName>
                                        </p:attrNameLst>
                                      </p:cBhvr>
                                    </p:animRot>
                                    <p:animRot by="-240000">
                                      <p:cBhvr>
                                        <p:cTn id="9" dur="200" fill="hold">
                                          <p:stCondLst>
                                            <p:cond delay="600"/>
                                          </p:stCondLst>
                                        </p:cTn>
                                        <p:tgtEl>
                                          <p:spTgt spid="51209"/>
                                        </p:tgtEl>
                                        <p:attrNameLst>
                                          <p:attrName>r</p:attrName>
                                        </p:attrNameLst>
                                      </p:cBhvr>
                                    </p:animRot>
                                    <p:animRot by="120000">
                                      <p:cBhvr>
                                        <p:cTn id="10" dur="200" fill="hold">
                                          <p:stCondLst>
                                            <p:cond delay="800"/>
                                          </p:stCondLst>
                                        </p:cTn>
                                        <p:tgtEl>
                                          <p:spTgt spid="5120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dirty="0"/>
              <a:t>Max Mag Eyepiece </a:t>
            </a:r>
            <a:r>
              <a:rPr lang="en-US" dirty="0">
                <a:solidFill>
                  <a:schemeClr val="bg1">
                    <a:lumMod val="50000"/>
                  </a:schemeClr>
                </a:solidFill>
              </a:rPr>
              <a:t>Example 1: </a:t>
            </a:r>
          </a:p>
        </p:txBody>
      </p:sp>
      <p:sp>
        <p:nvSpPr>
          <p:cNvPr id="52228" name="Line 4"/>
          <p:cNvSpPr>
            <a:spLocks noChangeShapeType="1"/>
          </p:cNvSpPr>
          <p:nvPr/>
        </p:nvSpPr>
        <p:spPr bwMode="auto">
          <a:xfrm flipH="1">
            <a:off x="2895600" y="4800600"/>
            <a:ext cx="1295400" cy="914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2229" name="Text Box 5"/>
          <p:cNvSpPr txBox="1">
            <a:spLocks noChangeArrowheads="1"/>
          </p:cNvSpPr>
          <p:nvPr/>
        </p:nvSpPr>
        <p:spPr bwMode="auto">
          <a:xfrm>
            <a:off x="6019800" y="4495800"/>
            <a:ext cx="27452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8C"/>
                </a:solidFill>
                <a:latin typeface="Tahoma" pitchFamily="34" charset="0"/>
              </a:rPr>
              <a:t>Max magnification </a:t>
            </a:r>
          </a:p>
          <a:p>
            <a:r>
              <a:rPr lang="en-US" dirty="0">
                <a:solidFill>
                  <a:srgbClr val="00008C"/>
                </a:solidFill>
                <a:latin typeface="Tahoma" pitchFamily="34" charset="0"/>
              </a:rPr>
              <a:t>of 90 is obtained </a:t>
            </a:r>
          </a:p>
          <a:p>
            <a:r>
              <a:rPr lang="en-US" dirty="0">
                <a:solidFill>
                  <a:srgbClr val="00008C"/>
                </a:solidFill>
                <a:latin typeface="Tahoma" pitchFamily="34" charset="0"/>
              </a:rPr>
              <a:t>with 14mm </a:t>
            </a:r>
          </a:p>
          <a:p>
            <a:r>
              <a:rPr lang="en-US" dirty="0">
                <a:solidFill>
                  <a:srgbClr val="00008C"/>
                </a:solidFill>
                <a:latin typeface="Tahoma" pitchFamily="34" charset="0"/>
              </a:rPr>
              <a:t>eyepiece</a:t>
            </a:r>
          </a:p>
        </p:txBody>
      </p:sp>
      <p:pic>
        <p:nvPicPr>
          <p:cNvPr id="52231" name="Picture 7" descr="C:\Documents and Settings\owner\My Documents\Astronomy\Web\ScopeDev\ETX_Corrector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62000" y="1371600"/>
            <a:ext cx="5029200" cy="4189413"/>
          </a:xfrm>
          <a:prstGeom prst="rect">
            <a:avLst/>
          </a:prstGeom>
          <a:noFill/>
          <a:extLst>
            <a:ext uri="{909E8E84-426E-40DD-AFC4-6F175D3DCCD1}">
              <a14:hiddenFill xmlns:a14="http://schemas.microsoft.com/office/drawing/2010/main">
                <a:solidFill>
                  <a:srgbClr val="FFFFFF"/>
                </a:solidFill>
              </a14:hiddenFill>
            </a:ext>
          </a:extLst>
        </p:spPr>
      </p:pic>
      <p:sp>
        <p:nvSpPr>
          <p:cNvPr id="52232" name="Line 8"/>
          <p:cNvSpPr>
            <a:spLocks noChangeShapeType="1"/>
          </p:cNvSpPr>
          <p:nvPr/>
        </p:nvSpPr>
        <p:spPr bwMode="auto">
          <a:xfrm flipH="1" flipV="1">
            <a:off x="3429000" y="3048000"/>
            <a:ext cx="2590800" cy="1981200"/>
          </a:xfrm>
          <a:prstGeom prst="line">
            <a:avLst/>
          </a:prstGeom>
          <a:noFill/>
          <a:ln w="9525">
            <a:solidFill>
              <a:srgbClr val="002060"/>
            </a:solidFill>
            <a:round/>
            <a:headEnd/>
            <a:tailEnd type="triangle" w="med" len="med"/>
          </a:ln>
          <a:effectLst>
            <a:glow rad="127000">
              <a:schemeClr val="bg1">
                <a:alpha val="60000"/>
              </a:schemeClr>
            </a:glow>
          </a:effectLst>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a:t>Max Mag Eyepiece </a:t>
            </a:r>
            <a:r>
              <a:rPr lang="en-US" dirty="0">
                <a:solidFill>
                  <a:schemeClr val="bg1">
                    <a:lumMod val="50000"/>
                  </a:schemeClr>
                </a:solidFill>
              </a:rPr>
              <a:t>Example </a:t>
            </a:r>
            <a:r>
              <a:rPr lang="en-US" dirty="0" smtClean="0">
                <a:solidFill>
                  <a:schemeClr val="bg1">
                    <a:lumMod val="50000"/>
                  </a:schemeClr>
                </a:solidFill>
              </a:rPr>
              <a:t>2: </a:t>
            </a:r>
            <a:endParaRPr lang="en-US" dirty="0">
              <a:solidFill>
                <a:schemeClr val="bg1">
                  <a:lumMod val="50000"/>
                </a:schemeClr>
              </a:solidFill>
            </a:endParaRPr>
          </a:p>
        </p:txBody>
      </p:sp>
      <p:pic>
        <p:nvPicPr>
          <p:cNvPr id="54275" name="Picture 3" descr="C:\Documents and Settings\owner\My Documents\Astronomy\Meade6600_Lab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5410200" cy="4057650"/>
          </a:xfrm>
          <a:prstGeom prst="rect">
            <a:avLst/>
          </a:prstGeom>
          <a:noFill/>
          <a:extLst>
            <a:ext uri="{909E8E84-426E-40DD-AFC4-6F175D3DCCD1}">
              <a14:hiddenFill xmlns:a14="http://schemas.microsoft.com/office/drawing/2010/main">
                <a:solidFill>
                  <a:srgbClr val="FFFFFF"/>
                </a:solidFill>
              </a14:hiddenFill>
            </a:ext>
          </a:extLst>
        </p:spPr>
      </p:pic>
      <p:sp>
        <p:nvSpPr>
          <p:cNvPr id="54276" name="Line 4"/>
          <p:cNvSpPr>
            <a:spLocks noChangeShapeType="1"/>
          </p:cNvSpPr>
          <p:nvPr/>
        </p:nvSpPr>
        <p:spPr bwMode="auto">
          <a:xfrm flipV="1">
            <a:off x="3048000" y="3962400"/>
            <a:ext cx="152400" cy="304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4277" name="Text Box 5"/>
          <p:cNvSpPr txBox="1">
            <a:spLocks noChangeArrowheads="1"/>
          </p:cNvSpPr>
          <p:nvPr/>
        </p:nvSpPr>
        <p:spPr bwMode="auto">
          <a:xfrm>
            <a:off x="2346325" y="5519738"/>
            <a:ext cx="52995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Max magnification of 152 is achieved </a:t>
            </a:r>
          </a:p>
          <a:p>
            <a:r>
              <a:rPr lang="en-US">
                <a:solidFill>
                  <a:srgbClr val="00008C"/>
                </a:solidFill>
                <a:latin typeface="Tahoma" pitchFamily="34" charset="0"/>
              </a:rPr>
              <a:t>with a 5mm eyepiece.  </a:t>
            </a:r>
          </a:p>
        </p:txBody>
      </p:sp>
      <p:sp>
        <p:nvSpPr>
          <p:cNvPr id="54278" name="Line 6"/>
          <p:cNvSpPr>
            <a:spLocks noChangeShapeType="1"/>
          </p:cNvSpPr>
          <p:nvPr/>
        </p:nvSpPr>
        <p:spPr bwMode="auto">
          <a:xfrm flipH="1">
            <a:off x="2514600" y="4267200"/>
            <a:ext cx="533400" cy="1219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755" y="1371600"/>
            <a:ext cx="3255963"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5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952" y="1371600"/>
            <a:ext cx="3889375"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8" name="Rectangle 2"/>
          <p:cNvSpPr>
            <a:spLocks noGrp="1" noChangeArrowheads="1"/>
          </p:cNvSpPr>
          <p:nvPr>
            <p:ph type="title"/>
          </p:nvPr>
        </p:nvSpPr>
        <p:spPr/>
        <p:txBody>
          <a:bodyPr/>
          <a:lstStyle/>
          <a:p>
            <a:r>
              <a:rPr lang="en-US" dirty="0"/>
              <a:t>Max </a:t>
            </a:r>
            <a:r>
              <a:rPr lang="en-US" dirty="0" smtClean="0"/>
              <a:t>Mag Eyepiece </a:t>
            </a:r>
            <a:r>
              <a:rPr lang="en-US" dirty="0">
                <a:solidFill>
                  <a:schemeClr val="bg1">
                    <a:lumMod val="50000"/>
                  </a:schemeClr>
                </a:solidFill>
              </a:rPr>
              <a:t>Example 3</a:t>
            </a:r>
            <a:r>
              <a:rPr lang="en-US" dirty="0" smtClean="0">
                <a:solidFill>
                  <a:schemeClr val="bg1">
                    <a:lumMod val="50000"/>
                  </a:schemeClr>
                </a:solidFill>
              </a:rPr>
              <a:t>: </a:t>
            </a:r>
            <a:endParaRPr lang="en-US" dirty="0">
              <a:solidFill>
                <a:schemeClr val="bg1">
                  <a:lumMod val="50000"/>
                </a:schemeClr>
              </a:solidFill>
            </a:endParaRPr>
          </a:p>
        </p:txBody>
      </p:sp>
      <p:sp>
        <p:nvSpPr>
          <p:cNvPr id="50183" name="Text Box 7"/>
          <p:cNvSpPr txBox="1">
            <a:spLocks noChangeArrowheads="1"/>
          </p:cNvSpPr>
          <p:nvPr/>
        </p:nvSpPr>
        <p:spPr bwMode="auto">
          <a:xfrm>
            <a:off x="5392737" y="4655403"/>
            <a:ext cx="31067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smtClean="0">
                <a:solidFill>
                  <a:srgbClr val="00008C"/>
                </a:solidFill>
                <a:latin typeface="Tahoma" pitchFamily="34" charset="0"/>
              </a:rPr>
              <a:t>Max </a:t>
            </a:r>
            <a:r>
              <a:rPr lang="en-US" dirty="0">
                <a:solidFill>
                  <a:srgbClr val="00008C"/>
                </a:solidFill>
                <a:latin typeface="Tahoma" pitchFamily="34" charset="0"/>
              </a:rPr>
              <a:t>magnification of </a:t>
            </a:r>
            <a:r>
              <a:rPr lang="en-US" dirty="0" smtClean="0">
                <a:solidFill>
                  <a:srgbClr val="00008C"/>
                </a:solidFill>
                <a:latin typeface="Tahoma" pitchFamily="34" charset="0"/>
              </a:rPr>
              <a:t>457 is achieved with a 4.5mm eyepiece.  </a:t>
            </a:r>
            <a:endParaRPr lang="en-US" dirty="0">
              <a:solidFill>
                <a:srgbClr val="00008C"/>
              </a:solidFill>
              <a:latin typeface="Tahoma" pitchFamily="34" charset="0"/>
            </a:endParaRPr>
          </a:p>
        </p:txBody>
      </p:sp>
      <p:cxnSp>
        <p:nvCxnSpPr>
          <p:cNvPr id="3" name="Straight Arrow Connector 2"/>
          <p:cNvCxnSpPr/>
          <p:nvPr/>
        </p:nvCxnSpPr>
        <p:spPr bwMode="auto">
          <a:xfrm flipV="1">
            <a:off x="2895600" y="1371600"/>
            <a:ext cx="2352675" cy="740768"/>
          </a:xfrm>
          <a:prstGeom prst="straightConnector1">
            <a:avLst/>
          </a:prstGeom>
          <a:solidFill>
            <a:schemeClr val="accent1"/>
          </a:solidFill>
          <a:ln w="9525" cap="flat" cmpd="sng" algn="ctr">
            <a:solidFill>
              <a:schemeClr val="tx1"/>
            </a:solidFill>
            <a:prstDash val="solid"/>
            <a:round/>
            <a:headEnd type="none" w="med" len="med"/>
            <a:tailEnd type="arrow"/>
          </a:ln>
          <a:effectLst>
            <a:glow rad="76200">
              <a:schemeClr val="bg1">
                <a:alpha val="60000"/>
              </a:schemeClr>
            </a:glow>
          </a:effectLst>
          <a:extLst/>
        </p:spPr>
      </p:cxnSp>
      <p:cxnSp>
        <p:nvCxnSpPr>
          <p:cNvPr id="5" name="Straight Arrow Connector 4"/>
          <p:cNvCxnSpPr/>
          <p:nvPr/>
        </p:nvCxnSpPr>
        <p:spPr bwMode="auto">
          <a:xfrm>
            <a:off x="2895600" y="3124200"/>
            <a:ext cx="2352675" cy="685800"/>
          </a:xfrm>
          <a:prstGeom prst="straightConnector1">
            <a:avLst/>
          </a:prstGeom>
          <a:solidFill>
            <a:schemeClr val="accent1"/>
          </a:solidFill>
          <a:ln w="9525" cap="flat" cmpd="sng" algn="ctr">
            <a:solidFill>
              <a:schemeClr val="tx1"/>
            </a:solidFill>
            <a:prstDash val="solid"/>
            <a:round/>
            <a:headEnd type="none" w="med" len="med"/>
            <a:tailEnd type="arrow"/>
          </a:ln>
          <a:effectLst>
            <a:glow rad="76200">
              <a:schemeClr val="bg1">
                <a:alpha val="60000"/>
              </a:schemeClr>
            </a:glow>
          </a:effectLst>
          <a:extLst/>
        </p:spPr>
      </p:cxnSp>
      <p:grpSp>
        <p:nvGrpSpPr>
          <p:cNvPr id="21" name="Group 20"/>
          <p:cNvGrpSpPr/>
          <p:nvPr/>
        </p:nvGrpSpPr>
        <p:grpSpPr>
          <a:xfrm>
            <a:off x="6946106" y="2840654"/>
            <a:ext cx="1054894" cy="1814749"/>
            <a:chOff x="6946106" y="3712591"/>
            <a:chExt cx="1054894" cy="1814749"/>
          </a:xfrm>
        </p:grpSpPr>
        <p:sp>
          <p:nvSpPr>
            <p:cNvPr id="18" name="Oval 17"/>
            <p:cNvSpPr/>
            <p:nvPr/>
          </p:nvSpPr>
          <p:spPr bwMode="auto">
            <a:xfrm>
              <a:off x="7391400" y="3712591"/>
              <a:ext cx="609600" cy="664546"/>
            </a:xfrm>
            <a:prstGeom prst="ellipse">
              <a:avLst/>
            </a:prstGeom>
            <a:noFill/>
            <a:ln w="28575" cap="flat" cmpd="sng" algn="ctr">
              <a:solidFill>
                <a:srgbClr val="C00000"/>
              </a:solidFill>
              <a:prstDash val="solid"/>
              <a:round/>
              <a:headEnd type="none" w="med" len="med"/>
              <a:tailEnd type="none" w="med" len="med"/>
            </a:ln>
            <a:effectLst>
              <a:glow rad="127000">
                <a:schemeClr val="bg1">
                  <a:alpha val="60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20" name="Straight Arrow Connector 19"/>
            <p:cNvCxnSpPr>
              <a:stCxn id="18" idx="3"/>
              <a:endCxn id="50183" idx="0"/>
            </p:cNvCxnSpPr>
            <p:nvPr/>
          </p:nvCxnSpPr>
          <p:spPr bwMode="auto">
            <a:xfrm flipH="1">
              <a:off x="6946106" y="4279816"/>
              <a:ext cx="534568" cy="1247524"/>
            </a:xfrm>
            <a:prstGeom prst="straightConnector1">
              <a:avLst/>
            </a:prstGeom>
            <a:solidFill>
              <a:schemeClr val="accent1"/>
            </a:solidFill>
            <a:ln w="28575" cap="flat" cmpd="sng" algn="ctr">
              <a:solidFill>
                <a:srgbClr val="C00000"/>
              </a:solidFill>
              <a:prstDash val="solid"/>
              <a:round/>
              <a:headEnd type="none" w="med" len="med"/>
              <a:tailEnd type="arrow"/>
            </a:ln>
            <a:effectLst>
              <a:glow rad="127000">
                <a:schemeClr val="bg1">
                  <a:alpha val="60000"/>
                </a:schemeClr>
              </a:glow>
            </a:effectLst>
            <a:extLst/>
          </p:spPr>
        </p:cxnSp>
      </p:grpSp>
      <p:sp>
        <p:nvSpPr>
          <p:cNvPr id="9" name="TextBox 8"/>
          <p:cNvSpPr txBox="1"/>
          <p:nvPr/>
        </p:nvSpPr>
        <p:spPr>
          <a:xfrm>
            <a:off x="5248275" y="3962400"/>
            <a:ext cx="1188146" cy="307777"/>
          </a:xfrm>
          <a:prstGeom prst="rect">
            <a:avLst/>
          </a:prstGeom>
          <a:noFill/>
        </p:spPr>
        <p:txBody>
          <a:bodyPr wrap="none" rtlCol="0">
            <a:spAutoFit/>
          </a:bodyPr>
          <a:lstStyle/>
          <a:p>
            <a:r>
              <a:rPr lang="en-US" sz="1400" i="1" dirty="0" smtClean="0">
                <a:solidFill>
                  <a:srgbClr val="000000"/>
                </a:solidFill>
                <a:latin typeface="GE Inspira" pitchFamily="34" charset="0"/>
              </a:rPr>
              <a:t>18” = 457mm</a:t>
            </a:r>
          </a:p>
        </p:txBody>
      </p:sp>
    </p:spTree>
    <p:extLst>
      <p:ext uri="{BB962C8B-B14F-4D97-AF65-F5344CB8AC3E}">
        <p14:creationId xmlns:p14="http://schemas.microsoft.com/office/powerpoint/2010/main" val="292606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txBody>
          <a:bodyPr/>
          <a:lstStyle/>
          <a:p>
            <a:r>
              <a:rPr lang="en-US"/>
              <a:t>How Maximum is Maximum? </a:t>
            </a:r>
          </a:p>
        </p:txBody>
      </p:sp>
      <p:sp>
        <p:nvSpPr>
          <p:cNvPr id="55301" name="Rectangle 5" descr="Rectangle: Click to edit Master text styles&#10;Second level&#10;Third level&#10;Fourth level&#10;Fifth level"/>
          <p:cNvSpPr>
            <a:spLocks noGrp="1" noChangeArrowheads="1"/>
          </p:cNvSpPr>
          <p:nvPr>
            <p:ph type="body" idx="1"/>
          </p:nvPr>
        </p:nvSpPr>
        <p:spPr>
          <a:xfrm>
            <a:off x="838200" y="1447800"/>
            <a:ext cx="7772400" cy="4800600"/>
          </a:xfrm>
        </p:spPr>
        <p:txBody>
          <a:bodyPr/>
          <a:lstStyle/>
          <a:p>
            <a:pPr marL="461963" indent="-461963">
              <a:spcBef>
                <a:spcPts val="1800"/>
              </a:spcBef>
            </a:pPr>
            <a:r>
              <a:rPr lang="en-US" sz="2400" dirty="0" err="1" smtClean="0">
                <a:solidFill>
                  <a:srgbClr val="00008C"/>
                </a:solidFill>
              </a:rPr>
              <a:t>M</a:t>
            </a:r>
            <a:r>
              <a:rPr lang="en-US" sz="2400" baseline="-25000" dirty="0" err="1" smtClean="0">
                <a:solidFill>
                  <a:srgbClr val="00008C"/>
                </a:solidFill>
              </a:rPr>
              <a:t>max</a:t>
            </a:r>
            <a:r>
              <a:rPr lang="en-US" sz="2400" dirty="0" smtClean="0">
                <a:solidFill>
                  <a:srgbClr val="00008C"/>
                </a:solidFill>
              </a:rPr>
              <a:t> </a:t>
            </a:r>
            <a:r>
              <a:rPr lang="en-US" sz="2400" dirty="0">
                <a:solidFill>
                  <a:srgbClr val="00008C"/>
                </a:solidFill>
              </a:rPr>
              <a:t>= D</a:t>
            </a:r>
            <a:r>
              <a:rPr lang="en-US" sz="2400" baseline="-25000" dirty="0">
                <a:solidFill>
                  <a:srgbClr val="00008C"/>
                </a:solidFill>
              </a:rPr>
              <a:t>O</a:t>
            </a:r>
            <a:r>
              <a:rPr lang="en-US" sz="2400" dirty="0">
                <a:solidFill>
                  <a:srgbClr val="00008C"/>
                </a:solidFill>
              </a:rPr>
              <a:t> is </a:t>
            </a:r>
            <a:r>
              <a:rPr lang="en-US" sz="2400" dirty="0" smtClean="0">
                <a:solidFill>
                  <a:srgbClr val="00008C"/>
                </a:solidFill>
              </a:rPr>
              <a:t>the magnification </a:t>
            </a:r>
            <a:r>
              <a:rPr lang="en-US" sz="2400" dirty="0">
                <a:solidFill>
                  <a:srgbClr val="00008C"/>
                </a:solidFill>
              </a:rPr>
              <a:t>that lets you </a:t>
            </a:r>
            <a:r>
              <a:rPr lang="en-US" sz="2400" i="1" u="sng" dirty="0">
                <a:solidFill>
                  <a:srgbClr val="00008C"/>
                </a:solidFill>
              </a:rPr>
              <a:t>just see</a:t>
            </a:r>
            <a:r>
              <a:rPr lang="en-US" sz="2400" u="sng" dirty="0">
                <a:solidFill>
                  <a:srgbClr val="00008C"/>
                </a:solidFill>
              </a:rPr>
              <a:t> </a:t>
            </a:r>
            <a:r>
              <a:rPr lang="en-US" sz="2400" dirty="0">
                <a:solidFill>
                  <a:srgbClr val="00008C"/>
                </a:solidFill>
              </a:rPr>
              <a:t>the finest detail the scope can show. </a:t>
            </a:r>
            <a:endParaRPr lang="en-US" sz="2400" dirty="0" smtClean="0">
              <a:solidFill>
                <a:srgbClr val="00008C"/>
              </a:solidFill>
            </a:endParaRPr>
          </a:p>
          <a:p>
            <a:pPr marL="461963" indent="-461963">
              <a:spcBef>
                <a:spcPts val="1800"/>
              </a:spcBef>
            </a:pPr>
            <a:r>
              <a:rPr lang="en-US" sz="2400" dirty="0" smtClean="0">
                <a:solidFill>
                  <a:srgbClr val="00008C"/>
                </a:solidFill>
              </a:rPr>
              <a:t>You </a:t>
            </a:r>
            <a:r>
              <a:rPr lang="en-US" sz="2400" dirty="0">
                <a:solidFill>
                  <a:srgbClr val="00008C"/>
                </a:solidFill>
              </a:rPr>
              <a:t>can increase M to make detail easier to see... at a cost in fuzzy images </a:t>
            </a:r>
            <a:r>
              <a:rPr lang="en-US" sz="2400" dirty="0" smtClean="0">
                <a:solidFill>
                  <a:srgbClr val="00008C"/>
                </a:solidFill>
              </a:rPr>
              <a:t>(and brightness) </a:t>
            </a:r>
          </a:p>
          <a:p>
            <a:pPr marL="461963" indent="-461963">
              <a:spcBef>
                <a:spcPts val="1800"/>
              </a:spcBef>
            </a:pPr>
            <a:r>
              <a:rPr lang="en-US" sz="2400" dirty="0" smtClean="0">
                <a:solidFill>
                  <a:srgbClr val="00008C"/>
                </a:solidFill>
              </a:rPr>
              <a:t>Testing your scope @ </a:t>
            </a:r>
            <a:r>
              <a:rPr lang="en-US" sz="2400" dirty="0" err="1" smtClean="0">
                <a:solidFill>
                  <a:srgbClr val="00008C"/>
                </a:solidFill>
              </a:rPr>
              <a:t>M</a:t>
            </a:r>
            <a:r>
              <a:rPr lang="en-US" sz="2400" baseline="-25000" dirty="0" err="1" smtClean="0">
                <a:solidFill>
                  <a:srgbClr val="00008C"/>
                </a:solidFill>
              </a:rPr>
              <a:t>max</a:t>
            </a:r>
            <a:r>
              <a:rPr lang="en-US" sz="2400" dirty="0" smtClean="0">
                <a:solidFill>
                  <a:srgbClr val="00008C"/>
                </a:solidFill>
              </a:rPr>
              <a:t>:  clear night, bright star – you should be able to see Airy Disk &amp; rings </a:t>
            </a:r>
            <a:br>
              <a:rPr lang="en-US" sz="2400" dirty="0" smtClean="0">
                <a:solidFill>
                  <a:srgbClr val="00008C"/>
                </a:solidFill>
              </a:rPr>
            </a:br>
            <a:r>
              <a:rPr lang="en-US" sz="2400" dirty="0" smtClean="0">
                <a:solidFill>
                  <a:srgbClr val="00008C"/>
                </a:solidFill>
              </a:rPr>
              <a:t>‒ shows good optics and scope alignment </a:t>
            </a:r>
          </a:p>
          <a:p>
            <a:pPr marL="461963" indent="-461963">
              <a:spcBef>
                <a:spcPts val="1800"/>
              </a:spcBef>
            </a:pPr>
            <a:r>
              <a:rPr lang="en-US" sz="2400" dirty="0" smtClean="0">
                <a:solidFill>
                  <a:srgbClr val="00008C"/>
                </a:solidFill>
              </a:rPr>
              <a:t>These reasons for higher magnification might make sense on small scopes, on clear nights... when the atmosphere does not limit you... </a:t>
            </a:r>
            <a:endParaRPr lang="en-US" sz="2400" dirty="0">
              <a:solidFill>
                <a:srgbClr val="00008C"/>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 Air Again... </a:t>
            </a:r>
            <a:endParaRPr lang="en-US" dirty="0"/>
          </a:p>
        </p:txBody>
      </p:sp>
      <p:sp>
        <p:nvSpPr>
          <p:cNvPr id="3" name="Content Placeholder 2"/>
          <p:cNvSpPr>
            <a:spLocks noGrp="1"/>
          </p:cNvSpPr>
          <p:nvPr>
            <p:ph idx="1"/>
          </p:nvPr>
        </p:nvSpPr>
        <p:spPr/>
        <p:txBody>
          <a:bodyPr/>
          <a:lstStyle/>
          <a:p>
            <a:pPr marL="461963" indent="-461963">
              <a:spcBef>
                <a:spcPts val="1200"/>
              </a:spcBef>
            </a:pPr>
            <a:r>
              <a:rPr lang="en-US" sz="2400" dirty="0" smtClean="0"/>
              <a:t>On a good night, the atmosphere permits 1 arc-sec resolution </a:t>
            </a:r>
          </a:p>
          <a:p>
            <a:pPr marL="461963" indent="-461963">
              <a:spcBef>
                <a:spcPts val="1200"/>
              </a:spcBef>
            </a:pPr>
            <a:r>
              <a:rPr lang="en-US" sz="2400" dirty="0" smtClean="0"/>
              <a:t>To raise that to what the eye can see (120 arc-sec) need magnification of... </a:t>
            </a:r>
            <a:r>
              <a:rPr lang="en-US" sz="2400" dirty="0" smtClean="0">
                <a:solidFill>
                  <a:srgbClr val="000096"/>
                </a:solidFill>
              </a:rPr>
              <a:t>120</a:t>
            </a:r>
            <a:r>
              <a:rPr lang="en-US" sz="2400" dirty="0" smtClean="0"/>
              <a:t>.  </a:t>
            </a:r>
          </a:p>
          <a:p>
            <a:pPr marL="461963" indent="-461963">
              <a:spcBef>
                <a:spcPts val="1200"/>
              </a:spcBef>
            </a:pPr>
            <a:r>
              <a:rPr lang="en-US" sz="2400" u="sng" dirty="0" smtClean="0"/>
              <a:t>Extremely</a:t>
            </a:r>
            <a:r>
              <a:rPr lang="en-US" sz="2400" dirty="0" smtClean="0"/>
              <a:t> good seeing would be 0.5 arc-sec, which would permit M = 240 with a 240mm (10”) scope.  </a:t>
            </a:r>
          </a:p>
          <a:p>
            <a:pPr marL="461963" indent="-461963">
              <a:spcBef>
                <a:spcPts val="1200"/>
              </a:spcBef>
            </a:pPr>
            <a:r>
              <a:rPr lang="en-US" sz="2400" dirty="0" smtClean="0"/>
              <a:t>In practical terms, the atmosphere will start to limit you at magnifications around </a:t>
            </a:r>
            <a:r>
              <a:rPr lang="en-US" sz="2400" dirty="0">
                <a:solidFill>
                  <a:srgbClr val="000096"/>
                </a:solidFill>
              </a:rPr>
              <a:t>150-200</a:t>
            </a:r>
            <a:r>
              <a:rPr lang="en-US" sz="2400" dirty="0" smtClean="0"/>
              <a:t> </a:t>
            </a:r>
          </a:p>
          <a:p>
            <a:pPr marL="461963" indent="-461963">
              <a:spcBef>
                <a:spcPts val="1200"/>
              </a:spcBef>
            </a:pPr>
            <a:r>
              <a:rPr lang="en-US" sz="2400" dirty="0" smtClean="0"/>
              <a:t>We must take this in account when finding the telescope’s operating points.  </a:t>
            </a:r>
            <a:endParaRPr lang="en-US" sz="2400" dirty="0"/>
          </a:p>
        </p:txBody>
      </p:sp>
      <p:sp>
        <p:nvSpPr>
          <p:cNvPr id="4" name="TextBox 3"/>
          <p:cNvSpPr txBox="1"/>
          <p:nvPr/>
        </p:nvSpPr>
        <p:spPr>
          <a:xfrm>
            <a:off x="762000" y="5874603"/>
            <a:ext cx="8077200" cy="830997"/>
          </a:xfrm>
          <a:prstGeom prst="rect">
            <a:avLst/>
          </a:prstGeom>
          <a:noFill/>
        </p:spPr>
        <p:txBody>
          <a:bodyPr wrap="square" rtlCol="0">
            <a:spAutoFit/>
          </a:bodyPr>
          <a:lstStyle/>
          <a:p>
            <a:r>
              <a:rPr lang="en-US" dirty="0" smtClean="0">
                <a:solidFill>
                  <a:schemeClr val="bg1">
                    <a:lumMod val="50000"/>
                  </a:schemeClr>
                </a:solidFill>
              </a:rPr>
              <a:t>The real performance improvement with big scopes is  brightness...  so let’s get to Part 2...  </a:t>
            </a:r>
            <a:endParaRPr lang="en-US" dirty="0">
              <a:solidFill>
                <a:schemeClr val="bg1">
                  <a:lumMod val="50000"/>
                </a:schemeClr>
              </a:solidFill>
            </a:endParaRPr>
          </a:p>
        </p:txBody>
      </p:sp>
    </p:spTree>
    <p:extLst>
      <p:ext uri="{BB962C8B-B14F-4D97-AF65-F5344CB8AC3E}">
        <p14:creationId xmlns:p14="http://schemas.microsoft.com/office/powerpoint/2010/main" val="347340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872"/>
          <a:stretch/>
        </p:blipFill>
        <p:spPr bwMode="auto">
          <a:xfrm>
            <a:off x="838200" y="609600"/>
            <a:ext cx="7848600" cy="491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82532" y="5862935"/>
            <a:ext cx="6178936" cy="461665"/>
          </a:xfrm>
          <a:prstGeom prst="rect">
            <a:avLst/>
          </a:prstGeom>
          <a:noFill/>
        </p:spPr>
        <p:txBody>
          <a:bodyPr wrap="none" rtlCol="0">
            <a:spAutoFit/>
          </a:bodyPr>
          <a:lstStyle/>
          <a:p>
            <a:r>
              <a:rPr lang="en-US" b="0" i="0" dirty="0" err="1" smtClean="0">
                <a:solidFill>
                  <a:srgbClr val="000098"/>
                </a:solidFill>
                <a:latin typeface="+mj-lt"/>
              </a:rPr>
              <a:t>Ooooooo</a:t>
            </a:r>
            <a:r>
              <a:rPr lang="en-US" b="0" i="0" dirty="0" smtClean="0">
                <a:solidFill>
                  <a:srgbClr val="000098"/>
                </a:solidFill>
                <a:latin typeface="+mj-lt"/>
              </a:rPr>
              <a:t>...  she came to the wrong place....</a:t>
            </a:r>
          </a:p>
        </p:txBody>
      </p:sp>
    </p:spTree>
    <p:extLst>
      <p:ext uri="{BB962C8B-B14F-4D97-AF65-F5344CB8AC3E}">
        <p14:creationId xmlns:p14="http://schemas.microsoft.com/office/powerpoint/2010/main" val="3698243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09600" y="1905000"/>
            <a:ext cx="7772400" cy="762000"/>
          </a:xfrm>
        </p:spPr>
        <p:txBody>
          <a:bodyPr/>
          <a:lstStyle/>
          <a:p>
            <a:r>
              <a:rPr lang="en-US" dirty="0"/>
              <a:t>Part 2: Telescope Brightness </a:t>
            </a:r>
          </a:p>
        </p:txBody>
      </p:sp>
      <p:pic>
        <p:nvPicPr>
          <p:cNvPr id="77827" name="Picture 3" descr="C:\Documents and Settings\owner\My Documents\My Pictures\hs-2005-01-a-1280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779838"/>
            <a:ext cx="3276600" cy="2620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Light Collection  </a:t>
            </a:r>
          </a:p>
        </p:txBody>
      </p:sp>
      <p:sp>
        <p:nvSpPr>
          <p:cNvPr id="83971" name="Rectangle 3" descr="Rectangle: Click to edit Master text styles&#10;Second level&#10;Third level&#10;Fourth level&#10;Fifth level"/>
          <p:cNvSpPr>
            <a:spLocks noGrp="1" noChangeArrowheads="1"/>
          </p:cNvSpPr>
          <p:nvPr>
            <p:ph type="body" idx="1"/>
          </p:nvPr>
        </p:nvSpPr>
        <p:spPr/>
        <p:txBody>
          <a:bodyPr/>
          <a:lstStyle/>
          <a:p>
            <a:pPr marL="574675" indent="-574675"/>
            <a:r>
              <a:rPr lang="en-US"/>
              <a:t>Larger area </a:t>
            </a:r>
            <a:r>
              <a:rPr lang="en-US">
                <a:cs typeface="Tahoma" pitchFamily="34" charset="0"/>
              </a:rPr>
              <a:t>⇒ more light collected </a:t>
            </a:r>
          </a:p>
          <a:p>
            <a:pPr marL="574675" indent="-574675"/>
            <a:r>
              <a:rPr lang="en-US">
                <a:cs typeface="Tahoma" pitchFamily="34" charset="0"/>
              </a:rPr>
              <a:t>Collect more light ⇒ see fainter stars </a:t>
            </a:r>
            <a:endParaRPr lang="en-US"/>
          </a:p>
        </p:txBody>
      </p:sp>
      <p:pic>
        <p:nvPicPr>
          <p:cNvPr id="83972" name="Picture 4" descr="C:\Documents and Settings\owner\My Documents\Astronomy\Web\ScopeDev\TelescopeMagnification_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33725"/>
            <a:ext cx="7620000" cy="2962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Light Grasp </a:t>
            </a:r>
          </a:p>
        </p:txBody>
      </p:sp>
      <mc:AlternateContent xmlns:mc="http://schemas.openxmlformats.org/markup-compatibility/2006" xmlns:a14="http://schemas.microsoft.com/office/drawing/2010/main">
        <mc:Choice Requires="a14">
          <p:sp>
            <p:nvSpPr>
              <p:cNvPr id="84995" name="Rectangle 3" descr="Rectangle: Click to edit Master text styles&#10;Second level&#10;Third level&#10;Fourth level&#10;Fifth level"/>
              <p:cNvSpPr>
                <a:spLocks noGrp="1" noChangeArrowheads="1"/>
              </p:cNvSpPr>
              <p:nvPr>
                <p:ph type="body" idx="1"/>
              </p:nvPr>
            </p:nvSpPr>
            <p:spPr/>
            <p:txBody>
              <a:bodyPr/>
              <a:lstStyle/>
              <a:p>
                <a:pPr marL="574675" indent="-574675"/>
                <a:r>
                  <a:rPr lang="en-US" dirty="0" smtClean="0"/>
                  <a:t>G</a:t>
                </a:r>
                <a:r>
                  <a:rPr lang="en-US" baseline="-25000" dirty="0"/>
                  <a:t>L</a:t>
                </a:r>
                <a:r>
                  <a:rPr lang="en-US" dirty="0"/>
                  <a:t>:  how many times bigger the area of the scope is to the area of the eye </a:t>
                </a:r>
              </a:p>
              <a:p>
                <a:pPr marL="574675" indent="-574675"/>
                <a:r>
                  <a:rPr lang="en-US" dirty="0"/>
                  <a:t>Area of a circle </a:t>
                </a:r>
                <a:r>
                  <a:rPr lang="en-US" dirty="0" smtClean="0"/>
                  <a:t>= </a:t>
                </a:r>
                <a14:m>
                  <m:oMath xmlns:m="http://schemas.openxmlformats.org/officeDocument/2006/math">
                    <m:f>
                      <m:fPr>
                        <m:ctrlPr>
                          <a:rPr lang="en-US" i="1" smtClean="0">
                            <a:latin typeface="Cambria Math"/>
                          </a:rPr>
                        </m:ctrlPr>
                      </m:fPr>
                      <m:num>
                        <m:r>
                          <a:rPr lang="en-US" i="1" smtClean="0">
                            <a:latin typeface="Cambria Math"/>
                            <a:ea typeface="Cambria Math"/>
                          </a:rPr>
                          <m:t>𝜋</m:t>
                        </m:r>
                      </m:num>
                      <m:den>
                        <m:r>
                          <a:rPr lang="en-US" b="0" i="1" smtClean="0">
                            <a:latin typeface="Cambria Math"/>
                          </a:rPr>
                          <m:t>4</m:t>
                        </m:r>
                      </m:den>
                    </m:f>
                    <m:r>
                      <a:rPr lang="en-US" i="1" smtClean="0">
                        <a:latin typeface="Cambria Math"/>
                        <a:ea typeface="Cambria Math"/>
                      </a:rPr>
                      <m:t>×</m:t>
                    </m:r>
                    <m:sSup>
                      <m:sSupPr>
                        <m:ctrlPr>
                          <a:rPr lang="en-US" i="1" smtClean="0">
                            <a:latin typeface="Cambria Math"/>
                            <a:ea typeface="Cambria Math"/>
                          </a:rPr>
                        </m:ctrlPr>
                      </m:sSupPr>
                      <m:e>
                        <m:r>
                          <m:rPr>
                            <m:nor/>
                          </m:rPr>
                          <a:rPr lang="en-US" b="0" i="0" smtClean="0">
                            <a:latin typeface="+mj-lt"/>
                            <a:ea typeface="Cambria Math"/>
                          </a:rPr>
                          <m:t>D</m:t>
                        </m:r>
                      </m:e>
                      <m:sup>
                        <m:r>
                          <a:rPr lang="en-US" b="0" i="1" smtClean="0">
                            <a:latin typeface="Cambria Math"/>
                            <a:ea typeface="Cambria Math"/>
                          </a:rPr>
                          <m:t>2</m:t>
                        </m:r>
                      </m:sup>
                    </m:sSup>
                  </m:oMath>
                </a14:m>
                <a:endParaRPr lang="en-US" dirty="0">
                  <a:cs typeface="Tahoma" pitchFamily="34" charset="0"/>
                </a:endParaRPr>
              </a:p>
              <a:p>
                <a:pPr marL="574675" indent="-574675"/>
                <a:r>
                  <a:rPr lang="en-US" dirty="0">
                    <a:cs typeface="Tahoma" pitchFamily="34" charset="0"/>
                  </a:rPr>
                  <a:t>Then the ratio G</a:t>
                </a:r>
                <a:r>
                  <a:rPr lang="en-US" baseline="-25000" dirty="0">
                    <a:cs typeface="Tahoma" pitchFamily="34" charset="0"/>
                  </a:rPr>
                  <a:t>L</a:t>
                </a:r>
                <a:r>
                  <a:rPr lang="en-US" dirty="0">
                    <a:cs typeface="Tahoma" pitchFamily="34" charset="0"/>
                  </a:rPr>
                  <a:t> - area of scope to area of the eye - will be</a:t>
                </a:r>
                <a:endParaRPr lang="en-US" baseline="30000" dirty="0"/>
              </a:p>
            </p:txBody>
          </p:sp>
        </mc:Choice>
        <mc:Fallback xmlns="">
          <p:sp>
            <p:nvSpPr>
              <p:cNvPr id="84995" name="Rectangle 3" descr="Rectangle: Click to edit Master text styles&#10;Second level&#10;Third level&#10;Fourth level&#10;Fifth level"/>
              <p:cNvSpPr>
                <a:spLocks noGrp="1" noRot="1" noChangeAspect="1" noMove="1" noResize="1" noEditPoints="1" noAdjustHandles="1" noChangeArrowheads="1" noChangeShapeType="1" noTextEdit="1"/>
              </p:cNvSpPr>
              <p:nvPr>
                <p:ph type="body" idx="1"/>
              </p:nvPr>
            </p:nvSpPr>
            <p:spPr>
              <a:blipFill rotWithShape="1">
                <a:blip r:embed="rId4"/>
                <a:stretch>
                  <a:fillRect t="-1733"/>
                </a:stretch>
              </a:blipFill>
            </p:spPr>
            <p:txBody>
              <a:bodyPr/>
              <a:lstStyle/>
              <a:p>
                <a:r>
                  <a:rPr lang="en-US">
                    <a:noFill/>
                  </a:rPr>
                  <a:t> </a:t>
                </a:r>
              </a:p>
            </p:txBody>
          </p:sp>
        </mc:Fallback>
      </mc:AlternateContent>
      <p:graphicFrame>
        <p:nvGraphicFramePr>
          <p:cNvPr id="85000" name="Object 8"/>
          <p:cNvGraphicFramePr>
            <a:graphicFrameLocks noChangeAspect="1"/>
          </p:cNvGraphicFramePr>
          <p:nvPr>
            <p:extLst>
              <p:ext uri="{D42A27DB-BD31-4B8C-83A1-F6EECF244321}">
                <p14:modId xmlns:p14="http://schemas.microsoft.com/office/powerpoint/2010/main" val="2003345170"/>
              </p:ext>
            </p:extLst>
          </p:nvPr>
        </p:nvGraphicFramePr>
        <p:xfrm>
          <a:off x="2125663" y="4495800"/>
          <a:ext cx="5189537" cy="1784350"/>
        </p:xfrm>
        <a:graphic>
          <a:graphicData uri="http://schemas.openxmlformats.org/presentationml/2006/ole">
            <mc:AlternateContent xmlns:mc="http://schemas.openxmlformats.org/markup-compatibility/2006">
              <mc:Choice xmlns:v="urn:schemas-microsoft-com:vml" Requires="v">
                <p:oleObj spid="_x0000_s194585" name="Equation" r:id="rId5" imgW="1574640" imgH="545760" progId="Equation.3">
                  <p:embed/>
                </p:oleObj>
              </mc:Choice>
              <mc:Fallback>
                <p:oleObj name="Equation" r:id="rId5" imgW="1574640" imgH="545760" progId="Equation.3">
                  <p:embed/>
                  <p:pic>
                    <p:nvPicPr>
                      <p:cNvPr id="0" name=""/>
                      <p:cNvPicPr>
                        <a:picLocks noChangeAspect="1" noChangeArrowheads="1"/>
                      </p:cNvPicPr>
                      <p:nvPr/>
                    </p:nvPicPr>
                    <p:blipFill>
                      <a:blip r:embed="rId6"/>
                      <a:srcRect/>
                      <a:stretch>
                        <a:fillRect/>
                      </a:stretch>
                    </p:blipFill>
                    <p:spPr bwMode="auto">
                      <a:xfrm>
                        <a:off x="2125663" y="4495800"/>
                        <a:ext cx="5189537" cy="178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48583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Star Brightness &amp; Magnitudes </a:t>
            </a:r>
          </a:p>
        </p:txBody>
      </p:sp>
      <p:sp>
        <p:nvSpPr>
          <p:cNvPr id="86019" name="Rectangle 3" descr="Rectangle: Click to edit Master text styles&#10;Second level&#10;Third level&#10;Fourth level&#10;Fifth level"/>
          <p:cNvSpPr>
            <a:spLocks noGrp="1" noChangeArrowheads="1"/>
          </p:cNvSpPr>
          <p:nvPr>
            <p:ph type="body" idx="1"/>
          </p:nvPr>
        </p:nvSpPr>
        <p:spPr>
          <a:xfrm>
            <a:off x="685800" y="1447800"/>
            <a:ext cx="8077200" cy="4572000"/>
          </a:xfrm>
        </p:spPr>
        <p:txBody>
          <a:bodyPr/>
          <a:lstStyle/>
          <a:p>
            <a:pPr marL="574675" indent="-574675"/>
            <a:r>
              <a:rPr lang="en-US" dirty="0" smtClean="0"/>
              <a:t>Ancient Greek System </a:t>
            </a:r>
            <a:endParaRPr lang="en-US" dirty="0">
              <a:solidFill>
                <a:schemeClr val="accent2"/>
              </a:solidFill>
            </a:endParaRPr>
          </a:p>
          <a:p>
            <a:pPr marL="1087438" lvl="1" indent="-398463"/>
            <a:r>
              <a:rPr lang="en-US" dirty="0"/>
              <a:t>Brightest:  1</a:t>
            </a:r>
            <a:r>
              <a:rPr lang="en-US" baseline="30000" dirty="0"/>
              <a:t>st</a:t>
            </a:r>
            <a:r>
              <a:rPr lang="en-US" dirty="0"/>
              <a:t> magnitude </a:t>
            </a:r>
          </a:p>
          <a:p>
            <a:pPr marL="1087438" lvl="1" indent="-398463"/>
            <a:r>
              <a:rPr lang="en-US" dirty="0"/>
              <a:t>Faintest:  6</a:t>
            </a:r>
            <a:r>
              <a:rPr lang="en-US" baseline="30000" dirty="0"/>
              <a:t>th</a:t>
            </a:r>
            <a:r>
              <a:rPr lang="en-US" dirty="0"/>
              <a:t> magnitude </a:t>
            </a:r>
          </a:p>
          <a:p>
            <a:pPr marL="574675" indent="-574675">
              <a:spcBef>
                <a:spcPts val="1800"/>
              </a:spcBef>
            </a:pPr>
            <a:r>
              <a:rPr lang="en-US" dirty="0"/>
              <a:t>Modern System </a:t>
            </a:r>
          </a:p>
          <a:p>
            <a:pPr marL="1087438" lvl="1" indent="-398463"/>
            <a:r>
              <a:rPr lang="en-US" dirty="0" smtClean="0"/>
              <a:t>Log scale fitted to the Greek system </a:t>
            </a:r>
          </a:p>
          <a:p>
            <a:pPr marL="1087438" lvl="1" indent="-398463"/>
            <a:r>
              <a:rPr lang="en-US" dirty="0" smtClean="0">
                <a:cs typeface="Tahoma" pitchFamily="34" charset="0"/>
              </a:rPr>
              <a:t>With G</a:t>
            </a:r>
            <a:r>
              <a:rPr lang="en-US" baseline="-25000" dirty="0" smtClean="0">
                <a:cs typeface="Tahoma" pitchFamily="34" charset="0"/>
              </a:rPr>
              <a:t>L</a:t>
            </a:r>
            <a:r>
              <a:rPr lang="en-US" dirty="0" smtClean="0">
                <a:cs typeface="Tahoma" pitchFamily="34" charset="0"/>
              </a:rPr>
              <a:t> translated to the log scale, we get  </a:t>
            </a:r>
            <a:endParaRPr lang="en-US" dirty="0">
              <a:cs typeface="Tahoma"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929"/>
          <a:stretch/>
        </p:blipFill>
        <p:spPr>
          <a:xfrm>
            <a:off x="6400800" y="1158620"/>
            <a:ext cx="2133600" cy="249898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628474" y="4890248"/>
                <a:ext cx="6143926" cy="900952"/>
              </a:xfrm>
              <a:prstGeom prst="rect">
                <a:avLst/>
              </a:prstGeom>
              <a:noFill/>
              <a:effectLst>
                <a:outerShdw blurRad="50800" dist="38100" dir="2700000" algn="tl" rotWithShape="0">
                  <a:prstClr val="black">
                    <a:alpha val="40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b="0" i="1" smtClean="0">
                              <a:solidFill>
                                <a:srgbClr val="000098"/>
                              </a:solidFill>
                              <a:latin typeface="Cambria Math"/>
                            </a:rPr>
                          </m:ctrlPr>
                        </m:sSubPr>
                        <m:e>
                          <m:r>
                            <m:rPr>
                              <m:nor/>
                            </m:rPr>
                            <a:rPr lang="en-US" sz="4800" b="0" i="0" smtClean="0">
                              <a:solidFill>
                                <a:srgbClr val="000098"/>
                              </a:solidFill>
                              <a:latin typeface="+mj-lt"/>
                            </a:rPr>
                            <m:t>L</m:t>
                          </m:r>
                        </m:e>
                        <m:sub>
                          <m:r>
                            <a:rPr lang="en-US" sz="4800" b="0" i="1" smtClean="0">
                              <a:solidFill>
                                <a:srgbClr val="000098"/>
                              </a:solidFill>
                              <a:latin typeface="Cambria Math"/>
                            </a:rPr>
                            <m:t>𝑚𝑎𝑔</m:t>
                          </m:r>
                        </m:sub>
                      </m:sSub>
                      <m:r>
                        <a:rPr lang="en-US" sz="4800" b="0" i="1" smtClean="0">
                          <a:solidFill>
                            <a:srgbClr val="000098"/>
                          </a:solidFill>
                          <a:latin typeface="Cambria Math"/>
                        </a:rPr>
                        <m:t>=2+5 </m:t>
                      </m:r>
                      <m:r>
                        <m:rPr>
                          <m:nor/>
                        </m:rPr>
                        <a:rPr lang="en-US" sz="4800" b="0" i="0" smtClean="0">
                          <a:solidFill>
                            <a:srgbClr val="000098"/>
                          </a:solidFill>
                          <a:latin typeface="+mj-lt"/>
                        </a:rPr>
                        <m:t>log</m:t>
                      </m:r>
                      <m:d>
                        <m:dPr>
                          <m:ctrlPr>
                            <a:rPr lang="en-US" sz="4800" b="0" i="1" smtClean="0">
                              <a:solidFill>
                                <a:srgbClr val="000098"/>
                              </a:solidFill>
                              <a:latin typeface="Cambria Math"/>
                            </a:rPr>
                          </m:ctrlPr>
                        </m:dPr>
                        <m:e>
                          <m:sSub>
                            <m:sSubPr>
                              <m:ctrlPr>
                                <a:rPr lang="en-US" sz="4800" b="0" i="1" smtClean="0">
                                  <a:solidFill>
                                    <a:srgbClr val="000098"/>
                                  </a:solidFill>
                                  <a:latin typeface="Cambria Math"/>
                                </a:rPr>
                              </m:ctrlPr>
                            </m:sSubPr>
                            <m:e>
                              <m:r>
                                <m:rPr>
                                  <m:nor/>
                                </m:rPr>
                                <a:rPr lang="en-US" sz="4800" b="0" i="0" smtClean="0">
                                  <a:solidFill>
                                    <a:srgbClr val="000098"/>
                                  </a:solidFill>
                                  <a:latin typeface="+mj-lt"/>
                                </a:rPr>
                                <m:t>D</m:t>
                              </m:r>
                            </m:e>
                            <m:sub>
                              <m:r>
                                <a:rPr lang="en-US" sz="4800" b="0" i="1" smtClean="0">
                                  <a:solidFill>
                                    <a:srgbClr val="000098"/>
                                  </a:solidFill>
                                  <a:latin typeface="Cambria Math"/>
                                </a:rPr>
                                <m:t>𝑂</m:t>
                              </m:r>
                            </m:sub>
                          </m:sSub>
                        </m:e>
                      </m:d>
                    </m:oMath>
                  </m:oMathPara>
                </a14:m>
                <a:endParaRPr lang="en-US" sz="4800" b="0" i="0" dirty="0" smtClean="0">
                  <a:solidFill>
                    <a:srgbClr val="000098"/>
                  </a:solidFill>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628474" y="4890248"/>
                <a:ext cx="6143926" cy="900952"/>
              </a:xfrm>
              <a:prstGeom prst="rect">
                <a:avLst/>
              </a:prstGeom>
              <a:blipFill rotWithShape="1">
                <a:blip r:embed="rId4"/>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3" name="TextBox 2"/>
          <p:cNvSpPr txBox="1"/>
          <p:nvPr/>
        </p:nvSpPr>
        <p:spPr>
          <a:xfrm>
            <a:off x="901576" y="5939135"/>
            <a:ext cx="7785224" cy="461665"/>
          </a:xfrm>
          <a:prstGeom prst="rect">
            <a:avLst/>
          </a:prstGeom>
          <a:noFill/>
        </p:spPr>
        <p:txBody>
          <a:bodyPr wrap="square" rtlCol="0">
            <a:spAutoFit/>
          </a:bodyPr>
          <a:lstStyle/>
          <a:p>
            <a:r>
              <a:rPr lang="en-US" b="0" i="0" dirty="0" err="1" smtClean="0">
                <a:solidFill>
                  <a:srgbClr val="000098"/>
                </a:solidFill>
                <a:latin typeface="+mj-lt"/>
              </a:rPr>
              <a:t>L</a:t>
            </a:r>
            <a:r>
              <a:rPr lang="en-US" b="0" i="0" baseline="-25000" dirty="0" err="1" smtClean="0">
                <a:solidFill>
                  <a:srgbClr val="000098"/>
                </a:solidFill>
                <a:latin typeface="+mj-lt"/>
              </a:rPr>
              <a:t>mag</a:t>
            </a:r>
            <a:r>
              <a:rPr lang="en-US" b="0" i="0" dirty="0" smtClean="0">
                <a:solidFill>
                  <a:srgbClr val="000098"/>
                </a:solidFill>
                <a:latin typeface="+mj-lt"/>
              </a:rPr>
              <a:t> = magnitude limit: the faintest star visible in scope</a:t>
            </a:r>
          </a:p>
        </p:txBody>
      </p:sp>
    </p:spTree>
    <p:extLst>
      <p:ext uri="{BB962C8B-B14F-4D97-AF65-F5344CB8AC3E}">
        <p14:creationId xmlns:p14="http://schemas.microsoft.com/office/powerpoint/2010/main" val="717308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dirty="0" smtClean="0"/>
              <a:t>Example 1:  </a:t>
            </a:r>
            <a:r>
              <a:rPr lang="en-US" dirty="0">
                <a:solidFill>
                  <a:schemeClr val="bg1">
                    <a:lumMod val="50000"/>
                  </a:schemeClr>
                </a:solidFill>
              </a:rPr>
              <a:t>Which Scope?</a:t>
            </a:r>
          </a:p>
        </p:txBody>
      </p:sp>
      <p:sp>
        <p:nvSpPr>
          <p:cNvPr id="93191" name="Rectangle 7" descr="Rectangle: Click to edit Master text styles&#10;Second level&#10;Third level&#10;Fourth level&#10;Fifth level"/>
          <p:cNvSpPr>
            <a:spLocks noGrp="1" noChangeArrowheads="1"/>
          </p:cNvSpPr>
          <p:nvPr>
            <p:ph type="body" idx="1"/>
          </p:nvPr>
        </p:nvSpPr>
        <p:spPr>
          <a:xfrm>
            <a:off x="838200" y="1447800"/>
            <a:ext cx="5562600" cy="4572000"/>
          </a:xfrm>
        </p:spPr>
        <p:txBody>
          <a:bodyPr/>
          <a:lstStyle/>
          <a:p>
            <a:pPr marL="574675" indent="-574675">
              <a:spcBef>
                <a:spcPts val="2400"/>
              </a:spcBef>
            </a:pPr>
            <a:r>
              <a:rPr lang="en-US" sz="2800" dirty="0"/>
              <a:t>Asteroid </a:t>
            </a:r>
            <a:r>
              <a:rPr lang="en-US" sz="2800" dirty="0" smtClean="0"/>
              <a:t>Pallas in </a:t>
            </a:r>
            <a:r>
              <a:rPr lang="en-US" sz="2800" dirty="0" err="1" smtClean="0"/>
              <a:t>Cetus</a:t>
            </a:r>
            <a:r>
              <a:rPr lang="en-US" sz="2800" dirty="0" smtClean="0"/>
              <a:t> this month </a:t>
            </a:r>
            <a:r>
              <a:rPr lang="en-US" sz="2800" dirty="0"/>
              <a:t>at </a:t>
            </a:r>
            <a:r>
              <a:rPr lang="en-US" sz="2800" dirty="0" smtClean="0"/>
              <a:t>magnitude </a:t>
            </a:r>
            <a:r>
              <a:rPr lang="en-US" sz="2800" dirty="0" smtClean="0">
                <a:solidFill>
                  <a:srgbClr val="000000"/>
                </a:solidFill>
              </a:rPr>
              <a:t>8.3</a:t>
            </a:r>
            <a:r>
              <a:rPr lang="en-US" sz="2800" dirty="0" smtClean="0"/>
              <a:t> </a:t>
            </a:r>
            <a:endParaRPr lang="en-US" sz="2800" dirty="0"/>
          </a:p>
          <a:p>
            <a:pPr marL="574675" indent="-574675">
              <a:spcBef>
                <a:spcPts val="2400"/>
              </a:spcBef>
            </a:pPr>
            <a:r>
              <a:rPr lang="en-US" sz="2800" dirty="0"/>
              <a:t>Can my 90 mm ETX see it </a:t>
            </a:r>
            <a:br>
              <a:rPr lang="en-US" sz="2800" dirty="0"/>
            </a:br>
            <a:r>
              <a:rPr lang="en-US" sz="2800" dirty="0"/>
              <a:t>or do I need </a:t>
            </a:r>
            <a:r>
              <a:rPr lang="en-US" sz="2800" dirty="0" smtClean="0"/>
              <a:t>to haul out </a:t>
            </a:r>
            <a:r>
              <a:rPr lang="en-US" sz="2800" dirty="0"/>
              <a:t/>
            </a:r>
            <a:br>
              <a:rPr lang="en-US" sz="2800" dirty="0"/>
            </a:br>
            <a:r>
              <a:rPr lang="en-US" sz="2800" dirty="0" smtClean="0"/>
              <a:t>the </a:t>
            </a:r>
            <a:r>
              <a:rPr lang="en-US" sz="2800" dirty="0"/>
              <a:t>big </a:t>
            </a:r>
            <a:r>
              <a:rPr lang="en-US" sz="2800" dirty="0" smtClean="0"/>
              <a:t>(heavy) 8” scope</a:t>
            </a:r>
            <a:r>
              <a:rPr lang="en-US" sz="2800" dirty="0"/>
              <a:t>? </a:t>
            </a:r>
          </a:p>
        </p:txBody>
      </p:sp>
      <p:pic>
        <p:nvPicPr>
          <p:cNvPr id="93190" name="Picture 6" descr="http://www.dargate.com/cat/255_auction/255_images/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1371600"/>
            <a:ext cx="2236787"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4426803"/>
            <a:ext cx="5264583" cy="830997"/>
          </a:xfrm>
          <a:prstGeom prst="rect">
            <a:avLst/>
          </a:prstGeom>
          <a:noFill/>
        </p:spPr>
        <p:txBody>
          <a:bodyPr wrap="none" rtlCol="0">
            <a:spAutoFit/>
          </a:bodyPr>
          <a:lstStyle/>
          <a:p>
            <a:pPr>
              <a:tabLst>
                <a:tab pos="687388" algn="l"/>
              </a:tabLst>
            </a:pPr>
            <a:r>
              <a:rPr lang="en-US" b="0" i="0" dirty="0" err="1" smtClean="0">
                <a:solidFill>
                  <a:srgbClr val="000098"/>
                </a:solidFill>
                <a:latin typeface="+mj-lt"/>
              </a:rPr>
              <a:t>L</a:t>
            </a:r>
            <a:r>
              <a:rPr lang="en-US" b="0" i="0" baseline="-25000" dirty="0" err="1" smtClean="0">
                <a:solidFill>
                  <a:srgbClr val="000098"/>
                </a:solidFill>
                <a:latin typeface="+mj-lt"/>
              </a:rPr>
              <a:t>mag</a:t>
            </a:r>
            <a:r>
              <a:rPr lang="en-US" b="0" i="0" dirty="0" smtClean="0">
                <a:solidFill>
                  <a:srgbClr val="000098"/>
                </a:solidFill>
                <a:latin typeface="+mj-lt"/>
              </a:rPr>
              <a:t> 	= 2 + 5 log(90) = 2 + 5×1.95 </a:t>
            </a:r>
            <a:br>
              <a:rPr lang="en-US" b="0" i="0" dirty="0" smtClean="0">
                <a:solidFill>
                  <a:srgbClr val="000098"/>
                </a:solidFill>
                <a:latin typeface="+mj-lt"/>
              </a:rPr>
            </a:br>
            <a:r>
              <a:rPr lang="en-US" b="0" i="0" dirty="0" smtClean="0">
                <a:solidFill>
                  <a:srgbClr val="000098"/>
                </a:solidFill>
                <a:latin typeface="+mj-lt"/>
              </a:rPr>
              <a:t>	= 11.75 </a:t>
            </a:r>
          </a:p>
        </p:txBody>
      </p:sp>
      <p:sp>
        <p:nvSpPr>
          <p:cNvPr id="5" name="TextBox 4"/>
          <p:cNvSpPr txBox="1"/>
          <p:nvPr/>
        </p:nvSpPr>
        <p:spPr>
          <a:xfrm>
            <a:off x="990600" y="5486400"/>
            <a:ext cx="5410200" cy="707886"/>
          </a:xfrm>
          <a:prstGeom prst="rect">
            <a:avLst/>
          </a:prstGeom>
          <a:noFill/>
        </p:spPr>
        <p:txBody>
          <a:bodyPr wrap="square" rtlCol="0">
            <a:spAutoFit/>
          </a:bodyPr>
          <a:lstStyle/>
          <a:p>
            <a:r>
              <a:rPr lang="en-US" sz="2000" dirty="0" smtClean="0">
                <a:solidFill>
                  <a:srgbClr val="000098"/>
                </a:solidFill>
                <a:latin typeface="+mn-lt"/>
              </a:rPr>
              <a:t>Should be easy for the ETX.  The magnitude limit </a:t>
            </a:r>
            <a:r>
              <a:rPr lang="en-US" sz="2000" dirty="0">
                <a:solidFill>
                  <a:srgbClr val="000098"/>
                </a:solidFill>
                <a:latin typeface="+mn-lt"/>
              </a:rPr>
              <a:t>formula </a:t>
            </a:r>
            <a:r>
              <a:rPr lang="en-US" sz="2000" b="0" i="0" dirty="0" smtClean="0">
                <a:solidFill>
                  <a:srgbClr val="000098"/>
                </a:solidFill>
                <a:latin typeface="+mn-lt"/>
              </a:rPr>
              <a:t>has saved </a:t>
            </a:r>
            <a:r>
              <a:rPr lang="en-US" sz="2000" dirty="0" smtClean="0">
                <a:solidFill>
                  <a:srgbClr val="000098"/>
                </a:solidFill>
                <a:latin typeface="+mn-lt"/>
              </a:rPr>
              <a:t>my back.  </a:t>
            </a:r>
            <a:endParaRPr lang="en-US" sz="2000" b="0" i="0" dirty="0" smtClean="0">
              <a:solidFill>
                <a:srgbClr val="000098"/>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Grp="1" noChangeArrowheads="1"/>
          </p:cNvSpPr>
          <p:nvPr>
            <p:ph type="title"/>
          </p:nvPr>
        </p:nvSpPr>
        <p:spPr/>
        <p:txBody>
          <a:bodyPr/>
          <a:lstStyle/>
          <a:p>
            <a:r>
              <a:rPr lang="en-US"/>
              <a:t>Magnification &amp; Brightness</a:t>
            </a:r>
          </a:p>
        </p:txBody>
      </p:sp>
      <p:pic>
        <p:nvPicPr>
          <p:cNvPr id="158726" name="Picture 6" descr="http://margotmystic.files.wordpress.com/2008/09/magnifying-gla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3124200"/>
            <a:ext cx="3916363" cy="2936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sz="3600"/>
              <a:t>Brightness is tied to magnification...</a:t>
            </a:r>
          </a:p>
        </p:txBody>
      </p:sp>
      <p:pic>
        <p:nvPicPr>
          <p:cNvPr id="159747" name="Picture 3" descr="C:\Documents and Settings\owner\My Documents\Astronomy\Web\ScopeDiagrams\jupiter-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47863"/>
            <a:ext cx="373380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159748" name="Picture 4" descr="C:\Documents and Settings\owner\My Documents\Astronomy\Web\ScopeDiagrams\jupiter-big-di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47863"/>
            <a:ext cx="3733800" cy="3267075"/>
          </a:xfrm>
          <a:prstGeom prst="rect">
            <a:avLst/>
          </a:prstGeom>
          <a:noFill/>
          <a:extLst>
            <a:ext uri="{909E8E84-426E-40DD-AFC4-6F175D3DCCD1}">
              <a14:hiddenFill xmlns:a14="http://schemas.microsoft.com/office/drawing/2010/main">
                <a:solidFill>
                  <a:srgbClr val="FFFFFF"/>
                </a:solidFill>
              </a14:hiddenFill>
            </a:ext>
          </a:extLst>
        </p:spPr>
      </p:pic>
      <p:sp>
        <p:nvSpPr>
          <p:cNvPr id="159749" name="Text Box 5"/>
          <p:cNvSpPr txBox="1">
            <a:spLocks noChangeArrowheads="1"/>
          </p:cNvSpPr>
          <p:nvPr/>
        </p:nvSpPr>
        <p:spPr bwMode="auto">
          <a:xfrm>
            <a:off x="1341438" y="5257800"/>
            <a:ext cx="2697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Low Magnification </a:t>
            </a:r>
          </a:p>
        </p:txBody>
      </p:sp>
      <p:sp>
        <p:nvSpPr>
          <p:cNvPr id="159750" name="Text Box 6"/>
          <p:cNvSpPr txBox="1">
            <a:spLocks noChangeArrowheads="1"/>
          </p:cNvSpPr>
          <p:nvPr/>
        </p:nvSpPr>
        <p:spPr bwMode="auto">
          <a:xfrm>
            <a:off x="5310188" y="5257800"/>
            <a:ext cx="2767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High Magnification </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Are Immune </a:t>
            </a:r>
            <a:endParaRPr lang="en-US" dirty="0"/>
          </a:p>
        </p:txBody>
      </p:sp>
      <p:sp>
        <p:nvSpPr>
          <p:cNvPr id="3" name="Content Placeholder 2"/>
          <p:cNvSpPr>
            <a:spLocks noGrp="1"/>
          </p:cNvSpPr>
          <p:nvPr>
            <p:ph idx="1"/>
          </p:nvPr>
        </p:nvSpPr>
        <p:spPr>
          <a:xfrm>
            <a:off x="838200" y="1447800"/>
            <a:ext cx="8001000" cy="4572000"/>
          </a:xfrm>
        </p:spPr>
        <p:txBody>
          <a:bodyPr/>
          <a:lstStyle/>
          <a:p>
            <a:pPr marL="461963" indent="-461963">
              <a:spcBef>
                <a:spcPts val="1200"/>
              </a:spcBef>
            </a:pPr>
            <a:r>
              <a:rPr lang="en-US" sz="2400" dirty="0" smtClean="0"/>
              <a:t>Stars are points:  magnify a point, it’s still just a point </a:t>
            </a:r>
          </a:p>
          <a:p>
            <a:pPr marL="461963" indent="-461963">
              <a:spcBef>
                <a:spcPts val="1200"/>
              </a:spcBef>
            </a:pPr>
            <a:r>
              <a:rPr lang="en-US" sz="2400" dirty="0" smtClean="0"/>
              <a:t>So... all the light stays inside the point </a:t>
            </a:r>
          </a:p>
          <a:p>
            <a:pPr marL="461963" indent="-461963">
              <a:spcBef>
                <a:spcPts val="1200"/>
              </a:spcBef>
            </a:pPr>
            <a:r>
              <a:rPr lang="en-US" sz="2400" dirty="0" smtClean="0"/>
              <a:t>Increased magnification causes the background </a:t>
            </a:r>
            <a:r>
              <a:rPr lang="en-US" sz="2400" dirty="0" err="1" smtClean="0"/>
              <a:t>skyglow</a:t>
            </a:r>
            <a:r>
              <a:rPr lang="en-US" sz="2400" dirty="0" smtClean="0"/>
              <a:t> to dim down </a:t>
            </a:r>
          </a:p>
          <a:p>
            <a:pPr marL="461963" indent="-461963">
              <a:spcBef>
                <a:spcPts val="1200"/>
              </a:spcBef>
            </a:pPr>
            <a:r>
              <a:rPr lang="en-US" sz="2400" dirty="0" smtClean="0"/>
              <a:t>I can improve contrast with stars by increasing magnification... </a:t>
            </a:r>
          </a:p>
          <a:p>
            <a:pPr marL="461963" indent="-461963">
              <a:spcBef>
                <a:spcPts val="1200"/>
              </a:spcBef>
            </a:pPr>
            <a:r>
              <a:rPr lang="en-US" sz="2400" dirty="0" smtClean="0"/>
              <a:t>...as long as I stay below </a:t>
            </a:r>
            <a:r>
              <a:rPr lang="en-US" sz="2400" dirty="0" err="1" smtClean="0">
                <a:solidFill>
                  <a:srgbClr val="000098"/>
                </a:solidFill>
              </a:rPr>
              <a:t>M</a:t>
            </a:r>
            <a:r>
              <a:rPr lang="en-US" sz="2400" baseline="-25000" dirty="0" err="1" smtClean="0">
                <a:solidFill>
                  <a:srgbClr val="000098"/>
                </a:solidFill>
              </a:rPr>
              <a:t>max</a:t>
            </a:r>
            <a:r>
              <a:rPr lang="en-US" sz="2400" dirty="0" smtClean="0"/>
              <a:t>...  </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632" r="17368"/>
          <a:stretch/>
        </p:blipFill>
        <p:spPr>
          <a:xfrm>
            <a:off x="6477000" y="4321914"/>
            <a:ext cx="2040786" cy="2040786"/>
          </a:xfrm>
          <a:prstGeom prst="rect">
            <a:avLst/>
          </a:prstGeom>
        </p:spPr>
      </p:pic>
      <p:sp>
        <p:nvSpPr>
          <p:cNvPr id="5" name="TextBox 4"/>
          <p:cNvSpPr txBox="1"/>
          <p:nvPr/>
        </p:nvSpPr>
        <p:spPr>
          <a:xfrm>
            <a:off x="1680723" y="5181600"/>
            <a:ext cx="4051109" cy="907941"/>
          </a:xfrm>
          <a:prstGeom prst="rect">
            <a:avLst/>
          </a:prstGeom>
          <a:noFill/>
          <a:ln>
            <a:solidFill>
              <a:srgbClr val="172252"/>
            </a:solidFill>
          </a:ln>
        </p:spPr>
        <p:txBody>
          <a:bodyPr wrap="none" rtlCol="0">
            <a:spAutoFit/>
          </a:bodyPr>
          <a:lstStyle/>
          <a:p>
            <a:pPr algn="ctr"/>
            <a:r>
              <a:rPr lang="en-US" b="0" i="0" dirty="0" smtClean="0">
                <a:solidFill>
                  <a:srgbClr val="000098"/>
                </a:solidFill>
                <a:latin typeface="+mj-lt"/>
              </a:rPr>
              <a:t>Stars like magnification </a:t>
            </a:r>
          </a:p>
          <a:p>
            <a:pPr algn="ctr">
              <a:spcBef>
                <a:spcPts val="600"/>
              </a:spcBef>
            </a:pPr>
            <a:r>
              <a:rPr lang="en-US" dirty="0" smtClean="0">
                <a:solidFill>
                  <a:srgbClr val="000098"/>
                </a:solidFill>
                <a:latin typeface="+mj-lt"/>
              </a:rPr>
              <a:t>Galaxies and Nebulas do not</a:t>
            </a:r>
            <a:endParaRPr lang="en-US" b="0" i="0" dirty="0" smtClean="0">
              <a:solidFill>
                <a:srgbClr val="000098"/>
              </a:solidFill>
              <a:latin typeface="+mj-lt"/>
            </a:endParaRPr>
          </a:p>
        </p:txBody>
      </p:sp>
    </p:spTree>
    <p:extLst>
      <p:ext uri="{BB962C8B-B14F-4D97-AF65-F5344CB8AC3E}">
        <p14:creationId xmlns:p14="http://schemas.microsoft.com/office/powerpoint/2010/main" val="25880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Exit Pupil </a:t>
            </a:r>
            <a:endParaRPr lang="en-US" dirty="0"/>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61963" indent="-461963">
              <a:spcBef>
                <a:spcPts val="1200"/>
              </a:spcBef>
            </a:pPr>
            <a:r>
              <a:rPr lang="en-US" sz="2400" dirty="0" smtClean="0"/>
              <a:t>Magnification </a:t>
            </a:r>
            <a:r>
              <a:rPr lang="en-US" sz="2400" dirty="0" smtClean="0">
                <a:sym typeface="Symbol"/>
              </a:rPr>
              <a:t> </a:t>
            </a:r>
            <a:endParaRPr lang="en-US" sz="2400" dirty="0">
              <a:sym typeface="Symbol"/>
            </a:endParaRPr>
          </a:p>
          <a:p>
            <a:pPr marL="461963" indent="-461963">
              <a:spcBef>
                <a:spcPts val="1200"/>
              </a:spcBef>
            </a:pPr>
            <a:r>
              <a:rPr lang="en-US" sz="2400" dirty="0">
                <a:sym typeface="Symbol"/>
              </a:rPr>
              <a:t>S</a:t>
            </a:r>
            <a:r>
              <a:rPr lang="en-US" sz="2400" dirty="0"/>
              <a:t>urface brightness </a:t>
            </a:r>
            <a:endParaRPr lang="en-US" sz="2400" dirty="0" smtClean="0"/>
          </a:p>
          <a:p>
            <a:pPr marL="461963" indent="-461963">
              <a:spcBef>
                <a:spcPts val="1200"/>
              </a:spcBef>
            </a:pPr>
            <a:r>
              <a:rPr lang="en-US" sz="2400" dirty="0" smtClean="0">
                <a:sym typeface="Symbol"/>
              </a:rPr>
              <a:t>L</a:t>
            </a:r>
            <a:r>
              <a:rPr lang="en-US" sz="2400" dirty="0" smtClean="0"/>
              <a:t>imited by the </a:t>
            </a:r>
            <a:r>
              <a:rPr lang="en-US" sz="2400" dirty="0">
                <a:solidFill>
                  <a:srgbClr val="000098"/>
                </a:solidFill>
              </a:rPr>
              <a:t>exit pupil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438525"/>
            <a:ext cx="7620000" cy="2962275"/>
          </a:xfrm>
          <a:prstGeom prst="rect">
            <a:avLst/>
          </a:prstGeom>
        </p:spPr>
      </p:pic>
      <p:cxnSp>
        <p:nvCxnSpPr>
          <p:cNvPr id="6" name="Straight Arrow Connector 5"/>
          <p:cNvCxnSpPr>
            <a:stCxn id="10" idx="2"/>
          </p:cNvCxnSpPr>
          <p:nvPr/>
        </p:nvCxnSpPr>
        <p:spPr bwMode="auto">
          <a:xfrm>
            <a:off x="7104646" y="4048125"/>
            <a:ext cx="0" cy="871537"/>
          </a:xfrm>
          <a:prstGeom prst="straightConnector1">
            <a:avLst/>
          </a:prstGeom>
          <a:solidFill>
            <a:schemeClr val="accent1"/>
          </a:solidFill>
          <a:ln w="38100" cap="flat" cmpd="sng" algn="ctr">
            <a:solidFill>
              <a:schemeClr val="bg2">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flipV="1">
            <a:off x="7104646" y="5149761"/>
            <a:ext cx="0" cy="457200"/>
          </a:xfrm>
          <a:prstGeom prst="straightConnector1">
            <a:avLst/>
          </a:prstGeom>
          <a:solidFill>
            <a:schemeClr val="accent1"/>
          </a:solidFill>
          <a:ln w="38100" cap="flat" cmpd="sng" algn="ctr">
            <a:solidFill>
              <a:schemeClr val="bg2">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6360692" y="3586460"/>
            <a:ext cx="1487908" cy="461665"/>
          </a:xfrm>
          <a:prstGeom prst="rect">
            <a:avLst/>
          </a:prstGeom>
          <a:noFill/>
          <a:ln w="28575">
            <a:solidFill>
              <a:schemeClr val="bg2">
                <a:lumMod val="50000"/>
              </a:schemeClr>
            </a:solidFill>
          </a:ln>
        </p:spPr>
        <p:txBody>
          <a:bodyPr wrap="none" rtlCol="0">
            <a:spAutoFit/>
          </a:bodyPr>
          <a:lstStyle/>
          <a:p>
            <a:r>
              <a:rPr lang="en-US" b="1" i="0" dirty="0" smtClean="0">
                <a:solidFill>
                  <a:srgbClr val="0051A2"/>
                </a:solidFill>
                <a:latin typeface="GE Inspira" pitchFamily="34" charset="0"/>
              </a:rPr>
              <a:t>Exit Pupil </a:t>
            </a:r>
          </a:p>
        </p:txBody>
      </p:sp>
      <p:sp>
        <p:nvSpPr>
          <p:cNvPr id="5" name="Down Arrow 4"/>
          <p:cNvSpPr/>
          <p:nvPr/>
        </p:nvSpPr>
        <p:spPr bwMode="auto">
          <a:xfrm>
            <a:off x="3276600" y="1524000"/>
            <a:ext cx="381000" cy="381000"/>
          </a:xfrm>
          <a:prstGeom prst="downArrow">
            <a:avLst/>
          </a:prstGeom>
          <a:solidFill>
            <a:schemeClr val="accent1"/>
          </a:solidFill>
          <a:ln w="19050" cap="flat" cmpd="sng" algn="ctr">
            <a:solidFill>
              <a:srgbClr val="1722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1" name="Down Arrow 10"/>
          <p:cNvSpPr/>
          <p:nvPr/>
        </p:nvSpPr>
        <p:spPr bwMode="auto">
          <a:xfrm flipV="1">
            <a:off x="3962400" y="1981200"/>
            <a:ext cx="381000" cy="381000"/>
          </a:xfrm>
          <a:prstGeom prst="downArrow">
            <a:avLst/>
          </a:prstGeom>
          <a:solidFill>
            <a:schemeClr val="accent1"/>
          </a:solidFill>
          <a:ln w="19050" cap="flat" cmpd="sng" algn="ctr">
            <a:solidFill>
              <a:srgbClr val="1722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7179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Pupil Formulas </a:t>
            </a:r>
            <a:endParaRPr lang="en-US" dirty="0"/>
          </a:p>
        </p:txBody>
      </p:sp>
      <mc:AlternateContent xmlns:mc="http://schemas.openxmlformats.org/markup-compatibility/2006" xmlns:a14="http://schemas.microsoft.com/office/drawing/2010/main">
        <mc:Choice Requires="a14">
          <p:sp>
            <p:nvSpPr>
              <p:cNvPr id="19" name="TextBox 18"/>
              <p:cNvSpPr txBox="1"/>
              <p:nvPr/>
            </p:nvSpPr>
            <p:spPr>
              <a:xfrm>
                <a:off x="737505" y="1997480"/>
                <a:ext cx="2920095" cy="1507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𝑂</m:t>
                              </m:r>
                            </m:sub>
                          </m:sSub>
                        </m:num>
                        <m:den>
                          <m:r>
                            <m:rPr>
                              <m:nor/>
                            </m:rPr>
                            <a:rPr lang="en-US" sz="4800" b="0" i="0" smtClean="0">
                              <a:solidFill>
                                <a:schemeClr val="bg2">
                                  <a:lumMod val="50000"/>
                                </a:schemeClr>
                              </a:solidFill>
                              <a:latin typeface="+mj-lt"/>
                            </a:rPr>
                            <m:t>M</m:t>
                          </m:r>
                        </m:den>
                      </m:f>
                    </m:oMath>
                  </m:oMathPara>
                </a14:m>
                <a:endParaRPr lang="en-US" sz="4800" dirty="0">
                  <a:solidFill>
                    <a:schemeClr val="bg2">
                      <a:lumMod val="50000"/>
                    </a:schemeClr>
                  </a:solidFill>
                  <a:latin typeface="+mj-l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37505" y="1997480"/>
                <a:ext cx="2920095" cy="150772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46727" y="4267200"/>
                <a:ext cx="2682273" cy="16564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𝑒</m:t>
                              </m:r>
                            </m:sub>
                          </m:sSub>
                        </m:num>
                        <m:den>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𝑅</m:t>
                              </m:r>
                            </m:sub>
                          </m:sSub>
                        </m:den>
                      </m:f>
                    </m:oMath>
                  </m:oMathPara>
                </a14:m>
                <a:endParaRPr lang="en-US" sz="4800" dirty="0">
                  <a:solidFill>
                    <a:schemeClr val="bg2">
                      <a:lumMod val="50000"/>
                    </a:schemeClr>
                  </a:solidFill>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46727" y="4267200"/>
                <a:ext cx="2682273" cy="1656479"/>
              </a:xfrm>
              <a:prstGeom prst="rect">
                <a:avLst/>
              </a:prstGeom>
              <a:blipFill rotWithShape="1">
                <a:blip r:embed="rId4"/>
                <a:stretch>
                  <a:fillRect/>
                </a:stretch>
              </a:blipFill>
            </p:spPr>
            <p:txBody>
              <a:bodyPr/>
              <a:lstStyle/>
              <a:p>
                <a:r>
                  <a:rPr lang="en-US">
                    <a:noFill/>
                  </a:rPr>
                  <a:t> </a:t>
                </a:r>
              </a:p>
            </p:txBody>
          </p:sp>
        </mc:Fallback>
      </mc:AlternateContent>
      <p:sp>
        <p:nvSpPr>
          <p:cNvPr id="25" name="TextBox 24"/>
          <p:cNvSpPr txBox="1"/>
          <p:nvPr/>
        </p:nvSpPr>
        <p:spPr>
          <a:xfrm>
            <a:off x="4648200" y="2113798"/>
            <a:ext cx="3352799" cy="1200329"/>
          </a:xfrm>
          <a:prstGeom prst="rect">
            <a:avLst/>
          </a:prstGeom>
          <a:noFill/>
        </p:spPr>
        <p:txBody>
          <a:bodyPr wrap="square" rtlCol="0">
            <a:spAutoFit/>
          </a:bodyPr>
          <a:lstStyle/>
          <a:p>
            <a:pPr algn="ctr"/>
            <a:r>
              <a:rPr lang="en-US" sz="3600" b="1" dirty="0" smtClean="0">
                <a:solidFill>
                  <a:schemeClr val="bg1">
                    <a:lumMod val="50000"/>
                  </a:schemeClr>
                </a:solidFill>
                <a:latin typeface="Cambria Math" pitchFamily="18" charset="0"/>
                <a:ea typeface="Cambria Math" pitchFamily="18" charset="0"/>
              </a:rPr>
              <a:t>Scope Diameter &amp; Magnification </a:t>
            </a:r>
            <a:endParaRPr lang="en-US" sz="3600" b="1" dirty="0">
              <a:solidFill>
                <a:schemeClr val="bg1">
                  <a:lumMod val="50000"/>
                </a:schemeClr>
              </a:solidFill>
              <a:latin typeface="Cambria Math" pitchFamily="18" charset="0"/>
              <a:ea typeface="Cambria Math" pitchFamily="18" charset="0"/>
            </a:endParaRPr>
          </a:p>
        </p:txBody>
      </p:sp>
      <p:sp>
        <p:nvSpPr>
          <p:cNvPr id="26" name="TextBox 25"/>
          <p:cNvSpPr txBox="1"/>
          <p:nvPr/>
        </p:nvSpPr>
        <p:spPr>
          <a:xfrm>
            <a:off x="4648200" y="4591397"/>
            <a:ext cx="3352799" cy="1200329"/>
          </a:xfrm>
          <a:prstGeom prst="rect">
            <a:avLst/>
          </a:prstGeom>
          <a:noFill/>
        </p:spPr>
        <p:txBody>
          <a:bodyPr wrap="square" rtlCol="0">
            <a:spAutoFit/>
          </a:bodyPr>
          <a:lstStyle>
            <a:defPPr>
              <a:defRPr lang="en-US"/>
            </a:defPPr>
            <a:lvl1pPr algn="ctr">
              <a:defRPr sz="3200">
                <a:solidFill>
                  <a:schemeClr val="bg1">
                    <a:lumMod val="50000"/>
                  </a:schemeClr>
                </a:solidFill>
              </a:defRPr>
            </a:lvl1pPr>
          </a:lstStyle>
          <a:p>
            <a:r>
              <a:rPr lang="en-US" sz="3600" b="1" dirty="0">
                <a:latin typeface="Cambria Math" pitchFamily="18" charset="0"/>
                <a:ea typeface="Cambria Math" pitchFamily="18" charset="0"/>
              </a:rPr>
              <a:t>Eyepiece and </a:t>
            </a:r>
            <a:r>
              <a:rPr lang="en-US" sz="3600" b="1" dirty="0" smtClean="0">
                <a:latin typeface="Cambria Math" pitchFamily="18" charset="0"/>
                <a:ea typeface="Cambria Math" pitchFamily="18" charset="0"/>
              </a:rPr>
              <a:t/>
            </a:r>
            <a:br>
              <a:rPr lang="en-US" sz="3600" b="1" dirty="0" smtClean="0">
                <a:latin typeface="Cambria Math" pitchFamily="18" charset="0"/>
                <a:ea typeface="Cambria Math" pitchFamily="18" charset="0"/>
              </a:rPr>
            </a:br>
            <a:r>
              <a:rPr lang="en-US" sz="3600" b="1" dirty="0" smtClean="0">
                <a:latin typeface="Cambria Math" pitchFamily="18" charset="0"/>
                <a:ea typeface="Cambria Math" pitchFamily="18" charset="0"/>
              </a:rPr>
              <a:t>f-Ratio </a:t>
            </a:r>
            <a:endParaRPr lang="en-US" sz="3600" b="1" dirty="0">
              <a:latin typeface="Cambria Math" pitchFamily="18" charset="0"/>
              <a:ea typeface="Cambria Math" pitchFamily="18" charset="0"/>
            </a:endParaRPr>
          </a:p>
        </p:txBody>
      </p:sp>
    </p:spTree>
    <p:extLst>
      <p:ext uri="{BB962C8B-B14F-4D97-AF65-F5344CB8AC3E}">
        <p14:creationId xmlns:p14="http://schemas.microsoft.com/office/powerpoint/2010/main" val="35656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026"/>
          <p:cNvSpPr>
            <a:spLocks noGrp="1" noChangeArrowheads="1"/>
          </p:cNvSpPr>
          <p:nvPr>
            <p:ph type="title"/>
          </p:nvPr>
        </p:nvSpPr>
        <p:spPr>
          <a:xfrm>
            <a:off x="609600" y="1905000"/>
            <a:ext cx="7772400" cy="762000"/>
          </a:xfrm>
        </p:spPr>
        <p:txBody>
          <a:bodyPr/>
          <a:lstStyle/>
          <a:p>
            <a:r>
              <a:rPr lang="en-US" dirty="0"/>
              <a:t>Part 1: Scope Resolution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3728" y="3733800"/>
            <a:ext cx="4000672" cy="266844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Pupil Tracks Scope FOV</a:t>
            </a:r>
            <a:endParaRPr lang="en-US" dirty="0"/>
          </a:p>
        </p:txBody>
      </p:sp>
      <p:grpSp>
        <p:nvGrpSpPr>
          <p:cNvPr id="3" name="Group 2"/>
          <p:cNvGrpSpPr/>
          <p:nvPr/>
        </p:nvGrpSpPr>
        <p:grpSpPr>
          <a:xfrm>
            <a:off x="4856163" y="5105400"/>
            <a:ext cx="3754437" cy="1295400"/>
            <a:chOff x="2417763" y="4343400"/>
            <a:chExt cx="3754437" cy="1295400"/>
          </a:xfrm>
        </p:grpSpPr>
        <p:sp>
          <p:nvSpPr>
            <p:cNvPr id="4" name="Text Box 4"/>
            <p:cNvSpPr txBox="1">
              <a:spLocks noChangeArrowheads="1"/>
            </p:cNvSpPr>
            <p:nvPr/>
          </p:nvSpPr>
          <p:spPr bwMode="auto">
            <a:xfrm>
              <a:off x="2417763" y="4648200"/>
              <a:ext cx="2409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err="1">
                  <a:solidFill>
                    <a:srgbClr val="00008C"/>
                  </a:solidFill>
                  <a:latin typeface="Tahoma" pitchFamily="34" charset="0"/>
                </a:rPr>
                <a:t>FOV</a:t>
              </a:r>
              <a:r>
                <a:rPr lang="en-US" sz="3600" baseline="-25000" dirty="0" err="1">
                  <a:solidFill>
                    <a:srgbClr val="00008C"/>
                  </a:solidFill>
                  <a:latin typeface="Tahoma" pitchFamily="34" charset="0"/>
                </a:rPr>
                <a:t>scope</a:t>
              </a:r>
              <a:r>
                <a:rPr lang="en-US" sz="3600" dirty="0">
                  <a:solidFill>
                    <a:srgbClr val="00008C"/>
                  </a:solidFill>
                  <a:latin typeface="Tahoma" pitchFamily="34" charset="0"/>
                </a:rPr>
                <a:t> = </a:t>
              </a:r>
            </a:p>
          </p:txBody>
        </p:sp>
        <p:sp>
          <p:nvSpPr>
            <p:cNvPr id="5" name="Text Box 5"/>
            <p:cNvSpPr txBox="1">
              <a:spLocks noChangeArrowheads="1"/>
            </p:cNvSpPr>
            <p:nvPr/>
          </p:nvSpPr>
          <p:spPr bwMode="auto">
            <a:xfrm>
              <a:off x="4992688" y="4343400"/>
              <a:ext cx="1179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solidFill>
                    <a:srgbClr val="00008C"/>
                  </a:solidFill>
                  <a:latin typeface="Tahoma" pitchFamily="34" charset="0"/>
                </a:rPr>
                <a:t>FOV</a:t>
              </a:r>
              <a:r>
                <a:rPr lang="en-US" sz="3600" baseline="-25000">
                  <a:solidFill>
                    <a:srgbClr val="00008C"/>
                  </a:solidFill>
                  <a:latin typeface="Tahoma" pitchFamily="34" charset="0"/>
                </a:rPr>
                <a:t>e</a:t>
              </a:r>
              <a:endParaRPr lang="en-US" sz="3600">
                <a:solidFill>
                  <a:srgbClr val="00008C"/>
                </a:solidFill>
                <a:latin typeface="Tahoma" pitchFamily="34" charset="0"/>
              </a:endParaRPr>
            </a:p>
          </p:txBody>
        </p:sp>
        <p:sp>
          <p:nvSpPr>
            <p:cNvPr id="6" name="Line 6"/>
            <p:cNvSpPr>
              <a:spLocks noChangeShapeType="1"/>
            </p:cNvSpPr>
            <p:nvPr/>
          </p:nvSpPr>
          <p:spPr bwMode="auto">
            <a:xfrm>
              <a:off x="5008563" y="5029200"/>
              <a:ext cx="1143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rgbClr val="00008C"/>
                </a:solidFill>
              </a:endParaRPr>
            </a:p>
          </p:txBody>
        </p:sp>
        <p:sp>
          <p:nvSpPr>
            <p:cNvPr id="7" name="Text Box 7"/>
            <p:cNvSpPr txBox="1">
              <a:spLocks noChangeArrowheads="1"/>
            </p:cNvSpPr>
            <p:nvPr/>
          </p:nvSpPr>
          <p:spPr bwMode="auto">
            <a:xfrm>
              <a:off x="5237163" y="4997450"/>
              <a:ext cx="536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solidFill>
                    <a:srgbClr val="00008C"/>
                  </a:solidFill>
                  <a:latin typeface="Tahoma" pitchFamily="34" charset="0"/>
                </a:rPr>
                <a:t>M</a:t>
              </a:r>
            </a:p>
          </p:txBody>
        </p:sp>
      </p:grpSp>
      <mc:AlternateContent xmlns:mc="http://schemas.openxmlformats.org/markup-compatibility/2006" xmlns:a14="http://schemas.microsoft.com/office/drawing/2010/main">
        <mc:Choice Requires="a14">
          <p:sp>
            <p:nvSpPr>
              <p:cNvPr id="8" name="TextBox 7"/>
              <p:cNvSpPr txBox="1"/>
              <p:nvPr/>
            </p:nvSpPr>
            <p:spPr>
              <a:xfrm>
                <a:off x="782153" y="5105400"/>
                <a:ext cx="2235868" cy="11538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solidFill>
                                <a:srgbClr val="00008C"/>
                              </a:solidFill>
                              <a:latin typeface="Cambria Math"/>
                            </a:rPr>
                          </m:ctrlPr>
                        </m:sSubPr>
                        <m:e>
                          <m:r>
                            <m:rPr>
                              <m:nor/>
                            </m:rPr>
                            <a:rPr lang="en-US" sz="3600" b="0" i="0" smtClean="0">
                              <a:solidFill>
                                <a:srgbClr val="00008C"/>
                              </a:solidFill>
                              <a:latin typeface="+mj-lt"/>
                            </a:rPr>
                            <m:t>D</m:t>
                          </m:r>
                        </m:e>
                        <m:sub>
                          <m:r>
                            <a:rPr lang="en-US" sz="3600" b="0" i="1" smtClean="0">
                              <a:solidFill>
                                <a:srgbClr val="00008C"/>
                              </a:solidFill>
                              <a:latin typeface="Cambria Math"/>
                            </a:rPr>
                            <m:t>𝑒𝑝</m:t>
                          </m:r>
                        </m:sub>
                      </m:sSub>
                      <m:r>
                        <a:rPr lang="en-US" sz="3600" b="0" i="1" smtClean="0">
                          <a:solidFill>
                            <a:srgbClr val="00008C"/>
                          </a:solidFill>
                          <a:latin typeface="Cambria Math"/>
                        </a:rPr>
                        <m:t>=</m:t>
                      </m:r>
                      <m:f>
                        <m:fPr>
                          <m:ctrlPr>
                            <a:rPr lang="en-US" sz="3600" b="0" i="1" smtClean="0">
                              <a:solidFill>
                                <a:srgbClr val="00008C"/>
                              </a:solidFill>
                              <a:latin typeface="Cambria Math"/>
                            </a:rPr>
                          </m:ctrlPr>
                        </m:fPr>
                        <m:num>
                          <m:sSub>
                            <m:sSubPr>
                              <m:ctrlPr>
                                <a:rPr lang="en-US" sz="3600" b="0" i="1" smtClean="0">
                                  <a:solidFill>
                                    <a:srgbClr val="00008C"/>
                                  </a:solidFill>
                                  <a:latin typeface="Cambria Math"/>
                                </a:rPr>
                              </m:ctrlPr>
                            </m:sSubPr>
                            <m:e>
                              <m:r>
                                <m:rPr>
                                  <m:nor/>
                                </m:rPr>
                                <a:rPr lang="en-US" sz="3600" b="0" i="0" smtClean="0">
                                  <a:solidFill>
                                    <a:srgbClr val="00008C"/>
                                  </a:solidFill>
                                  <a:latin typeface="+mj-lt"/>
                                </a:rPr>
                                <m:t>D</m:t>
                              </m:r>
                            </m:e>
                            <m:sub>
                              <m:r>
                                <a:rPr lang="en-US" sz="3600" b="0" i="1" smtClean="0">
                                  <a:solidFill>
                                    <a:srgbClr val="00008C"/>
                                  </a:solidFill>
                                  <a:latin typeface="Cambria Math"/>
                                </a:rPr>
                                <m:t>𝑂</m:t>
                              </m:r>
                            </m:sub>
                          </m:sSub>
                        </m:num>
                        <m:den>
                          <m:r>
                            <m:rPr>
                              <m:nor/>
                            </m:rPr>
                            <a:rPr lang="en-US" sz="3600" b="0" i="0" smtClean="0">
                              <a:solidFill>
                                <a:srgbClr val="00008C"/>
                              </a:solidFill>
                              <a:latin typeface="+mj-lt"/>
                            </a:rPr>
                            <m:t>M</m:t>
                          </m:r>
                        </m:den>
                      </m:f>
                    </m:oMath>
                  </m:oMathPara>
                </a14:m>
                <a:endParaRPr lang="en-US" sz="3600" dirty="0">
                  <a:solidFill>
                    <a:srgbClr val="00008C"/>
                  </a:solidFill>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82153" y="5105400"/>
                <a:ext cx="2235868" cy="1153842"/>
              </a:xfrm>
              <a:prstGeom prst="rect">
                <a:avLst/>
              </a:prstGeom>
              <a:blipFill rotWithShape="1">
                <a:blip r:embed="rId3"/>
                <a:stretch>
                  <a:fillRect/>
                </a:stretch>
              </a:blipFill>
            </p:spPr>
            <p:txBody>
              <a:bodyPr/>
              <a:lstStyle/>
              <a:p>
                <a:r>
                  <a:rPr lang="en-US">
                    <a:noFill/>
                  </a:rPr>
                  <a:t> </a:t>
                </a:r>
              </a:p>
            </p:txBody>
          </p:sp>
        </mc:Fallback>
      </mc:AlternateContent>
      <p:sp>
        <p:nvSpPr>
          <p:cNvPr id="9" name="TextBox 8"/>
          <p:cNvSpPr txBox="1"/>
          <p:nvPr/>
        </p:nvSpPr>
        <p:spPr>
          <a:xfrm>
            <a:off x="773527" y="1295400"/>
            <a:ext cx="7837073" cy="3370153"/>
          </a:xfrm>
          <a:prstGeom prst="rect">
            <a:avLst/>
          </a:prstGeom>
          <a:noFill/>
        </p:spPr>
        <p:txBody>
          <a:bodyPr wrap="square" rtlCol="0">
            <a:spAutoFit/>
          </a:bodyPr>
          <a:lstStyle/>
          <a:p>
            <a:pPr>
              <a:lnSpc>
                <a:spcPct val="150000"/>
              </a:lnSpc>
            </a:pPr>
            <a:r>
              <a:rPr lang="en-US" sz="3200" b="0" i="0" dirty="0" smtClean="0">
                <a:solidFill>
                  <a:srgbClr val="000098"/>
                </a:solidFill>
                <a:latin typeface="+mj-lt"/>
              </a:rPr>
              <a:t>Both depend on magnification</a:t>
            </a:r>
          </a:p>
          <a:p>
            <a:pPr marL="342900" indent="-342900">
              <a:lnSpc>
                <a:spcPts val="3600"/>
              </a:lnSpc>
              <a:spcBef>
                <a:spcPts val="600"/>
              </a:spcBef>
              <a:buFont typeface="Arial" panose="020B0604020202020204" pitchFamily="34" charset="0"/>
              <a:buChar char="•"/>
            </a:pPr>
            <a:r>
              <a:rPr lang="en-US" sz="2800" dirty="0" smtClean="0">
                <a:solidFill>
                  <a:srgbClr val="000098"/>
                </a:solidFill>
                <a:latin typeface="+mj-lt"/>
              </a:rPr>
              <a:t>As magnification gets bigger, both get smaller</a:t>
            </a:r>
          </a:p>
          <a:p>
            <a:pPr marL="342900" indent="-342900">
              <a:lnSpc>
                <a:spcPts val="3600"/>
              </a:lnSpc>
              <a:spcBef>
                <a:spcPts val="600"/>
              </a:spcBef>
              <a:buFont typeface="Arial" panose="020B0604020202020204" pitchFamily="34" charset="0"/>
              <a:buChar char="•"/>
            </a:pPr>
            <a:r>
              <a:rPr lang="en-US" sz="2800" dirty="0" smtClean="0">
                <a:solidFill>
                  <a:srgbClr val="000098"/>
                </a:solidFill>
                <a:latin typeface="+mj-lt"/>
              </a:rPr>
              <a:t>Exit pupil gets smaller, </a:t>
            </a:r>
            <a:r>
              <a:rPr lang="en-US" sz="2800" b="0" i="0" dirty="0" smtClean="0">
                <a:solidFill>
                  <a:srgbClr val="000098"/>
                </a:solidFill>
                <a:latin typeface="+mj-lt"/>
              </a:rPr>
              <a:t>FOV gets smaller, so you see a smaller part of the picture... in fact: </a:t>
            </a:r>
          </a:p>
          <a:p>
            <a:pPr marL="342900" indent="-342900">
              <a:lnSpc>
                <a:spcPts val="3600"/>
              </a:lnSpc>
              <a:spcBef>
                <a:spcPts val="600"/>
              </a:spcBef>
              <a:buFont typeface="Arial" panose="020B0604020202020204" pitchFamily="34" charset="0"/>
              <a:buChar char="•"/>
            </a:pPr>
            <a:r>
              <a:rPr lang="en-US" sz="2800" dirty="0" smtClean="0">
                <a:solidFill>
                  <a:srgbClr val="000098"/>
                </a:solidFill>
                <a:latin typeface="+mj-lt"/>
              </a:rPr>
              <a:t>The size of the exit pupil shows how much of the picture from the scope goes in the eye.  </a:t>
            </a:r>
            <a:endParaRPr lang="en-US" sz="2800" b="0" i="0" dirty="0" smtClean="0">
              <a:solidFill>
                <a:srgbClr val="000098"/>
              </a:solidFill>
              <a:latin typeface="+mj-lt"/>
            </a:endParaRPr>
          </a:p>
        </p:txBody>
      </p:sp>
    </p:spTree>
    <p:extLst>
      <p:ext uri="{BB962C8B-B14F-4D97-AF65-F5344CB8AC3E}">
        <p14:creationId xmlns:p14="http://schemas.microsoft.com/office/powerpoint/2010/main" val="1614680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4800"/>
            <a:ext cx="8077200" cy="762000"/>
          </a:xfrm>
        </p:spPr>
        <p:txBody>
          <a:bodyPr/>
          <a:lstStyle/>
          <a:p>
            <a:r>
              <a:rPr lang="en-US" dirty="0" smtClean="0"/>
              <a:t>Exit Pupil at High Magnification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488186"/>
            <a:ext cx="5026152" cy="3769614"/>
          </a:xfrm>
          <a:prstGeom prst="rect">
            <a:avLst/>
          </a:prstGeom>
        </p:spPr>
      </p:pic>
      <p:sp>
        <p:nvSpPr>
          <p:cNvPr id="6" name="Oval 5"/>
          <p:cNvSpPr/>
          <p:nvPr/>
        </p:nvSpPr>
        <p:spPr bwMode="auto">
          <a:xfrm flipV="1">
            <a:off x="4603710" y="3390900"/>
            <a:ext cx="233172" cy="233172"/>
          </a:xfrm>
          <a:prstGeom prst="ellipse">
            <a:avLst/>
          </a:prstGeom>
          <a:solidFill>
            <a:srgbClr val="FFFF99"/>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 Inspira Pitch" pitchFamily="34" charset="0"/>
            </a:endParaRPr>
          </a:p>
        </p:txBody>
      </p:sp>
      <p:sp>
        <p:nvSpPr>
          <p:cNvPr id="7" name="Oval 6"/>
          <p:cNvSpPr/>
          <p:nvPr/>
        </p:nvSpPr>
        <p:spPr bwMode="auto">
          <a:xfrm>
            <a:off x="4154657" y="2941847"/>
            <a:ext cx="1131278" cy="1131278"/>
          </a:xfrm>
          <a:prstGeom prst="ellipse">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 Inspira Pitch" pitchFamily="34" charset="0"/>
            </a:endParaRPr>
          </a:p>
        </p:txBody>
      </p:sp>
      <p:sp>
        <p:nvSpPr>
          <p:cNvPr id="8" name="Rectangle 7"/>
          <p:cNvSpPr/>
          <p:nvPr/>
        </p:nvSpPr>
        <p:spPr bwMode="auto">
          <a:xfrm>
            <a:off x="1905000" y="1371600"/>
            <a:ext cx="5334000" cy="4038600"/>
          </a:xfrm>
          <a:prstGeom prst="rect">
            <a:avLst/>
          </a:prstGeom>
          <a:noFill/>
          <a:ln w="101600" cap="flat" cmpd="thickThin" algn="ctr">
            <a:solidFill>
              <a:schemeClr val="bg2">
                <a:lumMod val="25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3" name="TextBox 2"/>
          <p:cNvSpPr txBox="1"/>
          <p:nvPr/>
        </p:nvSpPr>
        <p:spPr>
          <a:xfrm>
            <a:off x="990600" y="5786735"/>
            <a:ext cx="7321491" cy="461665"/>
          </a:xfrm>
          <a:prstGeom prst="rect">
            <a:avLst/>
          </a:prstGeom>
          <a:noFill/>
        </p:spPr>
        <p:txBody>
          <a:bodyPr wrap="none" rtlCol="0">
            <a:spAutoFit/>
          </a:bodyPr>
          <a:lstStyle/>
          <a:p>
            <a:r>
              <a:rPr lang="en-US" b="0" i="0" dirty="0" smtClean="0">
                <a:solidFill>
                  <a:srgbClr val="000098"/>
                </a:solidFill>
                <a:latin typeface="+mj-lt"/>
              </a:rPr>
              <a:t>High magnification, small scope FOV, small exit pupil</a:t>
            </a:r>
          </a:p>
        </p:txBody>
      </p:sp>
    </p:spTree>
    <p:extLst>
      <p:ext uri="{BB962C8B-B14F-4D97-AF65-F5344CB8AC3E}">
        <p14:creationId xmlns:p14="http://schemas.microsoft.com/office/powerpoint/2010/main" val="27021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Exit Pupil at Low Magnification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488186"/>
            <a:ext cx="5026152" cy="3769614"/>
          </a:xfrm>
          <a:prstGeom prst="rect">
            <a:avLst/>
          </a:prstGeom>
        </p:spPr>
      </p:pic>
      <p:sp>
        <p:nvSpPr>
          <p:cNvPr id="6" name="Oval 5"/>
          <p:cNvSpPr/>
          <p:nvPr/>
        </p:nvSpPr>
        <p:spPr bwMode="auto">
          <a:xfrm>
            <a:off x="4377396" y="3164586"/>
            <a:ext cx="685800" cy="685800"/>
          </a:xfrm>
          <a:prstGeom prst="ellipse">
            <a:avLst/>
          </a:prstGeom>
          <a:solidFill>
            <a:srgbClr val="FFFF99"/>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 Inspira Pitch" pitchFamily="34" charset="0"/>
            </a:endParaRPr>
          </a:p>
        </p:txBody>
      </p:sp>
      <p:sp>
        <p:nvSpPr>
          <p:cNvPr id="7" name="Oval 6"/>
          <p:cNvSpPr/>
          <p:nvPr/>
        </p:nvSpPr>
        <p:spPr bwMode="auto">
          <a:xfrm>
            <a:off x="4154657" y="2941847"/>
            <a:ext cx="1131278" cy="1131278"/>
          </a:xfrm>
          <a:prstGeom prst="ellipse">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 Inspira Pitch" pitchFamily="34" charset="0"/>
            </a:endParaRPr>
          </a:p>
        </p:txBody>
      </p:sp>
      <p:sp>
        <p:nvSpPr>
          <p:cNvPr id="8" name="Rectangle 7"/>
          <p:cNvSpPr/>
          <p:nvPr/>
        </p:nvSpPr>
        <p:spPr bwMode="auto">
          <a:xfrm>
            <a:off x="1905000" y="1371600"/>
            <a:ext cx="5334000" cy="4038600"/>
          </a:xfrm>
          <a:prstGeom prst="rect">
            <a:avLst/>
          </a:prstGeom>
          <a:noFill/>
          <a:ln w="101600" cap="flat" cmpd="thickThin" algn="ctr">
            <a:solidFill>
              <a:schemeClr val="bg2">
                <a:lumMod val="25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3" name="TextBox 2"/>
          <p:cNvSpPr txBox="1"/>
          <p:nvPr/>
        </p:nvSpPr>
        <p:spPr>
          <a:xfrm>
            <a:off x="990600" y="5791200"/>
            <a:ext cx="7198124" cy="461665"/>
          </a:xfrm>
          <a:prstGeom prst="rect">
            <a:avLst/>
          </a:prstGeom>
          <a:noFill/>
        </p:spPr>
        <p:txBody>
          <a:bodyPr wrap="none" rtlCol="0">
            <a:spAutoFit/>
          </a:bodyPr>
          <a:lstStyle/>
          <a:p>
            <a:r>
              <a:rPr lang="en-US" b="0" i="0" dirty="0" smtClean="0">
                <a:solidFill>
                  <a:srgbClr val="000098"/>
                </a:solidFill>
                <a:latin typeface="+mj-lt"/>
              </a:rPr>
              <a:t>Low magnification, large scope FOV, large exit pupil</a:t>
            </a:r>
          </a:p>
        </p:txBody>
      </p:sp>
    </p:spTree>
    <p:extLst>
      <p:ext uri="{BB962C8B-B14F-4D97-AF65-F5344CB8AC3E}">
        <p14:creationId xmlns:p14="http://schemas.microsoft.com/office/powerpoint/2010/main" val="404558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Happens Now?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488186"/>
            <a:ext cx="5026152" cy="3769614"/>
          </a:xfrm>
          <a:prstGeom prst="rect">
            <a:avLst/>
          </a:prstGeom>
        </p:spPr>
      </p:pic>
      <p:sp>
        <p:nvSpPr>
          <p:cNvPr id="6" name="Oval 5"/>
          <p:cNvSpPr/>
          <p:nvPr/>
        </p:nvSpPr>
        <p:spPr bwMode="auto">
          <a:xfrm>
            <a:off x="3954192" y="2741382"/>
            <a:ext cx="1532208" cy="1532208"/>
          </a:xfrm>
          <a:prstGeom prst="ellipse">
            <a:avLst/>
          </a:prstGeom>
          <a:solidFill>
            <a:srgbClr val="FFFF99">
              <a:alpha val="50196"/>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 Inspira Pitch" pitchFamily="34" charset="0"/>
            </a:endParaRPr>
          </a:p>
        </p:txBody>
      </p:sp>
      <p:sp>
        <p:nvSpPr>
          <p:cNvPr id="7" name="Oval 6"/>
          <p:cNvSpPr/>
          <p:nvPr/>
        </p:nvSpPr>
        <p:spPr bwMode="auto">
          <a:xfrm>
            <a:off x="4154657" y="2941847"/>
            <a:ext cx="1131278" cy="1131278"/>
          </a:xfrm>
          <a:prstGeom prst="ellipse">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 Inspira Pitch" pitchFamily="34" charset="0"/>
            </a:endParaRPr>
          </a:p>
        </p:txBody>
      </p:sp>
      <p:sp>
        <p:nvSpPr>
          <p:cNvPr id="8" name="Rectangle 7"/>
          <p:cNvSpPr/>
          <p:nvPr/>
        </p:nvSpPr>
        <p:spPr bwMode="auto">
          <a:xfrm>
            <a:off x="1905000" y="1371600"/>
            <a:ext cx="5334000" cy="4038600"/>
          </a:xfrm>
          <a:prstGeom prst="rect">
            <a:avLst/>
          </a:prstGeom>
          <a:noFill/>
          <a:ln w="101600" cap="flat" cmpd="thickThin" algn="ctr">
            <a:solidFill>
              <a:schemeClr val="bg2">
                <a:lumMod val="25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3" name="TextBox 2"/>
          <p:cNvSpPr txBox="1"/>
          <p:nvPr/>
        </p:nvSpPr>
        <p:spPr>
          <a:xfrm>
            <a:off x="644290" y="5791200"/>
            <a:ext cx="7855420" cy="461665"/>
          </a:xfrm>
          <a:prstGeom prst="rect">
            <a:avLst/>
          </a:prstGeom>
          <a:noFill/>
        </p:spPr>
        <p:txBody>
          <a:bodyPr wrap="none" rtlCol="0">
            <a:spAutoFit/>
          </a:bodyPr>
          <a:lstStyle/>
          <a:p>
            <a:r>
              <a:rPr lang="en-US" b="0" i="0" dirty="0" smtClean="0">
                <a:solidFill>
                  <a:srgbClr val="000098"/>
                </a:solidFill>
                <a:latin typeface="+mj-lt"/>
              </a:rPr>
              <a:t>Magnification so low, exit pupil is BIGGER than eye pupil</a:t>
            </a:r>
          </a:p>
        </p:txBody>
      </p:sp>
    </p:spTree>
    <p:extLst>
      <p:ext uri="{BB962C8B-B14F-4D97-AF65-F5344CB8AC3E}">
        <p14:creationId xmlns:p14="http://schemas.microsoft.com/office/powerpoint/2010/main" val="3160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t>Minimum Magnification </a:t>
            </a:r>
          </a:p>
        </p:txBody>
      </p:sp>
      <p:sp>
        <p:nvSpPr>
          <p:cNvPr id="165891" name="Rectangle 3" descr="Rectangle: Click to edit Master text styles&#10;Second level&#10;Third level&#10;Fourth level&#10;Fifth level"/>
          <p:cNvSpPr>
            <a:spLocks noGrp="1" noChangeArrowheads="1"/>
          </p:cNvSpPr>
          <p:nvPr>
            <p:ph type="body" idx="1"/>
          </p:nvPr>
        </p:nvSpPr>
        <p:spPr>
          <a:xfrm>
            <a:off x="838200" y="3886200"/>
            <a:ext cx="8001000" cy="2133600"/>
          </a:xfrm>
        </p:spPr>
        <p:txBody>
          <a:bodyPr/>
          <a:lstStyle/>
          <a:p>
            <a:pPr marL="574675" indent="-574675">
              <a:lnSpc>
                <a:spcPct val="130000"/>
              </a:lnSpc>
            </a:pPr>
            <a:r>
              <a:rPr lang="en-US" sz="2400" smtClean="0">
                <a:cs typeface="Tahoma" pitchFamily="34" charset="0"/>
              </a:rPr>
              <a:t>Below </a:t>
            </a:r>
            <a:r>
              <a:rPr lang="en-US" sz="2400" dirty="0">
                <a:cs typeface="Tahoma" pitchFamily="34" charset="0"/>
              </a:rPr>
              <a:t>the magnification where </a:t>
            </a:r>
            <a:r>
              <a:rPr lang="en-US" sz="2400" dirty="0" err="1">
                <a:cs typeface="Tahoma" pitchFamily="34" charset="0"/>
              </a:rPr>
              <a:t>D</a:t>
            </a:r>
            <a:r>
              <a:rPr lang="en-US" sz="2400" baseline="-25000" dirty="0" err="1">
                <a:cs typeface="Tahoma" pitchFamily="34" charset="0"/>
              </a:rPr>
              <a:t>ep</a:t>
            </a:r>
            <a:r>
              <a:rPr lang="en-US" sz="2400" dirty="0">
                <a:cs typeface="Tahoma" pitchFamily="34" charset="0"/>
              </a:rPr>
              <a:t> = </a:t>
            </a:r>
            <a:r>
              <a:rPr lang="en-US" sz="2400" dirty="0" err="1" smtClean="0">
                <a:cs typeface="Tahoma" pitchFamily="34" charset="0"/>
              </a:rPr>
              <a:t>D</a:t>
            </a:r>
            <a:r>
              <a:rPr lang="en-US" sz="2400" baseline="-25000" dirty="0" err="1" smtClean="0">
                <a:cs typeface="Tahoma" pitchFamily="34" charset="0"/>
              </a:rPr>
              <a:t>eye</a:t>
            </a:r>
            <a:r>
              <a:rPr lang="en-US" sz="2400" dirty="0">
                <a:cs typeface="Tahoma" pitchFamily="34" charset="0"/>
              </a:rPr>
              <a:t> </a:t>
            </a:r>
            <a:r>
              <a:rPr lang="en-US" sz="2400" dirty="0" smtClean="0">
                <a:cs typeface="Tahoma" pitchFamily="34" charset="0"/>
              </a:rPr>
              <a:t>= 7mm, </a:t>
            </a:r>
            <a:r>
              <a:rPr lang="en-US" sz="2400" dirty="0">
                <a:cs typeface="Tahoma" pitchFamily="34" charset="0"/>
              </a:rPr>
              <a:t>image gets smaller, brightness </a:t>
            </a:r>
            <a:r>
              <a:rPr lang="en-US" sz="2400" i="1" dirty="0">
                <a:solidFill>
                  <a:srgbClr val="000096"/>
                </a:solidFill>
                <a:cs typeface="Tahoma" pitchFamily="34" charset="0"/>
              </a:rPr>
              <a:t>is the same</a:t>
            </a:r>
            <a:r>
              <a:rPr lang="en-US" sz="2400">
                <a:cs typeface="Tahoma" pitchFamily="34" charset="0"/>
              </a:rPr>
              <a:t>.  </a:t>
            </a:r>
            <a:endParaRPr lang="en-US" sz="2400" dirty="0">
              <a:cs typeface="Tahoma"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1885528" y="5181600"/>
                <a:ext cx="5372945" cy="13129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000098"/>
                              </a:solidFill>
                              <a:latin typeface="Cambria Math"/>
                            </a:rPr>
                          </m:ctrlPr>
                        </m:sSubPr>
                        <m:e>
                          <m:r>
                            <m:rPr>
                              <m:nor/>
                            </m:rPr>
                            <a:rPr lang="en-US" sz="3600" b="0" i="0" smtClean="0">
                              <a:solidFill>
                                <a:srgbClr val="000098"/>
                              </a:solidFill>
                              <a:latin typeface="+mj-lt"/>
                            </a:rPr>
                            <m:t>M</m:t>
                          </m:r>
                        </m:e>
                        <m:sub>
                          <m:r>
                            <a:rPr lang="en-US" sz="3600" b="0" i="1" smtClean="0">
                              <a:solidFill>
                                <a:srgbClr val="000098"/>
                              </a:solidFill>
                              <a:latin typeface="Cambria Math"/>
                            </a:rPr>
                            <m:t>𝑚𝑖𝑛</m:t>
                          </m:r>
                        </m:sub>
                      </m:sSub>
                      <m:r>
                        <a:rPr lang="en-US" sz="3600" b="0" i="1" smtClean="0">
                          <a:solidFill>
                            <a:srgbClr val="000098"/>
                          </a:solidFill>
                          <a:latin typeface="Cambria Math"/>
                        </a:rPr>
                        <m:t>=</m:t>
                      </m:r>
                      <m:f>
                        <m:fPr>
                          <m:ctrlPr>
                            <a:rPr lang="en-US" sz="3600" b="0" i="1" smtClean="0">
                              <a:solidFill>
                                <a:srgbClr val="000098"/>
                              </a:solidFill>
                              <a:latin typeface="Cambria Math"/>
                            </a:rPr>
                          </m:ctrlPr>
                        </m:fPr>
                        <m:num>
                          <m:sSub>
                            <m:sSubPr>
                              <m:ctrlPr>
                                <a:rPr lang="en-US" sz="3600" b="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𝑂</m:t>
                              </m:r>
                            </m:sub>
                          </m:sSub>
                        </m:num>
                        <m:den>
                          <m:sSub>
                            <m:sSubPr>
                              <m:ctrlPr>
                                <a:rPr lang="en-US" sz="3600" b="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𝑒𝑝</m:t>
                              </m:r>
                            </m:sub>
                          </m:sSub>
                        </m:den>
                      </m:f>
                      <m:r>
                        <a:rPr lang="en-US" sz="3600" b="0" i="1" smtClean="0">
                          <a:solidFill>
                            <a:srgbClr val="000098"/>
                          </a:solidFill>
                          <a:latin typeface="Cambria Math"/>
                        </a:rPr>
                        <m:t>=</m:t>
                      </m:r>
                      <m:f>
                        <m:fPr>
                          <m:ctrlPr>
                            <a:rPr lang="en-US" sz="3600" b="0" i="1" smtClean="0">
                              <a:solidFill>
                                <a:srgbClr val="000098"/>
                              </a:solidFill>
                              <a:latin typeface="Cambria Math"/>
                            </a:rPr>
                          </m:ctrlPr>
                        </m:fPr>
                        <m:num>
                          <m:sSub>
                            <m:sSubPr>
                              <m:ctrlPr>
                                <a:rPr lang="en-US" sz="3600" b="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𝑂</m:t>
                              </m:r>
                            </m:sub>
                          </m:sSub>
                        </m:num>
                        <m:den>
                          <m:sSub>
                            <m:sSubPr>
                              <m:ctrlPr>
                                <a:rPr lang="en-US" sz="3600" b="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𝑒𝑦𝑒</m:t>
                              </m:r>
                            </m:sub>
                          </m:sSub>
                        </m:den>
                      </m:f>
                      <m:r>
                        <a:rPr lang="en-US" sz="3600" b="0" i="1" smtClean="0">
                          <a:solidFill>
                            <a:srgbClr val="000098"/>
                          </a:solidFill>
                          <a:latin typeface="Cambria Math"/>
                        </a:rPr>
                        <m:t>=</m:t>
                      </m:r>
                      <m:f>
                        <m:fPr>
                          <m:ctrlPr>
                            <a:rPr lang="en-US" sz="3600" b="0" i="1" smtClean="0">
                              <a:solidFill>
                                <a:srgbClr val="000098"/>
                              </a:solidFill>
                              <a:latin typeface="Cambria Math"/>
                            </a:rPr>
                          </m:ctrlPr>
                        </m:fPr>
                        <m:num>
                          <m:sSub>
                            <m:sSubPr>
                              <m:ctrlPr>
                                <a:rPr lang="en-US" sz="3600" b="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𝑂</m:t>
                              </m:r>
                            </m:sub>
                          </m:sSub>
                        </m:num>
                        <m:den>
                          <m:r>
                            <m:rPr>
                              <m:nor/>
                            </m:rPr>
                            <a:rPr lang="en-US" sz="3600" b="0" i="0" smtClean="0">
                              <a:solidFill>
                                <a:srgbClr val="000098"/>
                              </a:solidFill>
                              <a:latin typeface="+mj-lt"/>
                            </a:rPr>
                            <m:t>7</m:t>
                          </m:r>
                        </m:den>
                      </m:f>
                    </m:oMath>
                  </m:oMathPara>
                </a14:m>
                <a:endParaRPr lang="en-US" sz="3600" b="0" i="0" dirty="0" smtClean="0">
                  <a:solidFill>
                    <a:srgbClr val="000098"/>
                  </a:solidFill>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885528" y="5181600"/>
                <a:ext cx="5372945" cy="131292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737505" y="1997480"/>
                <a:ext cx="2920095" cy="1507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𝑂</m:t>
                              </m:r>
                            </m:sub>
                          </m:sSub>
                        </m:num>
                        <m:den>
                          <m:r>
                            <m:rPr>
                              <m:nor/>
                            </m:rPr>
                            <a:rPr lang="en-US" sz="4800" b="0" i="0" smtClean="0">
                              <a:solidFill>
                                <a:schemeClr val="bg2">
                                  <a:lumMod val="50000"/>
                                </a:schemeClr>
                              </a:solidFill>
                              <a:latin typeface="+mj-lt"/>
                            </a:rPr>
                            <m:t>M</m:t>
                          </m:r>
                        </m:den>
                      </m:f>
                    </m:oMath>
                  </m:oMathPara>
                </a14:m>
                <a:endParaRPr lang="en-US" sz="4800" dirty="0">
                  <a:solidFill>
                    <a:schemeClr val="bg2">
                      <a:lumMod val="50000"/>
                    </a:schemeClr>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37505" y="1997480"/>
                <a:ext cx="2920095" cy="1507720"/>
              </a:xfrm>
              <a:prstGeom prst="rect">
                <a:avLst/>
              </a:prstGeom>
              <a:blipFill rotWithShape="1">
                <a:blip r:embed="rId4"/>
                <a:stretch>
                  <a:fillRect/>
                </a:stretch>
              </a:blipFill>
            </p:spPr>
            <p:txBody>
              <a:bodyPr/>
              <a:lstStyle/>
              <a:p>
                <a:r>
                  <a:rPr lang="en-US">
                    <a:noFill/>
                  </a:rPr>
                  <a:t> </a:t>
                </a:r>
              </a:p>
            </p:txBody>
          </p:sp>
        </mc:Fallback>
      </mc:AlternateContent>
      <p:grpSp>
        <p:nvGrpSpPr>
          <p:cNvPr id="6" name="Group 5"/>
          <p:cNvGrpSpPr/>
          <p:nvPr/>
        </p:nvGrpSpPr>
        <p:grpSpPr>
          <a:xfrm>
            <a:off x="3657600" y="1219200"/>
            <a:ext cx="4800600" cy="2398931"/>
            <a:chOff x="3886200" y="1563469"/>
            <a:chExt cx="4800600" cy="2398931"/>
          </a:xfrm>
        </p:grpSpPr>
        <mc:AlternateContent xmlns:mc="http://schemas.openxmlformats.org/markup-compatibility/2006" xmlns:a14="http://schemas.microsoft.com/office/drawing/2010/main">
          <mc:Choice Requires="a14">
            <p:sp>
              <p:nvSpPr>
                <p:cNvPr id="7" name="TextBox 6"/>
                <p:cNvSpPr txBox="1"/>
                <p:nvPr/>
              </p:nvSpPr>
              <p:spPr>
                <a:xfrm>
                  <a:off x="5562600" y="2243981"/>
                  <a:ext cx="2665409" cy="17184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4800" b="0" i="0" smtClean="0">
                            <a:solidFill>
                              <a:schemeClr val="bg2">
                                <a:lumMod val="50000"/>
                              </a:schemeClr>
                            </a:solidFill>
                            <a:latin typeface="+mj-lt"/>
                          </a:rPr>
                          <m:t>M</m:t>
                        </m:r>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𝑂</m:t>
                                </m:r>
                              </m:sub>
                            </m:sSub>
                          </m:num>
                          <m:den>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den>
                        </m:f>
                      </m:oMath>
                    </m:oMathPara>
                  </a14:m>
                  <a:endParaRPr lang="en-US" sz="4800" dirty="0">
                    <a:solidFill>
                      <a:schemeClr val="bg2">
                        <a:lumMod val="50000"/>
                      </a:schemeClr>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562600" y="2243981"/>
                  <a:ext cx="2665409" cy="1718419"/>
                </a:xfrm>
                <a:prstGeom prst="rect">
                  <a:avLst/>
                </a:prstGeom>
                <a:blipFill rotWithShape="1">
                  <a:blip r:embed="rId5"/>
                  <a:stretch>
                    <a:fillRect/>
                  </a:stretch>
                </a:blipFill>
              </p:spPr>
              <p:txBody>
                <a:bodyPr/>
                <a:lstStyle/>
                <a:p>
                  <a:r>
                    <a:rPr lang="en-US">
                      <a:noFill/>
                    </a:rPr>
                    <a:t> </a:t>
                  </a:r>
                </a:p>
              </p:txBody>
            </p:sp>
          </mc:Fallback>
        </mc:AlternateContent>
        <p:cxnSp>
          <p:nvCxnSpPr>
            <p:cNvPr id="8" name="Straight Arrow Connector 7"/>
            <p:cNvCxnSpPr/>
            <p:nvPr/>
          </p:nvCxnSpPr>
          <p:spPr bwMode="auto">
            <a:xfrm>
              <a:off x="3886200" y="3103190"/>
              <a:ext cx="1219200" cy="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5334001" y="1563469"/>
              <a:ext cx="3352799" cy="646331"/>
            </a:xfrm>
            <a:prstGeom prst="rect">
              <a:avLst/>
            </a:prstGeom>
            <a:noFill/>
          </p:spPr>
          <p:txBody>
            <a:bodyPr wrap="square" rtlCol="0">
              <a:spAutoFit/>
            </a:bodyPr>
            <a:lstStyle/>
            <a:p>
              <a:pPr algn="ctr"/>
              <a:r>
                <a:rPr lang="en-US" sz="3600" b="1" dirty="0" smtClean="0">
                  <a:solidFill>
                    <a:schemeClr val="bg1">
                      <a:lumMod val="50000"/>
                    </a:schemeClr>
                  </a:solidFill>
                  <a:latin typeface="Cambria Math" pitchFamily="18" charset="0"/>
                  <a:ea typeface="Cambria Math" pitchFamily="18" charset="0"/>
                </a:rPr>
                <a:t>Magnification </a:t>
              </a:r>
              <a:endParaRPr lang="en-US" sz="3600" b="1" dirty="0">
                <a:solidFill>
                  <a:schemeClr val="bg1">
                    <a:lumMod val="50000"/>
                  </a:schemeClr>
                </a:solidFill>
                <a:latin typeface="Cambria Math" pitchFamily="18" charset="0"/>
                <a:ea typeface="Cambria Math" pitchFamily="18" charset="0"/>
              </a:endParaRPr>
            </a:p>
          </p:txBody>
        </p:sp>
      </p:grpSp>
    </p:spTree>
    <p:extLst>
      <p:ext uri="{BB962C8B-B14F-4D97-AF65-F5344CB8AC3E}">
        <p14:creationId xmlns:p14="http://schemas.microsoft.com/office/powerpoint/2010/main" val="193364412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dirty="0"/>
              <a:t>Max Eyepiece Focal Length </a:t>
            </a:r>
          </a:p>
        </p:txBody>
      </p:sp>
      <p:sp>
        <p:nvSpPr>
          <p:cNvPr id="2" name="Content Placeholder 1"/>
          <p:cNvSpPr>
            <a:spLocks noGrp="1"/>
          </p:cNvSpPr>
          <p:nvPr>
            <p:ph idx="1"/>
          </p:nvPr>
        </p:nvSpPr>
        <p:spPr>
          <a:xfrm>
            <a:off x="838200" y="3810000"/>
            <a:ext cx="7696200" cy="25146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574675" indent="-574675">
              <a:lnSpc>
                <a:spcPct val="130000"/>
              </a:lnSpc>
            </a:pPr>
            <a:r>
              <a:rPr lang="en-US" sz="2400">
                <a:cs typeface="Tahoma" pitchFamily="34" charset="0"/>
              </a:rPr>
              <a:t>At minimum </a:t>
            </a:r>
            <a:r>
              <a:rPr lang="en-US" sz="2400" dirty="0">
                <a:cs typeface="Tahoma" pitchFamily="34" charset="0"/>
              </a:rPr>
              <a:t>magnification </a:t>
            </a:r>
            <a:r>
              <a:rPr lang="en-US" sz="2400" dirty="0" err="1">
                <a:cs typeface="Tahoma" pitchFamily="34" charset="0"/>
              </a:rPr>
              <a:t>Dep</a:t>
            </a:r>
            <a:r>
              <a:rPr lang="en-US" sz="2400" dirty="0">
                <a:cs typeface="Tahoma" pitchFamily="34" charset="0"/>
              </a:rPr>
              <a:t> = 7mm, so the maximum eyepiece focal length is  </a:t>
            </a:r>
          </a:p>
        </p:txBody>
      </p:sp>
      <p:sp>
        <p:nvSpPr>
          <p:cNvPr id="3" name="TextBox 2"/>
          <p:cNvSpPr txBox="1"/>
          <p:nvPr/>
        </p:nvSpPr>
        <p:spPr>
          <a:xfrm>
            <a:off x="2928313" y="5174159"/>
            <a:ext cx="3287375" cy="769441"/>
          </a:xfrm>
          <a:prstGeom prst="rect">
            <a:avLst/>
          </a:prstGeom>
          <a:noFill/>
        </p:spPr>
        <p:txBody>
          <a:bodyPr wrap="none" rtlCol="0">
            <a:spAutoFit/>
          </a:bodyPr>
          <a:lstStyle/>
          <a:p>
            <a:pPr algn="ctr"/>
            <a:r>
              <a:rPr lang="en-US" sz="4400" b="0" i="0" dirty="0" err="1" smtClean="0">
                <a:solidFill>
                  <a:srgbClr val="000098"/>
                </a:solidFill>
                <a:latin typeface="+mj-lt"/>
              </a:rPr>
              <a:t>f</a:t>
            </a:r>
            <a:r>
              <a:rPr lang="en-US" sz="4400" b="0" i="0" baseline="-25000" dirty="0" err="1" smtClean="0">
                <a:solidFill>
                  <a:srgbClr val="000098"/>
                </a:solidFill>
                <a:latin typeface="+mj-lt"/>
              </a:rPr>
              <a:t>e</a:t>
            </a:r>
            <a:r>
              <a:rPr lang="en-US" sz="4400" b="0" i="0" baseline="-25000" dirty="0" smtClean="0">
                <a:solidFill>
                  <a:srgbClr val="000098"/>
                </a:solidFill>
                <a:latin typeface="+mj-lt"/>
              </a:rPr>
              <a:t>-max</a:t>
            </a:r>
            <a:r>
              <a:rPr lang="en-US" sz="4400" b="0" i="0" dirty="0" smtClean="0">
                <a:solidFill>
                  <a:srgbClr val="000098"/>
                </a:solidFill>
                <a:latin typeface="+mj-lt"/>
              </a:rPr>
              <a:t> = 7×f</a:t>
            </a:r>
            <a:r>
              <a:rPr lang="en-US" sz="4400" b="0" i="0" baseline="-25000" dirty="0" smtClean="0">
                <a:solidFill>
                  <a:srgbClr val="000098"/>
                </a:solidFill>
                <a:latin typeface="+mj-lt"/>
              </a:rPr>
              <a:t>R</a:t>
            </a:r>
          </a:p>
        </p:txBody>
      </p:sp>
      <mc:AlternateContent xmlns:mc="http://schemas.openxmlformats.org/markup-compatibility/2006" xmlns:a14="http://schemas.microsoft.com/office/drawing/2010/main">
        <mc:Choice Requires="a14">
          <p:sp>
            <p:nvSpPr>
              <p:cNvPr id="5" name="TextBox 4"/>
              <p:cNvSpPr txBox="1"/>
              <p:nvPr/>
            </p:nvSpPr>
            <p:spPr>
              <a:xfrm>
                <a:off x="746727" y="1868269"/>
                <a:ext cx="2682273" cy="16564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𝑒</m:t>
                              </m:r>
                            </m:sub>
                          </m:sSub>
                        </m:num>
                        <m:den>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𝑅</m:t>
                              </m:r>
                            </m:sub>
                          </m:sSub>
                        </m:den>
                      </m:f>
                    </m:oMath>
                  </m:oMathPara>
                </a14:m>
                <a:endParaRPr lang="en-US" sz="4800" dirty="0">
                  <a:solidFill>
                    <a:schemeClr val="bg2">
                      <a:lumMod val="50000"/>
                    </a:schemeClr>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46727" y="1868269"/>
                <a:ext cx="2682273" cy="1656479"/>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004022" y="2228343"/>
                <a:ext cx="3758978" cy="897233"/>
              </a:xfrm>
              <a:prstGeom prst="rect">
                <a:avLst/>
              </a:prstGeom>
              <a:noFill/>
            </p:spPr>
            <p:txBody>
              <a:bodyPr wrap="none" rtlCol="0">
                <a:spAutoFit/>
              </a:bodyPr>
              <a:lstStyle>
                <a:defPPr>
                  <a:defRPr lang="en-US"/>
                </a:defPPr>
                <a:lvl1pPr>
                  <a:defRPr sz="4800" b="0" i="0">
                    <a:solidFill>
                      <a:schemeClr val="bg2">
                        <a:lumMod val="50000"/>
                      </a:schemeClr>
                    </a:solidFill>
                    <a:latin typeface="+mj-lt"/>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m:rPr>
                              <m:nor/>
                            </m:rPr>
                            <a:rPr lang="en-US"/>
                            <m:t>f</m:t>
                          </m:r>
                        </m:e>
                        <m:sub>
                          <m:r>
                            <a:rPr lang="en-US">
                              <a:latin typeface="Cambria Math"/>
                            </a:rPr>
                            <m:t>𝑒</m:t>
                          </m:r>
                        </m:sub>
                      </m:sSub>
                      <m:r>
                        <a:rPr lang="en-US">
                          <a:latin typeface="Cambria Math"/>
                        </a:rPr>
                        <m:t>=</m:t>
                      </m:r>
                      <m:sSub>
                        <m:sSubPr>
                          <m:ctrlPr>
                            <a:rPr lang="en-US" i="1">
                              <a:latin typeface="Cambria Math"/>
                            </a:rPr>
                          </m:ctrlPr>
                        </m:sSubPr>
                        <m:e>
                          <m:r>
                            <m:rPr>
                              <m:nor/>
                            </m:rPr>
                            <a:rPr lang="en-US"/>
                            <m:t>D</m:t>
                          </m:r>
                        </m:e>
                        <m:sub>
                          <m:r>
                            <a:rPr lang="en-US">
                              <a:latin typeface="Cambria Math"/>
                            </a:rPr>
                            <m:t>𝑒𝑝</m:t>
                          </m:r>
                        </m:sub>
                      </m:sSub>
                      <m:r>
                        <a:rPr lang="en-US">
                          <a:latin typeface="Cambria Math"/>
                        </a:rPr>
                        <m:t>×</m:t>
                      </m:r>
                      <m:sSub>
                        <m:sSubPr>
                          <m:ctrlPr>
                            <a:rPr lang="en-US" i="1">
                              <a:latin typeface="Cambria Math"/>
                            </a:rPr>
                          </m:ctrlPr>
                        </m:sSubPr>
                        <m:e>
                          <m:r>
                            <m:rPr>
                              <m:nor/>
                            </m:rPr>
                            <a:rPr lang="en-US"/>
                            <m:t>f</m:t>
                          </m:r>
                        </m:e>
                        <m:sub>
                          <m:r>
                            <a:rPr lang="en-US">
                              <a:latin typeface="Cambria Math"/>
                            </a:rPr>
                            <m:t>𝑅</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004022" y="2228343"/>
                <a:ext cx="3758978" cy="897233"/>
              </a:xfrm>
              <a:prstGeom prst="rect">
                <a:avLst/>
              </a:prstGeom>
              <a:blipFill rotWithShape="1">
                <a:blip r:embed="rId4"/>
                <a:stretch>
                  <a:fillRect/>
                </a:stretch>
              </a:blipFill>
            </p:spPr>
            <p:txBody>
              <a:bodyPr/>
              <a:lstStyle/>
              <a:p>
                <a:r>
                  <a:rPr lang="en-US">
                    <a:noFill/>
                  </a:rPr>
                  <a:t> </a:t>
                </a:r>
              </a:p>
            </p:txBody>
          </p:sp>
        </mc:Fallback>
      </mc:AlternateContent>
      <p:cxnSp>
        <p:nvCxnSpPr>
          <p:cNvPr id="8" name="Straight Arrow Connector 7"/>
          <p:cNvCxnSpPr/>
          <p:nvPr/>
        </p:nvCxnSpPr>
        <p:spPr bwMode="auto">
          <a:xfrm>
            <a:off x="3657600" y="2676960"/>
            <a:ext cx="1219200"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5715000" y="1447800"/>
            <a:ext cx="2133600" cy="646331"/>
          </a:xfrm>
          <a:prstGeom prst="rect">
            <a:avLst/>
          </a:prstGeom>
          <a:noFill/>
        </p:spPr>
        <p:txBody>
          <a:bodyPr wrap="square" rtlCol="0">
            <a:spAutoFit/>
          </a:bodyPr>
          <a:lstStyle/>
          <a:p>
            <a:pPr algn="ctr"/>
            <a:r>
              <a:rPr lang="en-US" sz="3600" b="1" dirty="0" smtClean="0">
                <a:solidFill>
                  <a:schemeClr val="bg1">
                    <a:lumMod val="50000"/>
                  </a:schemeClr>
                </a:solidFill>
                <a:latin typeface="Cambria Math" pitchFamily="18" charset="0"/>
                <a:ea typeface="Cambria Math" pitchFamily="18" charset="0"/>
              </a:rPr>
              <a:t>Eyepiece</a:t>
            </a:r>
            <a:endParaRPr lang="en-US" sz="3600" b="1" dirty="0">
              <a:solidFill>
                <a:schemeClr val="bg1">
                  <a:lumMod val="50000"/>
                </a:schemeClr>
              </a:solidFill>
              <a:latin typeface="Cambria Math" pitchFamily="18" charset="0"/>
              <a:ea typeface="Cambria Math"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dirty="0"/>
              <a:t>Example 1: </a:t>
            </a:r>
            <a:r>
              <a:rPr lang="en-US" dirty="0">
                <a:solidFill>
                  <a:schemeClr val="accent6">
                    <a:lumMod val="75000"/>
                  </a:schemeClr>
                </a:solidFill>
              </a:rPr>
              <a:t>Min Magnification </a:t>
            </a:r>
          </a:p>
        </p:txBody>
      </p:sp>
      <p:sp>
        <p:nvSpPr>
          <p:cNvPr id="172035" name="Text Box 3"/>
          <p:cNvSpPr txBox="1">
            <a:spLocks noChangeArrowheads="1"/>
          </p:cNvSpPr>
          <p:nvPr/>
        </p:nvSpPr>
        <p:spPr bwMode="auto">
          <a:xfrm>
            <a:off x="822325" y="1481138"/>
            <a:ext cx="35020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400050" indent="-22542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dirty="0">
                <a:solidFill>
                  <a:srgbClr val="1F2243"/>
                </a:solidFill>
                <a:latin typeface="Tahoma" pitchFamily="34" charset="0"/>
              </a:rPr>
              <a:t>My Orion </a:t>
            </a:r>
            <a:r>
              <a:rPr lang="en-US" dirty="0" err="1">
                <a:solidFill>
                  <a:srgbClr val="1F2243"/>
                </a:solidFill>
                <a:latin typeface="Tahoma" pitchFamily="34" charset="0"/>
              </a:rPr>
              <a:t>SkyView</a:t>
            </a:r>
            <a:r>
              <a:rPr lang="en-US" dirty="0">
                <a:solidFill>
                  <a:srgbClr val="1F2243"/>
                </a:solidFill>
                <a:latin typeface="Tahoma" pitchFamily="34" charset="0"/>
              </a:rPr>
              <a:t> Pro 8</a:t>
            </a:r>
            <a:r>
              <a:rPr lang="en-US" dirty="0">
                <a:latin typeface="Tahoma" pitchFamily="34" charset="0"/>
              </a:rPr>
              <a:t> </a:t>
            </a:r>
          </a:p>
          <a:p>
            <a:pPr lvl="1">
              <a:buFontTx/>
              <a:buChar char="•"/>
            </a:pPr>
            <a:r>
              <a:rPr lang="en-US" sz="2000" dirty="0">
                <a:latin typeface="Tahoma" pitchFamily="34" charset="0"/>
              </a:rPr>
              <a:t>8” diameter </a:t>
            </a:r>
          </a:p>
          <a:p>
            <a:pPr lvl="1">
              <a:buFontTx/>
              <a:buChar char="•"/>
            </a:pPr>
            <a:r>
              <a:rPr lang="en-US" sz="2000" dirty="0">
                <a:latin typeface="Tahoma" pitchFamily="34" charset="0"/>
              </a:rPr>
              <a:t>f/5 </a:t>
            </a:r>
          </a:p>
        </p:txBody>
      </p:sp>
      <p:sp>
        <p:nvSpPr>
          <p:cNvPr id="172036" name="Text Box 4"/>
          <p:cNvSpPr txBox="1">
            <a:spLocks noChangeArrowheads="1"/>
          </p:cNvSpPr>
          <p:nvPr/>
        </p:nvSpPr>
        <p:spPr bwMode="auto">
          <a:xfrm>
            <a:off x="822325" y="2895600"/>
            <a:ext cx="3706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98"/>
                </a:solidFill>
                <a:latin typeface="Tahoma" pitchFamily="34" charset="0"/>
              </a:rPr>
              <a:t>D</a:t>
            </a:r>
            <a:r>
              <a:rPr lang="en-US" baseline="-25000" dirty="0">
                <a:solidFill>
                  <a:srgbClr val="000098"/>
                </a:solidFill>
                <a:latin typeface="Tahoma" pitchFamily="34" charset="0"/>
              </a:rPr>
              <a:t>O</a:t>
            </a:r>
            <a:r>
              <a:rPr lang="en-US" dirty="0">
                <a:solidFill>
                  <a:srgbClr val="000098"/>
                </a:solidFill>
                <a:latin typeface="Tahoma" pitchFamily="34" charset="0"/>
              </a:rPr>
              <a:t> = 25.4</a:t>
            </a:r>
            <a:r>
              <a:rPr lang="en-US" dirty="0">
                <a:solidFill>
                  <a:srgbClr val="000098"/>
                </a:solidFill>
                <a:latin typeface="Tahoma" pitchFamily="34" charset="0"/>
                <a:cs typeface="Tahoma" pitchFamily="34" charset="0"/>
              </a:rPr>
              <a:t>×8 = 203.2mm </a:t>
            </a:r>
            <a:endParaRPr lang="en-US" dirty="0">
              <a:solidFill>
                <a:srgbClr val="000098"/>
              </a:solidFill>
              <a:latin typeface="Tahoma" pitchFamily="34" charset="0"/>
            </a:endParaRPr>
          </a:p>
        </p:txBody>
      </p:sp>
      <p:sp>
        <p:nvSpPr>
          <p:cNvPr id="172038" name="Text Box 6"/>
          <p:cNvSpPr txBox="1">
            <a:spLocks noChangeArrowheads="1"/>
          </p:cNvSpPr>
          <p:nvPr/>
        </p:nvSpPr>
        <p:spPr bwMode="auto">
          <a:xfrm>
            <a:off x="822325" y="4800600"/>
            <a:ext cx="3065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98"/>
                </a:solidFill>
                <a:latin typeface="Tahoma" pitchFamily="34" charset="0"/>
              </a:rPr>
              <a:t>f</a:t>
            </a:r>
            <a:r>
              <a:rPr lang="en-US" baseline="-25000">
                <a:solidFill>
                  <a:srgbClr val="000098"/>
                </a:solidFill>
                <a:latin typeface="Tahoma" pitchFamily="34" charset="0"/>
              </a:rPr>
              <a:t>e-max</a:t>
            </a:r>
            <a:r>
              <a:rPr lang="en-US">
                <a:solidFill>
                  <a:srgbClr val="000098"/>
                </a:solidFill>
                <a:latin typeface="Tahoma" pitchFamily="34" charset="0"/>
              </a:rPr>
              <a:t> = 7</a:t>
            </a:r>
            <a:r>
              <a:rPr lang="en-US">
                <a:solidFill>
                  <a:srgbClr val="000098"/>
                </a:solidFill>
                <a:latin typeface="Tahoma" pitchFamily="34" charset="0"/>
                <a:cs typeface="Tahoma" pitchFamily="34" charset="0"/>
              </a:rPr>
              <a:t>×5 = 35mm</a:t>
            </a:r>
            <a:endParaRPr lang="en-US">
              <a:solidFill>
                <a:srgbClr val="000098"/>
              </a:solidFill>
              <a:latin typeface="Tahoma" pitchFamily="34" charset="0"/>
            </a:endParaRPr>
          </a:p>
        </p:txBody>
      </p:sp>
      <p:sp>
        <p:nvSpPr>
          <p:cNvPr id="172039" name="Text Box 7"/>
          <p:cNvSpPr txBox="1">
            <a:spLocks noChangeArrowheads="1"/>
          </p:cNvSpPr>
          <p:nvPr/>
        </p:nvSpPr>
        <p:spPr bwMode="auto">
          <a:xfrm>
            <a:off x="4113213" y="4800600"/>
            <a:ext cx="1068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accent2"/>
                </a:solidFill>
              </a:rPr>
              <a:t>simple</a:t>
            </a:r>
          </a:p>
        </p:txBody>
      </p:sp>
      <p:pic>
        <p:nvPicPr>
          <p:cNvPr id="172046" name="Picture 14" descr="C:\Documents and Settings\owner\My Documents\Astronomy\Telescopes\SkyViewPro_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363" y="1295400"/>
            <a:ext cx="2806700" cy="4267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762000" y="3614893"/>
                <a:ext cx="3567323" cy="80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98"/>
                              </a:solidFill>
                              <a:latin typeface="Cambria Math"/>
                            </a:rPr>
                          </m:ctrlPr>
                        </m:sSubPr>
                        <m:e>
                          <m:r>
                            <m:rPr>
                              <m:nor/>
                            </m:rPr>
                            <a:rPr lang="en-US" b="0" i="0" smtClean="0">
                              <a:solidFill>
                                <a:srgbClr val="000098"/>
                              </a:solidFill>
                              <a:latin typeface="+mj-lt"/>
                            </a:rPr>
                            <m:t>M</m:t>
                          </m:r>
                        </m:e>
                        <m:sub>
                          <m:r>
                            <a:rPr lang="en-US" b="0" i="1" smtClean="0">
                              <a:solidFill>
                                <a:srgbClr val="000098"/>
                              </a:solidFill>
                              <a:latin typeface="Cambria Math"/>
                            </a:rPr>
                            <m:t>𝑚𝑖𝑛</m:t>
                          </m:r>
                        </m:sub>
                      </m:sSub>
                      <m:r>
                        <a:rPr lang="en-US" b="0" i="1" smtClean="0">
                          <a:solidFill>
                            <a:srgbClr val="000098"/>
                          </a:solidFill>
                          <a:latin typeface="Cambria Math"/>
                        </a:rPr>
                        <m:t>=</m:t>
                      </m:r>
                      <m:f>
                        <m:fPr>
                          <m:ctrlPr>
                            <a:rPr lang="en-US" b="0" i="1" smtClean="0">
                              <a:solidFill>
                                <a:srgbClr val="000098"/>
                              </a:solidFill>
                              <a:latin typeface="Cambria Math"/>
                            </a:rPr>
                          </m:ctrlPr>
                        </m:fPr>
                        <m:num>
                          <m:sSub>
                            <m:sSubPr>
                              <m:ctrlPr>
                                <a:rPr lang="en-US" b="0" i="1" smtClean="0">
                                  <a:solidFill>
                                    <a:srgbClr val="000098"/>
                                  </a:solidFill>
                                  <a:latin typeface="Cambria Math"/>
                                </a:rPr>
                              </m:ctrlPr>
                            </m:sSubPr>
                            <m:e>
                              <m:r>
                                <m:rPr>
                                  <m:nor/>
                                </m:rPr>
                                <a:rPr lang="en-US" b="0" i="0" smtClean="0">
                                  <a:solidFill>
                                    <a:srgbClr val="000098"/>
                                  </a:solidFill>
                                  <a:latin typeface="+mj-lt"/>
                                </a:rPr>
                                <m:t>D</m:t>
                              </m:r>
                            </m:e>
                            <m:sub>
                              <m:r>
                                <a:rPr lang="en-US" b="0" i="1" smtClean="0">
                                  <a:solidFill>
                                    <a:srgbClr val="000098"/>
                                  </a:solidFill>
                                  <a:latin typeface="Cambria Math"/>
                                </a:rPr>
                                <m:t>𝑂</m:t>
                              </m:r>
                            </m:sub>
                          </m:sSub>
                        </m:num>
                        <m:den>
                          <m:r>
                            <m:rPr>
                              <m:nor/>
                            </m:rPr>
                            <a:rPr lang="en-US" b="0" i="0" smtClean="0">
                              <a:solidFill>
                                <a:srgbClr val="000098"/>
                              </a:solidFill>
                              <a:latin typeface="+mj-lt"/>
                            </a:rPr>
                            <m:t>7</m:t>
                          </m:r>
                        </m:den>
                      </m:f>
                      <m:r>
                        <a:rPr lang="en-US" b="0" i="1" smtClean="0">
                          <a:solidFill>
                            <a:srgbClr val="000098"/>
                          </a:solidFill>
                          <a:latin typeface="Cambria Math"/>
                        </a:rPr>
                        <m:t>=</m:t>
                      </m:r>
                      <m:f>
                        <m:fPr>
                          <m:ctrlPr>
                            <a:rPr lang="en-US" b="0" i="1" smtClean="0">
                              <a:solidFill>
                                <a:srgbClr val="000098"/>
                              </a:solidFill>
                              <a:latin typeface="Cambria Math"/>
                            </a:rPr>
                          </m:ctrlPr>
                        </m:fPr>
                        <m:num>
                          <m:r>
                            <m:rPr>
                              <m:nor/>
                            </m:rPr>
                            <a:rPr lang="en-US" b="0" i="0" smtClean="0">
                              <a:solidFill>
                                <a:srgbClr val="000098"/>
                              </a:solidFill>
                              <a:latin typeface="+mj-lt"/>
                            </a:rPr>
                            <m:t>203.2</m:t>
                          </m:r>
                        </m:num>
                        <m:den>
                          <m:r>
                            <m:rPr>
                              <m:nor/>
                            </m:rPr>
                            <a:rPr lang="en-US" b="0" i="0" smtClean="0">
                              <a:solidFill>
                                <a:srgbClr val="000098"/>
                              </a:solidFill>
                              <a:latin typeface="+mj-lt"/>
                            </a:rPr>
                            <m:t>7</m:t>
                          </m:r>
                        </m:den>
                      </m:f>
                      <m:r>
                        <m:rPr>
                          <m:nor/>
                        </m:rPr>
                        <a:rPr lang="en-US" b="0" i="0" smtClean="0">
                          <a:solidFill>
                            <a:srgbClr val="000098"/>
                          </a:solidFill>
                          <a:latin typeface="+mj-lt"/>
                        </a:rPr>
                        <m:t>= 29</m:t>
                      </m:r>
                    </m:oMath>
                  </m:oMathPara>
                </a14:m>
                <a:endParaRPr lang="en-US" i="1" dirty="0" smtClean="0">
                  <a:solidFill>
                    <a:srgbClr val="000098"/>
                  </a:solidFill>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62000" y="3614893"/>
                <a:ext cx="3567323" cy="804707"/>
              </a:xfrm>
              <a:prstGeom prst="rect">
                <a:avLst/>
              </a:prstGeom>
              <a:blipFill rotWithShape="1">
                <a:blip r:embed="rId4"/>
                <a:stretch>
                  <a:fillRect/>
                </a:stretch>
              </a:blipFill>
            </p:spPr>
            <p:txBody>
              <a:bodyPr/>
              <a:lstStyle/>
              <a:p>
                <a:r>
                  <a:rPr lang="en-US">
                    <a:noFill/>
                  </a:rPr>
                  <a:t> </a:t>
                </a:r>
              </a:p>
            </p:txBody>
          </p:sp>
        </mc:Fallback>
      </mc:AlternateContent>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dirty="0"/>
              <a:t>Example 2: </a:t>
            </a:r>
            <a:r>
              <a:rPr lang="en-US" dirty="0" smtClean="0">
                <a:solidFill>
                  <a:schemeClr val="accent6">
                    <a:lumMod val="75000"/>
                  </a:schemeClr>
                </a:solidFill>
              </a:rPr>
              <a:t>Min Magnification</a:t>
            </a:r>
            <a:endParaRPr lang="en-US" dirty="0">
              <a:solidFill>
                <a:schemeClr val="accent6">
                  <a:lumMod val="75000"/>
                </a:schemeClr>
              </a:solidFill>
            </a:endParaRPr>
          </a:p>
        </p:txBody>
      </p:sp>
      <p:sp>
        <p:nvSpPr>
          <p:cNvPr id="172035" name="Text Box 3"/>
          <p:cNvSpPr txBox="1">
            <a:spLocks noChangeArrowheads="1"/>
          </p:cNvSpPr>
          <p:nvPr/>
        </p:nvSpPr>
        <p:spPr bwMode="auto">
          <a:xfrm>
            <a:off x="822325" y="1481138"/>
            <a:ext cx="348884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400050" indent="-22542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dirty="0" err="1" smtClean="0">
                <a:solidFill>
                  <a:srgbClr val="1F2243"/>
                </a:solidFill>
                <a:latin typeface="Tahoma" pitchFamily="34" charset="0"/>
              </a:rPr>
              <a:t>Zemlock</a:t>
            </a:r>
            <a:r>
              <a:rPr lang="en-US" dirty="0" smtClean="0">
                <a:solidFill>
                  <a:srgbClr val="1F2243"/>
                </a:solidFill>
                <a:latin typeface="Tahoma" pitchFamily="34" charset="0"/>
              </a:rPr>
              <a:t> (Z1) Telescope </a:t>
            </a:r>
            <a:endParaRPr lang="en-US" dirty="0">
              <a:latin typeface="Tahoma" pitchFamily="34" charset="0"/>
            </a:endParaRPr>
          </a:p>
          <a:p>
            <a:pPr lvl="1">
              <a:buFontTx/>
              <a:buChar char="•"/>
            </a:pPr>
            <a:r>
              <a:rPr lang="en-US" sz="2000" dirty="0" smtClean="0">
                <a:latin typeface="Tahoma" pitchFamily="34" charset="0"/>
              </a:rPr>
              <a:t>25” </a:t>
            </a:r>
            <a:r>
              <a:rPr lang="en-US" sz="2000" dirty="0">
                <a:latin typeface="Tahoma" pitchFamily="34" charset="0"/>
              </a:rPr>
              <a:t>diameter </a:t>
            </a:r>
          </a:p>
          <a:p>
            <a:pPr lvl="1">
              <a:buFontTx/>
              <a:buChar char="•"/>
            </a:pPr>
            <a:r>
              <a:rPr lang="en-US" sz="2000" dirty="0" smtClean="0">
                <a:latin typeface="Tahoma" pitchFamily="34" charset="0"/>
              </a:rPr>
              <a:t>f/15 </a:t>
            </a:r>
            <a:endParaRPr lang="en-US" sz="2000" dirty="0">
              <a:latin typeface="Tahoma" pitchFamily="34" charset="0"/>
            </a:endParaRPr>
          </a:p>
        </p:txBody>
      </p:sp>
      <p:sp>
        <p:nvSpPr>
          <p:cNvPr id="172036" name="Text Box 4"/>
          <p:cNvSpPr txBox="1">
            <a:spLocks noChangeArrowheads="1"/>
          </p:cNvSpPr>
          <p:nvPr/>
        </p:nvSpPr>
        <p:spPr bwMode="auto">
          <a:xfrm>
            <a:off x="822325" y="2895600"/>
            <a:ext cx="36487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98"/>
                </a:solidFill>
                <a:latin typeface="Tahoma" pitchFamily="34" charset="0"/>
              </a:rPr>
              <a:t>D</a:t>
            </a:r>
            <a:r>
              <a:rPr lang="en-US" baseline="-25000" dirty="0">
                <a:solidFill>
                  <a:srgbClr val="000098"/>
                </a:solidFill>
                <a:latin typeface="Tahoma" pitchFamily="34" charset="0"/>
              </a:rPr>
              <a:t>O</a:t>
            </a:r>
            <a:r>
              <a:rPr lang="en-US" dirty="0">
                <a:solidFill>
                  <a:srgbClr val="000098"/>
                </a:solidFill>
                <a:latin typeface="Tahoma" pitchFamily="34" charset="0"/>
              </a:rPr>
              <a:t> = </a:t>
            </a:r>
            <a:r>
              <a:rPr lang="en-US" dirty="0" smtClean="0">
                <a:solidFill>
                  <a:srgbClr val="000098"/>
                </a:solidFill>
                <a:latin typeface="Tahoma" pitchFamily="34" charset="0"/>
              </a:rPr>
              <a:t>25.4</a:t>
            </a:r>
            <a:r>
              <a:rPr lang="en-US" dirty="0" smtClean="0">
                <a:solidFill>
                  <a:srgbClr val="000098"/>
                </a:solidFill>
                <a:latin typeface="Tahoma" pitchFamily="34" charset="0"/>
                <a:cs typeface="Tahoma" pitchFamily="34" charset="0"/>
              </a:rPr>
              <a:t>×25 </a:t>
            </a:r>
            <a:r>
              <a:rPr lang="en-US" dirty="0">
                <a:solidFill>
                  <a:srgbClr val="000098"/>
                </a:solidFill>
                <a:latin typeface="Tahoma" pitchFamily="34" charset="0"/>
                <a:cs typeface="Tahoma" pitchFamily="34" charset="0"/>
              </a:rPr>
              <a:t>= </a:t>
            </a:r>
            <a:r>
              <a:rPr lang="en-US" dirty="0" smtClean="0">
                <a:solidFill>
                  <a:srgbClr val="000098"/>
                </a:solidFill>
                <a:latin typeface="Tahoma" pitchFamily="34" charset="0"/>
                <a:cs typeface="Tahoma" pitchFamily="34" charset="0"/>
              </a:rPr>
              <a:t>635mm </a:t>
            </a:r>
            <a:endParaRPr lang="en-US" dirty="0">
              <a:solidFill>
                <a:srgbClr val="000098"/>
              </a:solidFill>
              <a:latin typeface="Tahoma" pitchFamily="34" charset="0"/>
            </a:endParaRPr>
          </a:p>
        </p:txBody>
      </p:sp>
      <p:sp>
        <p:nvSpPr>
          <p:cNvPr id="172038" name="Text Box 6"/>
          <p:cNvSpPr txBox="1">
            <a:spLocks noChangeArrowheads="1"/>
          </p:cNvSpPr>
          <p:nvPr/>
        </p:nvSpPr>
        <p:spPr bwMode="auto">
          <a:xfrm>
            <a:off x="822325" y="4800600"/>
            <a:ext cx="34277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solidFill>
                  <a:srgbClr val="000098"/>
                </a:solidFill>
                <a:latin typeface="Tahoma" pitchFamily="34" charset="0"/>
              </a:rPr>
              <a:t>f</a:t>
            </a:r>
            <a:r>
              <a:rPr lang="en-US" baseline="-25000" dirty="0" err="1">
                <a:solidFill>
                  <a:srgbClr val="000098"/>
                </a:solidFill>
                <a:latin typeface="Tahoma" pitchFamily="34" charset="0"/>
              </a:rPr>
              <a:t>e</a:t>
            </a:r>
            <a:r>
              <a:rPr lang="en-US" baseline="-25000" dirty="0">
                <a:solidFill>
                  <a:srgbClr val="000098"/>
                </a:solidFill>
                <a:latin typeface="Tahoma" pitchFamily="34" charset="0"/>
              </a:rPr>
              <a:t>-max</a:t>
            </a:r>
            <a:r>
              <a:rPr lang="en-US" dirty="0">
                <a:solidFill>
                  <a:srgbClr val="000098"/>
                </a:solidFill>
                <a:latin typeface="Tahoma" pitchFamily="34" charset="0"/>
              </a:rPr>
              <a:t> = </a:t>
            </a:r>
            <a:r>
              <a:rPr lang="en-US" dirty="0" smtClean="0">
                <a:solidFill>
                  <a:srgbClr val="000098"/>
                </a:solidFill>
                <a:latin typeface="Tahoma" pitchFamily="34" charset="0"/>
              </a:rPr>
              <a:t>7</a:t>
            </a:r>
            <a:r>
              <a:rPr lang="en-US" dirty="0" smtClean="0">
                <a:solidFill>
                  <a:srgbClr val="000098"/>
                </a:solidFill>
                <a:latin typeface="Tahoma" pitchFamily="34" charset="0"/>
                <a:cs typeface="Tahoma" pitchFamily="34" charset="0"/>
              </a:rPr>
              <a:t>×15 </a:t>
            </a:r>
            <a:r>
              <a:rPr lang="en-US" dirty="0">
                <a:solidFill>
                  <a:srgbClr val="000098"/>
                </a:solidFill>
                <a:latin typeface="Tahoma" pitchFamily="34" charset="0"/>
                <a:cs typeface="Tahoma" pitchFamily="34" charset="0"/>
              </a:rPr>
              <a:t>= </a:t>
            </a:r>
            <a:r>
              <a:rPr lang="en-US" dirty="0" smtClean="0">
                <a:solidFill>
                  <a:srgbClr val="000098"/>
                </a:solidFill>
                <a:latin typeface="Tahoma" pitchFamily="34" charset="0"/>
                <a:cs typeface="Tahoma" pitchFamily="34" charset="0"/>
              </a:rPr>
              <a:t>105mm</a:t>
            </a:r>
            <a:endParaRPr lang="en-US" dirty="0">
              <a:solidFill>
                <a:srgbClr val="000098"/>
              </a:solidFill>
              <a:latin typeface="Tahoma"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762000" y="3614893"/>
                <a:ext cx="3627916" cy="80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98"/>
                              </a:solidFill>
                              <a:latin typeface="Cambria Math"/>
                            </a:rPr>
                          </m:ctrlPr>
                        </m:sSubPr>
                        <m:e>
                          <m:r>
                            <m:rPr>
                              <m:nor/>
                            </m:rPr>
                            <a:rPr lang="en-US" b="0" i="0" smtClean="0">
                              <a:solidFill>
                                <a:srgbClr val="000098"/>
                              </a:solidFill>
                              <a:latin typeface="+mj-lt"/>
                            </a:rPr>
                            <m:t>M</m:t>
                          </m:r>
                        </m:e>
                        <m:sub>
                          <m:r>
                            <a:rPr lang="en-US" b="0" i="1" smtClean="0">
                              <a:solidFill>
                                <a:srgbClr val="000098"/>
                              </a:solidFill>
                              <a:latin typeface="Cambria Math"/>
                            </a:rPr>
                            <m:t>𝑚𝑖𝑛</m:t>
                          </m:r>
                        </m:sub>
                      </m:sSub>
                      <m:r>
                        <a:rPr lang="en-US" b="0" i="1" smtClean="0">
                          <a:solidFill>
                            <a:srgbClr val="000098"/>
                          </a:solidFill>
                          <a:latin typeface="Cambria Math"/>
                        </a:rPr>
                        <m:t>=</m:t>
                      </m:r>
                      <m:f>
                        <m:fPr>
                          <m:ctrlPr>
                            <a:rPr lang="en-US" b="0" i="1" smtClean="0">
                              <a:solidFill>
                                <a:srgbClr val="000098"/>
                              </a:solidFill>
                              <a:latin typeface="Cambria Math"/>
                            </a:rPr>
                          </m:ctrlPr>
                        </m:fPr>
                        <m:num>
                          <m:sSub>
                            <m:sSubPr>
                              <m:ctrlPr>
                                <a:rPr lang="en-US" b="0" i="1" smtClean="0">
                                  <a:solidFill>
                                    <a:srgbClr val="000098"/>
                                  </a:solidFill>
                                  <a:latin typeface="Cambria Math"/>
                                </a:rPr>
                              </m:ctrlPr>
                            </m:sSubPr>
                            <m:e>
                              <m:r>
                                <m:rPr>
                                  <m:nor/>
                                </m:rPr>
                                <a:rPr lang="en-US" b="0" i="0" smtClean="0">
                                  <a:solidFill>
                                    <a:srgbClr val="000098"/>
                                  </a:solidFill>
                                  <a:latin typeface="+mj-lt"/>
                                </a:rPr>
                                <m:t>D</m:t>
                              </m:r>
                            </m:e>
                            <m:sub>
                              <m:r>
                                <a:rPr lang="en-US" b="0" i="1" smtClean="0">
                                  <a:solidFill>
                                    <a:srgbClr val="000098"/>
                                  </a:solidFill>
                                  <a:latin typeface="Cambria Math"/>
                                </a:rPr>
                                <m:t>𝑂</m:t>
                              </m:r>
                            </m:sub>
                          </m:sSub>
                        </m:num>
                        <m:den>
                          <m:r>
                            <m:rPr>
                              <m:nor/>
                            </m:rPr>
                            <a:rPr lang="en-US" b="0" i="0" smtClean="0">
                              <a:solidFill>
                                <a:srgbClr val="000098"/>
                              </a:solidFill>
                              <a:latin typeface="+mj-lt"/>
                            </a:rPr>
                            <m:t>7</m:t>
                          </m:r>
                        </m:den>
                      </m:f>
                      <m:r>
                        <a:rPr lang="en-US" b="0" i="1" smtClean="0">
                          <a:solidFill>
                            <a:srgbClr val="000098"/>
                          </a:solidFill>
                          <a:latin typeface="Cambria Math"/>
                        </a:rPr>
                        <m:t>=</m:t>
                      </m:r>
                      <m:f>
                        <m:fPr>
                          <m:ctrlPr>
                            <a:rPr lang="en-US" b="0" i="1" smtClean="0">
                              <a:solidFill>
                                <a:srgbClr val="000098"/>
                              </a:solidFill>
                              <a:latin typeface="Cambria Math"/>
                            </a:rPr>
                          </m:ctrlPr>
                        </m:fPr>
                        <m:num>
                          <m:r>
                            <m:rPr>
                              <m:nor/>
                            </m:rPr>
                            <a:rPr lang="en-US" b="0" i="0" smtClean="0">
                              <a:solidFill>
                                <a:srgbClr val="000098"/>
                              </a:solidFill>
                              <a:latin typeface="+mj-lt"/>
                            </a:rPr>
                            <m:t>635</m:t>
                          </m:r>
                        </m:num>
                        <m:den>
                          <m:r>
                            <m:rPr>
                              <m:nor/>
                            </m:rPr>
                            <a:rPr lang="en-US" b="0" i="0" smtClean="0">
                              <a:solidFill>
                                <a:srgbClr val="000098"/>
                              </a:solidFill>
                              <a:latin typeface="+mj-lt"/>
                            </a:rPr>
                            <m:t>7</m:t>
                          </m:r>
                        </m:den>
                      </m:f>
                      <m:r>
                        <m:rPr>
                          <m:nor/>
                        </m:rPr>
                        <a:rPr lang="en-US" b="0" i="0" smtClean="0">
                          <a:solidFill>
                            <a:srgbClr val="000098"/>
                          </a:solidFill>
                          <a:latin typeface="+mj-lt"/>
                        </a:rPr>
                        <m:t>= 90.7</m:t>
                      </m:r>
                    </m:oMath>
                  </m:oMathPara>
                </a14:m>
                <a:endParaRPr lang="en-US" i="1" dirty="0" smtClean="0">
                  <a:solidFill>
                    <a:srgbClr val="000098"/>
                  </a:solidFill>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62000" y="3614893"/>
                <a:ext cx="3627916" cy="804707"/>
              </a:xfrm>
              <a:prstGeom prst="rect">
                <a:avLst/>
              </a:prstGeom>
              <a:blipFill rotWithShape="1">
                <a:blip r:embed="rId3"/>
                <a:stretch>
                  <a:fillRect/>
                </a:stretch>
              </a:blipFill>
            </p:spPr>
            <p:txBody>
              <a:bodyPr/>
              <a:lstStyle/>
              <a:p>
                <a:r>
                  <a:rPr lang="en-US">
                    <a:noFill/>
                  </a:rPr>
                  <a:t> </a:t>
                </a:r>
              </a:p>
            </p:txBody>
          </p:sp>
        </mc:Fallback>
      </mc:AlternateContent>
      <p:sp>
        <p:nvSpPr>
          <p:cNvPr id="9" name="Text Box 7"/>
          <p:cNvSpPr txBox="1">
            <a:spLocks noChangeArrowheads="1"/>
          </p:cNvSpPr>
          <p:nvPr/>
        </p:nvSpPr>
        <p:spPr bwMode="auto">
          <a:xfrm>
            <a:off x="4358939" y="4800600"/>
            <a:ext cx="8226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chemeClr val="accent2"/>
                </a:solidFill>
              </a:rPr>
              <a:t>oops</a:t>
            </a:r>
            <a:endParaRPr lang="en-US" dirty="0">
              <a:solidFill>
                <a:schemeClr val="accent2"/>
              </a:solidFill>
            </a:endParaRPr>
          </a:p>
        </p:txBody>
      </p:sp>
      <p:sp>
        <p:nvSpPr>
          <p:cNvPr id="11" name="Text Box 7"/>
          <p:cNvSpPr txBox="1">
            <a:spLocks noChangeArrowheads="1"/>
          </p:cNvSpPr>
          <p:nvPr/>
        </p:nvSpPr>
        <p:spPr bwMode="auto">
          <a:xfrm>
            <a:off x="577850" y="5562600"/>
            <a:ext cx="80986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chemeClr val="accent2">
                    <a:lumMod val="75000"/>
                  </a:schemeClr>
                </a:solidFill>
                <a:cs typeface="+mn-cs"/>
              </a:rPr>
              <a:t>What happens when we get an </a:t>
            </a:r>
            <a:r>
              <a:rPr lang="en-US" b="1" dirty="0">
                <a:solidFill>
                  <a:schemeClr val="accent6">
                    <a:lumMod val="75000"/>
                  </a:schemeClr>
                </a:solidFill>
                <a:cs typeface="+mn-cs"/>
              </a:rPr>
              <a:t>impossibly big answer</a:t>
            </a:r>
            <a:r>
              <a:rPr lang="en-US" dirty="0">
                <a:solidFill>
                  <a:schemeClr val="accent6">
                    <a:lumMod val="75000"/>
                  </a:schemeClr>
                </a:solidFill>
                <a:cs typeface="+mn-cs"/>
              </a:rPr>
              <a:t>?  </a:t>
            </a:r>
          </a:p>
        </p:txBody>
      </p:sp>
      <p:sp>
        <p:nvSpPr>
          <p:cNvPr id="12" name="Text Box 7"/>
          <p:cNvSpPr txBox="1">
            <a:spLocks noChangeArrowheads="1"/>
          </p:cNvSpPr>
          <p:nvPr/>
        </p:nvSpPr>
        <p:spPr bwMode="auto">
          <a:xfrm>
            <a:off x="577850" y="6019800"/>
            <a:ext cx="7899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smtClean="0">
                <a:solidFill>
                  <a:schemeClr val="accent2">
                    <a:lumMod val="75000"/>
                  </a:schemeClr>
                </a:solidFill>
                <a:cs typeface="+mn-cs"/>
              </a:rPr>
              <a:t>Well, then, maximum brightness is simply impossible.</a:t>
            </a:r>
            <a:r>
              <a:rPr lang="en-US" dirty="0" smtClean="0">
                <a:solidFill>
                  <a:schemeClr val="accent2"/>
                </a:solidFill>
                <a:cs typeface="+mn-cs"/>
              </a:rPr>
              <a:t>  </a:t>
            </a:r>
            <a:endParaRPr lang="en-US" dirty="0">
              <a:solidFill>
                <a:schemeClr val="accent6">
                  <a:lumMod val="75000"/>
                </a:schemeClr>
              </a:solidFill>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148018"/>
            <a:ext cx="3840331" cy="3652582"/>
          </a:xfrm>
          <a:prstGeom prst="rect">
            <a:avLst/>
          </a:prstGeom>
        </p:spPr>
      </p:pic>
    </p:spTree>
    <p:extLst>
      <p:ext uri="{BB962C8B-B14F-4D97-AF65-F5344CB8AC3E}">
        <p14:creationId xmlns:p14="http://schemas.microsoft.com/office/powerpoint/2010/main" val="1375743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dirty="0" smtClean="0"/>
              <a:t>Example 3:  </a:t>
            </a:r>
            <a:r>
              <a:rPr lang="en-US" dirty="0" smtClean="0">
                <a:solidFill>
                  <a:schemeClr val="accent6">
                    <a:lumMod val="75000"/>
                  </a:schemeClr>
                </a:solidFill>
              </a:rPr>
              <a:t>Eyepiece </a:t>
            </a:r>
            <a:r>
              <a:rPr lang="en-US" dirty="0">
                <a:solidFill>
                  <a:schemeClr val="accent6">
                    <a:lumMod val="75000"/>
                  </a:schemeClr>
                </a:solidFill>
              </a:rPr>
              <a:t>Ranges </a:t>
            </a:r>
          </a:p>
        </p:txBody>
      </p:sp>
      <p:graphicFrame>
        <p:nvGraphicFramePr>
          <p:cNvPr id="179203" name="Group 3"/>
          <p:cNvGraphicFramePr>
            <a:graphicFrameLocks noGrp="1"/>
          </p:cNvGraphicFramePr>
          <p:nvPr>
            <p:extLst>
              <p:ext uri="{D42A27DB-BD31-4B8C-83A1-F6EECF244321}">
                <p14:modId xmlns:p14="http://schemas.microsoft.com/office/powerpoint/2010/main" val="1407451051"/>
              </p:ext>
            </p:extLst>
          </p:nvPr>
        </p:nvGraphicFramePr>
        <p:xfrm>
          <a:off x="1524000" y="1676400"/>
          <a:ext cx="6096000" cy="4495803"/>
        </p:xfrm>
        <a:graphic>
          <a:graphicData uri="http://schemas.openxmlformats.org/drawingml/2006/table">
            <a:tbl>
              <a:tblPr/>
              <a:tblGrid>
                <a:gridCol w="2032000"/>
                <a:gridCol w="2032000"/>
                <a:gridCol w="2032000"/>
              </a:tblGrid>
              <a:tr h="6873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dirty="0" smtClean="0">
                          <a:ln>
                            <a:noFill/>
                          </a:ln>
                          <a:solidFill>
                            <a:srgbClr val="00008C"/>
                          </a:solidFill>
                          <a:effectLst/>
                          <a:latin typeface="Tahoma" pitchFamily="34" charset="0"/>
                        </a:rPr>
                        <a:t>f-ratio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smtClean="0">
                          <a:ln>
                            <a:noFill/>
                          </a:ln>
                          <a:solidFill>
                            <a:srgbClr val="00008C"/>
                          </a:solidFill>
                          <a:effectLst/>
                          <a:latin typeface="Tahoma" pitchFamily="34" charset="0"/>
                        </a:rPr>
                        <a:t>f</a:t>
                      </a:r>
                      <a:r>
                        <a:rPr kumimoji="0" lang="en-US" sz="1800" b="1" i="0" u="none" strike="noStrike" cap="none" normalizeH="0" baseline="-25000" smtClean="0">
                          <a:ln>
                            <a:noFill/>
                          </a:ln>
                          <a:solidFill>
                            <a:srgbClr val="00008C"/>
                          </a:solidFill>
                          <a:effectLst/>
                          <a:latin typeface="Tahoma" pitchFamily="34" charset="0"/>
                        </a:rPr>
                        <a:t>e-min</a:t>
                      </a:r>
                      <a:r>
                        <a:rPr kumimoji="0" lang="en-US" sz="1800" b="1" i="0" u="none" strike="noStrike" cap="none" normalizeH="0" baseline="0" smtClean="0">
                          <a:ln>
                            <a:noFill/>
                          </a:ln>
                          <a:solidFill>
                            <a:srgbClr val="00008C"/>
                          </a:solidFill>
                          <a:effectLst/>
                          <a:latin typeface="Tahoma"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smtClean="0">
                          <a:ln>
                            <a:noFill/>
                          </a:ln>
                          <a:solidFill>
                            <a:srgbClr val="00008C"/>
                          </a:solidFill>
                          <a:effectLst/>
                          <a:latin typeface="Tahoma" pitchFamily="34" charset="0"/>
                        </a:rPr>
                        <a:t>f</a:t>
                      </a:r>
                      <a:r>
                        <a:rPr kumimoji="0" lang="en-US" sz="1800" b="1" i="0" u="none" strike="noStrike" cap="none" normalizeH="0" baseline="-25000" smtClean="0">
                          <a:ln>
                            <a:noFill/>
                          </a:ln>
                          <a:solidFill>
                            <a:srgbClr val="00008C"/>
                          </a:solidFill>
                          <a:effectLst/>
                          <a:latin typeface="Tahoma" pitchFamily="34" charset="0"/>
                        </a:rPr>
                        <a:t>e-max</a:t>
                      </a:r>
                      <a:r>
                        <a:rPr kumimoji="0" lang="en-US" sz="1800" b="1" i="0" u="none" strike="noStrike" cap="none" normalizeH="0" baseline="0" smtClean="0">
                          <a:ln>
                            <a:noFill/>
                          </a:ln>
                          <a:solidFill>
                            <a:srgbClr val="00008C"/>
                          </a:solidFill>
                          <a:effectLst/>
                          <a:latin typeface="Tahoma" pitchFamily="34" charset="0"/>
                        </a:rPr>
                        <a: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dirty="0" smtClean="0">
                          <a:ln>
                            <a:noFill/>
                          </a:ln>
                          <a:solidFill>
                            <a:srgbClr val="00008C"/>
                          </a:solidFill>
                          <a:effectLst/>
                          <a:latin typeface="Tahoma" pitchFamily="34" charset="0"/>
                        </a:rPr>
                        <a:t>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cap="none" normalizeH="0" baseline="0" dirty="0" smtClean="0">
                          <a:ln>
                            <a:noFill/>
                          </a:ln>
                          <a:solidFill>
                            <a:srgbClr val="00008C"/>
                          </a:solidFill>
                          <a:effectLst/>
                          <a:latin typeface="Tahoma" pitchFamily="34"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cap="none" normalizeH="0" baseline="0" dirty="0" smtClean="0">
                          <a:ln>
                            <a:noFill/>
                          </a:ln>
                          <a:solidFill>
                            <a:srgbClr val="00008C"/>
                          </a:solidFill>
                          <a:effectLst/>
                          <a:latin typeface="Tahoma" pitchFamily="34" charset="0"/>
                        </a:rPr>
                        <a:t>28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kern="1200" cap="none" normalizeH="0" baseline="0" dirty="0">
                          <a:ln>
                            <a:noFill/>
                          </a:ln>
                          <a:solidFill>
                            <a:srgbClr val="00008C"/>
                          </a:solidFill>
                          <a:effectLst/>
                          <a:latin typeface="Tahoma" pitchFamily="34" charset="0"/>
                          <a:ea typeface="+mn-ea"/>
                          <a:cs typeface="+mn-cs"/>
                        </a:rPr>
                        <a:t>4.5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a:ln>
                            <a:noFill/>
                          </a:ln>
                          <a:solidFill>
                            <a:srgbClr val="00008C"/>
                          </a:solidFill>
                          <a:effectLst/>
                          <a:latin typeface="Tahoma" pitchFamily="34" charset="0"/>
                          <a:ea typeface="+mn-ea"/>
                          <a:cs typeface="+mn-cs"/>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a:ln>
                            <a:noFill/>
                          </a:ln>
                          <a:solidFill>
                            <a:srgbClr val="00008C"/>
                          </a:solidFill>
                          <a:effectLst/>
                          <a:latin typeface="Tahoma" pitchFamily="34" charset="0"/>
                          <a:ea typeface="+mn-ea"/>
                          <a:cs typeface="+mn-cs"/>
                        </a:rPr>
                        <a:t>31.5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kern="1200" cap="none" normalizeH="0" baseline="0" dirty="0">
                          <a:ln>
                            <a:noFill/>
                          </a:ln>
                          <a:solidFill>
                            <a:srgbClr val="00008C"/>
                          </a:solidFill>
                          <a:effectLst/>
                          <a:latin typeface="Tahoma" pitchFamily="34" charset="0"/>
                          <a:ea typeface="+mn-ea"/>
                          <a:cs typeface="+mn-cs"/>
                        </a:rPr>
                        <a:t>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a:ln>
                            <a:noFill/>
                          </a:ln>
                          <a:solidFill>
                            <a:srgbClr val="00008C"/>
                          </a:solidFill>
                          <a:effectLst/>
                          <a:latin typeface="Tahoma" pitchFamily="34" charset="0"/>
                          <a:ea typeface="+mn-ea"/>
                          <a:cs typeface="+mn-cs"/>
                        </a:rPr>
                        <a:t>35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kern="1200" cap="none" normalizeH="0" baseline="0" dirty="0">
                          <a:ln>
                            <a:noFill/>
                          </a:ln>
                          <a:solidFill>
                            <a:srgbClr val="00008C"/>
                          </a:solidFill>
                          <a:effectLst/>
                          <a:latin typeface="Tahoma" pitchFamily="34" charset="0"/>
                          <a:ea typeface="+mn-ea"/>
                          <a:cs typeface="+mn-cs"/>
                        </a:rPr>
                        <a:t>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a:ln>
                            <a:noFill/>
                          </a:ln>
                          <a:solidFill>
                            <a:srgbClr val="00008C"/>
                          </a:solidFill>
                          <a:effectLst/>
                          <a:latin typeface="Tahoma" pitchFamily="34" charset="0"/>
                          <a:ea typeface="+mn-ea"/>
                          <a:cs typeface="+mn-cs"/>
                        </a:rPr>
                        <a:t>42</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kern="1200" cap="none" normalizeH="0" baseline="0" dirty="0">
                          <a:ln>
                            <a:noFill/>
                          </a:ln>
                          <a:solidFill>
                            <a:srgbClr val="00008C"/>
                          </a:solidFill>
                          <a:effectLst/>
                          <a:latin typeface="Tahoma" pitchFamily="34" charset="0"/>
                          <a:ea typeface="+mn-ea"/>
                          <a:cs typeface="+mn-cs"/>
                        </a:rPr>
                        <a:t>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chemeClr val="bg2">
                              <a:lumMod val="75000"/>
                            </a:schemeClr>
                          </a:solidFill>
                          <a:effectLst/>
                          <a:latin typeface="Tahoma" pitchFamily="34" charset="0"/>
                          <a:ea typeface="+mn-ea"/>
                          <a:cs typeface="+mn-cs"/>
                        </a:rPr>
                        <a:t>56</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kern="1200" cap="none" normalizeH="0" baseline="0" dirty="0">
                          <a:ln>
                            <a:noFill/>
                          </a:ln>
                          <a:solidFill>
                            <a:srgbClr val="00008C"/>
                          </a:solidFill>
                          <a:effectLst/>
                          <a:latin typeface="Tahoma" pitchFamily="34" charset="0"/>
                          <a:ea typeface="+mn-ea"/>
                          <a:cs typeface="+mn-cs"/>
                        </a:rPr>
                        <a:t>10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a:ln>
                            <a:noFill/>
                          </a:ln>
                          <a:solidFill>
                            <a:srgbClr val="00008C"/>
                          </a:solidFill>
                          <a:effectLst/>
                          <a:latin typeface="Tahoma" pitchFamily="34" charset="0"/>
                          <a:ea typeface="+mn-ea"/>
                          <a:cs typeface="+mn-cs"/>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chemeClr val="bg1">
                              <a:lumMod val="65000"/>
                            </a:schemeClr>
                          </a:solidFill>
                          <a:effectLst/>
                          <a:latin typeface="Tahoma" pitchFamily="34" charset="0"/>
                          <a:ea typeface="+mn-ea"/>
                          <a:cs typeface="+mn-cs"/>
                        </a:rPr>
                        <a:t>70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kern="1200" cap="none" normalizeH="0" baseline="0" dirty="0" smtClean="0">
                          <a:ln>
                            <a:noFill/>
                          </a:ln>
                          <a:solidFill>
                            <a:srgbClr val="00008C"/>
                          </a:solidFill>
                          <a:effectLst/>
                          <a:latin typeface="Tahoma" pitchFamily="34" charset="0"/>
                          <a:ea typeface="+mn-ea"/>
                          <a:cs typeface="+mn-cs"/>
                        </a:rPr>
                        <a:t>15</a:t>
                      </a:r>
                      <a:endParaRPr kumimoji="0" lang="en-US" sz="1800" b="1" i="0" u="none" strike="noStrike" kern="1200" cap="none" normalizeH="0" baseline="0" dirty="0">
                        <a:ln>
                          <a:noFill/>
                        </a:ln>
                        <a:solidFill>
                          <a:srgbClr val="00008C"/>
                        </a:solidFill>
                        <a:effectLst/>
                        <a:latin typeface="Tahoma" pitchFamily="34" charset="0"/>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smtClean="0">
                          <a:ln>
                            <a:noFill/>
                          </a:ln>
                          <a:solidFill>
                            <a:srgbClr val="00008C"/>
                          </a:solidFill>
                          <a:effectLst/>
                          <a:latin typeface="Tahoma" pitchFamily="34" charset="0"/>
                          <a:ea typeface="+mn-ea"/>
                          <a:cs typeface="+mn-cs"/>
                        </a:rPr>
                        <a:t>15</a:t>
                      </a:r>
                      <a:endParaRPr kumimoji="0" lang="en-US" sz="1800" b="0" i="0" u="none" strike="noStrike" kern="1200" cap="none" normalizeH="0" baseline="0" dirty="0">
                        <a:ln>
                          <a:noFill/>
                        </a:ln>
                        <a:solidFill>
                          <a:srgbClr val="00008C"/>
                        </a:solidFill>
                        <a:effectLst/>
                        <a:latin typeface="Tahoma"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smtClean="0">
                          <a:ln>
                            <a:noFill/>
                          </a:ln>
                          <a:solidFill>
                            <a:schemeClr val="bg1">
                              <a:lumMod val="65000"/>
                            </a:schemeClr>
                          </a:solidFill>
                          <a:effectLst/>
                          <a:latin typeface="Tahoma" pitchFamily="34" charset="0"/>
                          <a:ea typeface="+mn-ea"/>
                          <a:cs typeface="+mn-cs"/>
                        </a:rPr>
                        <a:t>105</a:t>
                      </a:r>
                      <a:endParaRPr kumimoji="0" lang="en-US" sz="1800" b="0" i="0" u="none" strike="noStrike" kern="1200" cap="none" normalizeH="0" baseline="0" dirty="0">
                        <a:ln>
                          <a:noFill/>
                        </a:ln>
                        <a:solidFill>
                          <a:schemeClr val="bg1">
                            <a:lumMod val="65000"/>
                          </a:schemeClr>
                        </a:solidFill>
                        <a:effectLst/>
                        <a:latin typeface="Tahoma"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7" name="Group 6"/>
          <p:cNvGrpSpPr/>
          <p:nvPr/>
        </p:nvGrpSpPr>
        <p:grpSpPr>
          <a:xfrm>
            <a:off x="6324600" y="2750403"/>
            <a:ext cx="2442281" cy="2278797"/>
            <a:chOff x="6324600" y="2750403"/>
            <a:chExt cx="2442281" cy="2278797"/>
          </a:xfrm>
        </p:grpSpPr>
        <p:sp>
          <p:nvSpPr>
            <p:cNvPr id="2" name="Oval 1"/>
            <p:cNvSpPr/>
            <p:nvPr/>
          </p:nvSpPr>
          <p:spPr bwMode="auto">
            <a:xfrm>
              <a:off x="6324600" y="4572000"/>
              <a:ext cx="533400" cy="457200"/>
            </a:xfrm>
            <a:prstGeom prst="ellipse">
              <a:avLst/>
            </a:prstGeom>
            <a:noFill/>
            <a:ln w="28575" cap="flat" cmpd="sng" algn="ctr">
              <a:solidFill>
                <a:srgbClr val="C0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4" name="Straight Connector 3"/>
            <p:cNvCxnSpPr>
              <a:stCxn id="2" idx="7"/>
            </p:cNvCxnSpPr>
            <p:nvPr/>
          </p:nvCxnSpPr>
          <p:spPr bwMode="auto">
            <a:xfrm flipV="1">
              <a:off x="6779885" y="3581400"/>
              <a:ext cx="1068715" cy="1057555"/>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7796744" y="2750403"/>
              <a:ext cx="970137" cy="830997"/>
            </a:xfrm>
            <a:prstGeom prst="rect">
              <a:avLst/>
            </a:prstGeom>
            <a:noFill/>
            <a:ln w="28575">
              <a:solidFill>
                <a:srgbClr val="C00000"/>
              </a:solidFill>
            </a:ln>
          </p:spPr>
          <p:txBody>
            <a:bodyPr wrap="none" rtlCol="0">
              <a:spAutoFit/>
            </a:bodyPr>
            <a:lstStyle/>
            <a:p>
              <a:r>
                <a:rPr lang="en-US" sz="1600" b="0" i="0" dirty="0" smtClean="0">
                  <a:solidFill>
                    <a:srgbClr val="000098"/>
                  </a:solidFill>
                  <a:latin typeface="+mj-lt"/>
                </a:rPr>
                <a:t>Limited </a:t>
              </a:r>
            </a:p>
            <a:p>
              <a:r>
                <a:rPr lang="en-US" sz="1600" dirty="0" smtClean="0">
                  <a:solidFill>
                    <a:srgbClr val="000098"/>
                  </a:solidFill>
                  <a:latin typeface="+mj-lt"/>
                </a:rPr>
                <a:t>by </a:t>
              </a:r>
            </a:p>
            <a:p>
              <a:r>
                <a:rPr lang="en-US" sz="1600" b="0" i="0" dirty="0" smtClean="0">
                  <a:solidFill>
                    <a:srgbClr val="000098"/>
                  </a:solidFill>
                  <a:latin typeface="+mj-lt"/>
                </a:rPr>
                <a:t>eyepiece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Brightness</a:t>
            </a:r>
            <a:endParaRPr lang="en-US" dirty="0"/>
          </a:p>
        </p:txBody>
      </p:sp>
      <p:sp>
        <p:nvSpPr>
          <p:cNvPr id="3" name="Content Placeholder 2"/>
          <p:cNvSpPr>
            <a:spLocks noGrp="1"/>
          </p:cNvSpPr>
          <p:nvPr>
            <p:ph idx="1"/>
          </p:nvPr>
        </p:nvSpPr>
        <p:spPr/>
        <p:txBody>
          <a:bodyPr/>
          <a:lstStyle/>
          <a:p>
            <a:r>
              <a:rPr lang="en-US" dirty="0" smtClean="0"/>
              <a:t>This next thing you are simply not going to believe.  </a:t>
            </a:r>
          </a:p>
          <a:p>
            <a:r>
              <a:rPr lang="en-US" dirty="0" smtClean="0"/>
              <a:t>That’s ok.  I didn’t believe it the first time I heard it either.  </a:t>
            </a:r>
          </a:p>
          <a:p>
            <a:r>
              <a:rPr lang="en-US" dirty="0" smtClean="0"/>
              <a:t>So here comes the math, because otherwise you just</a:t>
            </a:r>
            <a:endParaRPr lang="en-US" dirty="0"/>
          </a:p>
        </p:txBody>
      </p:sp>
      <p:sp>
        <p:nvSpPr>
          <p:cNvPr id="5" name="Rectangle 4"/>
          <p:cNvSpPr/>
          <p:nvPr/>
        </p:nvSpPr>
        <p:spPr>
          <a:xfrm>
            <a:off x="563478" y="4953000"/>
            <a:ext cx="8050922"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small" spc="50" dirty="0" smtClean="0">
                <a:ln w="11430"/>
                <a:gradFill>
                  <a:gsLst>
                    <a:gs pos="25000">
                      <a:schemeClr val="bg2">
                        <a:lumMod val="90000"/>
                      </a:schemeClr>
                    </a:gs>
                    <a:gs pos="100000">
                      <a:schemeClr val="bg2">
                        <a:lumMod val="10000"/>
                      </a:schemeClr>
                    </a:gs>
                  </a:gsLst>
                  <a:lin ang="5400000"/>
                </a:gradFill>
                <a:effectLst>
                  <a:outerShdw blurRad="76200" dist="50800" dir="5400000" algn="tl" rotWithShape="0">
                    <a:srgbClr val="000000">
                      <a:alpha val="65000"/>
                    </a:srgbClr>
                  </a:outerShdw>
                </a:effectLst>
                <a:latin typeface="+mj-lt"/>
              </a:rPr>
              <a:t>Totally Won’t Believe Me</a:t>
            </a:r>
            <a:endParaRPr lang="en-US" sz="4800" b="1" cap="small" spc="50" dirty="0">
              <a:ln w="11430"/>
              <a:gradFill>
                <a:gsLst>
                  <a:gs pos="25000">
                    <a:schemeClr val="bg2">
                      <a:lumMod val="90000"/>
                    </a:schemeClr>
                  </a:gs>
                  <a:gs pos="100000">
                    <a:schemeClr val="bg2">
                      <a:lumMod val="10000"/>
                    </a:schemeClr>
                  </a:gs>
                </a:gsLst>
                <a:lin ang="5400000"/>
              </a:gra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419629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Resolving Power</a:t>
            </a:r>
          </a:p>
        </p:txBody>
      </p:sp>
      <p:sp>
        <p:nvSpPr>
          <p:cNvPr id="78851" name="Rectangle 3" descr="Rectangle: Click to edit Master text styles&#10;Second level&#10;Third level&#10;Fourth level&#10;Fifth level"/>
          <p:cNvSpPr>
            <a:spLocks noGrp="1" noChangeArrowheads="1"/>
          </p:cNvSpPr>
          <p:nvPr>
            <p:ph type="body" idx="1"/>
          </p:nvPr>
        </p:nvSpPr>
        <p:spPr/>
        <p:txBody>
          <a:bodyPr/>
          <a:lstStyle/>
          <a:p>
            <a:pPr marL="574675" indent="-574675"/>
            <a:r>
              <a:rPr lang="en-US" sz="2400" b="1" dirty="0">
                <a:solidFill>
                  <a:schemeClr val="bg2">
                    <a:lumMod val="50000"/>
                  </a:schemeClr>
                </a:solidFill>
              </a:rPr>
              <a:t>P</a:t>
            </a:r>
            <a:r>
              <a:rPr lang="en-US" sz="2400" b="1" baseline="-25000" dirty="0">
                <a:solidFill>
                  <a:schemeClr val="bg2">
                    <a:lumMod val="50000"/>
                  </a:schemeClr>
                </a:solidFill>
              </a:rPr>
              <a:t>R</a:t>
            </a:r>
            <a:r>
              <a:rPr lang="en-US" sz="2400" dirty="0"/>
              <a:t>:  The </a:t>
            </a:r>
            <a:r>
              <a:rPr lang="en-US" sz="2400" dirty="0">
                <a:solidFill>
                  <a:srgbClr val="000098"/>
                </a:solidFill>
              </a:rPr>
              <a:t>smallest separation</a:t>
            </a:r>
            <a:r>
              <a:rPr lang="en-US" sz="2400" dirty="0"/>
              <a:t> between two stars that can possibly be distinguished with the scope. </a:t>
            </a:r>
          </a:p>
          <a:p>
            <a:pPr marL="574675" indent="-574675"/>
            <a:r>
              <a:rPr lang="en-US" sz="2400" dirty="0" smtClean="0"/>
              <a:t>The </a:t>
            </a:r>
            <a:r>
              <a:rPr lang="en-US" sz="2400" b="1" dirty="0" smtClean="0">
                <a:solidFill>
                  <a:srgbClr val="3651C4"/>
                </a:solidFill>
              </a:rPr>
              <a:t>bigger</a:t>
            </a:r>
            <a:r>
              <a:rPr lang="en-US" sz="2400" dirty="0" smtClean="0">
                <a:solidFill>
                  <a:srgbClr val="172252"/>
                </a:solidFill>
              </a:rPr>
              <a:t> </a:t>
            </a:r>
            <a:r>
              <a:rPr lang="en-US" sz="2400" dirty="0" smtClean="0"/>
              <a:t>the </a:t>
            </a:r>
            <a:r>
              <a:rPr lang="en-US" sz="2400" dirty="0"/>
              <a:t>diameter of the </a:t>
            </a:r>
            <a:r>
              <a:rPr lang="en-US" sz="2400" dirty="0" smtClean="0"/>
              <a:t>objective, </a:t>
            </a:r>
            <a:r>
              <a:rPr lang="en-US" sz="2400" b="1" dirty="0" smtClean="0">
                <a:solidFill>
                  <a:schemeClr val="bg2">
                    <a:lumMod val="50000"/>
                  </a:schemeClr>
                </a:solidFill>
              </a:rPr>
              <a:t>D</a:t>
            </a:r>
            <a:r>
              <a:rPr lang="en-US" sz="2400" b="1" baseline="-25000" dirty="0" smtClean="0">
                <a:solidFill>
                  <a:schemeClr val="bg2">
                    <a:lumMod val="50000"/>
                  </a:schemeClr>
                </a:solidFill>
              </a:rPr>
              <a:t>O</a:t>
            </a:r>
            <a:r>
              <a:rPr lang="en-US" sz="2400" dirty="0" smtClean="0"/>
              <a:t>, the </a:t>
            </a:r>
            <a:r>
              <a:rPr lang="en-US" sz="2400" b="1" dirty="0">
                <a:solidFill>
                  <a:srgbClr val="3651C4"/>
                </a:solidFill>
              </a:rPr>
              <a:t>tinier</a:t>
            </a:r>
            <a:r>
              <a:rPr lang="en-US" sz="2400" b="1" dirty="0">
                <a:solidFill>
                  <a:schemeClr val="bg2">
                    <a:lumMod val="75000"/>
                  </a:schemeClr>
                </a:solidFill>
              </a:rPr>
              <a:t> </a:t>
            </a:r>
            <a:r>
              <a:rPr lang="en-US" sz="2400" dirty="0" smtClean="0"/>
              <a:t>the detail I can see.    </a:t>
            </a:r>
            <a:endParaRPr lang="en-US" sz="2400" dirty="0"/>
          </a:p>
        </p:txBody>
      </p:sp>
      <p:pic>
        <p:nvPicPr>
          <p:cNvPr id="78852" name="Picture 4" descr="C:\Documents and Settings\owner\My Documents\Astronomy\Web\ScopeDev\refractordiagram_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00"/>
            <a:ext cx="3429000" cy="2160588"/>
          </a:xfrm>
          <a:prstGeom prst="rect">
            <a:avLst/>
          </a:prstGeom>
          <a:noFill/>
          <a:extLst>
            <a:ext uri="{909E8E84-426E-40DD-AFC4-6F175D3DCCD1}">
              <a14:hiddenFill xmlns:a14="http://schemas.microsoft.com/office/drawing/2010/main">
                <a:solidFill>
                  <a:srgbClr val="FFFFFF"/>
                </a:solidFill>
              </a14:hiddenFill>
            </a:ext>
          </a:extLst>
        </p:spPr>
      </p:pic>
      <p:pic>
        <p:nvPicPr>
          <p:cNvPr id="78853" name="Picture 5" descr="C:\Documents and Settings\owner\My Documents\Astronomy\Web\ScopeDev\reflectordiagra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200400"/>
            <a:ext cx="3429000" cy="2936875"/>
          </a:xfrm>
          <a:prstGeom prst="rect">
            <a:avLst/>
          </a:prstGeom>
          <a:noFill/>
          <a:extLst>
            <a:ext uri="{909E8E84-426E-40DD-AFC4-6F175D3DCCD1}">
              <a14:hiddenFill xmlns:a14="http://schemas.microsoft.com/office/drawing/2010/main">
                <a:solidFill>
                  <a:srgbClr val="FFFFFF"/>
                </a:solidFill>
              </a14:hiddenFill>
            </a:ext>
          </a:extLst>
        </p:spPr>
      </p:pic>
      <p:sp>
        <p:nvSpPr>
          <p:cNvPr id="78854" name="Line 6"/>
          <p:cNvSpPr>
            <a:spLocks noChangeShapeType="1"/>
          </p:cNvSpPr>
          <p:nvPr/>
        </p:nvSpPr>
        <p:spPr bwMode="auto">
          <a:xfrm flipH="1">
            <a:off x="1828800" y="3810000"/>
            <a:ext cx="228600" cy="381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55" name="Line 7"/>
          <p:cNvSpPr>
            <a:spLocks noChangeShapeType="1"/>
          </p:cNvSpPr>
          <p:nvPr/>
        </p:nvSpPr>
        <p:spPr bwMode="auto">
          <a:xfrm flipV="1">
            <a:off x="1219200" y="4724400"/>
            <a:ext cx="228600" cy="381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57" name="Text Box 9"/>
          <p:cNvSpPr txBox="1">
            <a:spLocks noChangeArrowheads="1"/>
          </p:cNvSpPr>
          <p:nvPr/>
        </p:nvSpPr>
        <p:spPr bwMode="auto">
          <a:xfrm>
            <a:off x="1981200" y="3429000"/>
            <a:ext cx="534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latin typeface="Tahoma" pitchFamily="34" charset="0"/>
              </a:rPr>
              <a:t>D</a:t>
            </a:r>
            <a:r>
              <a:rPr lang="en-US" baseline="-25000">
                <a:solidFill>
                  <a:srgbClr val="000000"/>
                </a:solidFill>
                <a:latin typeface="Tahoma" pitchFamily="34" charset="0"/>
              </a:rPr>
              <a:t>O</a:t>
            </a:r>
            <a:endParaRPr lang="en-US">
              <a:solidFill>
                <a:srgbClr val="000000"/>
              </a:solidFill>
              <a:latin typeface="Tahoma" pitchFamily="34" charset="0"/>
            </a:endParaRPr>
          </a:p>
        </p:txBody>
      </p:sp>
      <p:sp>
        <p:nvSpPr>
          <p:cNvPr id="78858" name="Line 10"/>
          <p:cNvSpPr>
            <a:spLocks noChangeShapeType="1"/>
          </p:cNvSpPr>
          <p:nvPr/>
        </p:nvSpPr>
        <p:spPr bwMode="auto">
          <a:xfrm flipH="1">
            <a:off x="8229600" y="4724400"/>
            <a:ext cx="228600" cy="533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59" name="Line 11"/>
          <p:cNvSpPr>
            <a:spLocks noChangeShapeType="1"/>
          </p:cNvSpPr>
          <p:nvPr/>
        </p:nvSpPr>
        <p:spPr bwMode="auto">
          <a:xfrm flipV="1">
            <a:off x="7620000" y="6019800"/>
            <a:ext cx="228600" cy="533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0" name="Text Box 12"/>
          <p:cNvSpPr txBox="1">
            <a:spLocks noChangeArrowheads="1"/>
          </p:cNvSpPr>
          <p:nvPr/>
        </p:nvSpPr>
        <p:spPr bwMode="auto">
          <a:xfrm>
            <a:off x="8077200" y="4267200"/>
            <a:ext cx="534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latin typeface="Tahoma" pitchFamily="34" charset="0"/>
              </a:rPr>
              <a:t>D</a:t>
            </a:r>
            <a:r>
              <a:rPr lang="en-US" baseline="-25000">
                <a:solidFill>
                  <a:srgbClr val="000000"/>
                </a:solidFill>
                <a:latin typeface="Tahoma" pitchFamily="34" charset="0"/>
              </a:rPr>
              <a:t>O</a:t>
            </a:r>
            <a:endParaRPr lang="en-US">
              <a:solidFill>
                <a:srgbClr val="000000"/>
              </a:solidFill>
              <a:latin typeface="Tahoma" pitchFamily="34" charset="0"/>
            </a:endParaRPr>
          </a:p>
        </p:txBody>
      </p:sp>
      <p:sp>
        <p:nvSpPr>
          <p:cNvPr id="78862" name="Text Box 14"/>
          <p:cNvSpPr txBox="1">
            <a:spLocks noChangeArrowheads="1"/>
          </p:cNvSpPr>
          <p:nvPr/>
        </p:nvSpPr>
        <p:spPr bwMode="auto">
          <a:xfrm>
            <a:off x="1127125" y="5443538"/>
            <a:ext cx="1417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ahoma" pitchFamily="34" charset="0"/>
              </a:rPr>
              <a:t>Refractor</a:t>
            </a:r>
          </a:p>
        </p:txBody>
      </p:sp>
      <p:sp>
        <p:nvSpPr>
          <p:cNvPr id="78863" name="Text Box 15"/>
          <p:cNvSpPr txBox="1">
            <a:spLocks noChangeArrowheads="1"/>
          </p:cNvSpPr>
          <p:nvPr/>
        </p:nvSpPr>
        <p:spPr bwMode="auto">
          <a:xfrm>
            <a:off x="5099050" y="5443538"/>
            <a:ext cx="137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ahoma" pitchFamily="34" charset="0"/>
              </a:rPr>
              <a:t>Reflector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50" dirty="0" smtClean="0"/>
              <a:t>In Search of Surface Brightness</a:t>
            </a:r>
            <a:endParaRPr lang="en-US" sz="425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61963" indent="-461963"/>
                <a:r>
                  <a:rPr lang="en-US" dirty="0" smtClean="0"/>
                  <a:t>Scope image is brighter than your eye’s image by a factor we called light grasp </a:t>
                </a:r>
                <a:r>
                  <a:rPr lang="en-US" dirty="0" smtClean="0">
                    <a:solidFill>
                      <a:srgbClr val="000096"/>
                    </a:solidFill>
                  </a:rPr>
                  <a:t>G</a:t>
                </a:r>
                <a:r>
                  <a:rPr lang="en-US" baseline="-25000" dirty="0" smtClean="0">
                    <a:solidFill>
                      <a:srgbClr val="000096"/>
                    </a:solidFill>
                  </a:rPr>
                  <a:t>L</a:t>
                </a:r>
                <a:r>
                  <a:rPr lang="en-US" dirty="0" smtClean="0"/>
                  <a:t> </a:t>
                </a:r>
              </a:p>
              <a:p>
                <a:pPr marL="461963" indent="-461963"/>
                <a:r>
                  <a:rPr lang="en-US" dirty="0" smtClean="0"/>
                  <a:t>That light must be spread out – dimmed down – by the minimum magnification </a:t>
                </a:r>
                <a:r>
                  <a:rPr lang="en-US" dirty="0" err="1" smtClean="0">
                    <a:solidFill>
                      <a:srgbClr val="000096"/>
                    </a:solidFill>
                  </a:rPr>
                  <a:t>M</a:t>
                </a:r>
                <a:r>
                  <a:rPr lang="en-US" baseline="-25000" dirty="0" err="1" smtClean="0">
                    <a:solidFill>
                      <a:srgbClr val="000096"/>
                    </a:solidFill>
                  </a:rPr>
                  <a:t>min</a:t>
                </a:r>
                <a:r>
                  <a:rPr lang="en-US" dirty="0" smtClean="0"/>
                  <a:t> (dimmed by M</a:t>
                </a:r>
                <a:r>
                  <a:rPr lang="en-US" baseline="-25000" dirty="0" smtClean="0"/>
                  <a:t>min</a:t>
                </a:r>
                <a:r>
                  <a:rPr lang="en-US" dirty="0" smtClean="0"/>
                  <a:t>²) </a:t>
                </a:r>
              </a:p>
              <a:p>
                <a:pPr marL="461963" indent="-461963"/>
                <a:r>
                  <a:rPr lang="en-US" dirty="0" smtClean="0"/>
                  <a:t>So:   </a:t>
                </a:r>
                <a14:m>
                  <m:oMath xmlns:m="http://schemas.openxmlformats.org/officeDocument/2006/math">
                    <m:sSub>
                      <m:sSubPr>
                        <m:ctrlPr>
                          <a:rPr lang="en-US" sz="3600" i="1" smtClean="0">
                            <a:solidFill>
                              <a:srgbClr val="000096"/>
                            </a:solidFill>
                            <a:latin typeface="Cambria Math"/>
                          </a:rPr>
                        </m:ctrlPr>
                      </m:sSubPr>
                      <m:e>
                        <m:r>
                          <m:rPr>
                            <m:nor/>
                          </m:rPr>
                          <a:rPr lang="en-US" sz="3600" b="0" i="0" smtClean="0">
                            <a:solidFill>
                              <a:srgbClr val="000096"/>
                            </a:solidFill>
                            <a:latin typeface="+mj-lt"/>
                          </a:rPr>
                          <m:t>SB</m:t>
                        </m:r>
                      </m:e>
                      <m:sub>
                        <m:r>
                          <a:rPr lang="en-US" sz="3600" b="0" i="1" smtClean="0">
                            <a:solidFill>
                              <a:srgbClr val="000096"/>
                            </a:solidFill>
                            <a:latin typeface="Cambria Math"/>
                          </a:rPr>
                          <m:t>𝑠𝑐𝑜𝑝𝑒</m:t>
                        </m:r>
                      </m:sub>
                    </m:sSub>
                    <m:r>
                      <a:rPr lang="en-US" sz="3600" b="0" i="1" smtClean="0">
                        <a:solidFill>
                          <a:srgbClr val="000096"/>
                        </a:solidFill>
                        <a:latin typeface="Cambria Math"/>
                      </a:rPr>
                      <m:t>=</m:t>
                    </m:r>
                    <m:sSub>
                      <m:sSubPr>
                        <m:ctrlPr>
                          <a:rPr lang="en-US" sz="3600" b="0" i="1" smtClean="0">
                            <a:solidFill>
                              <a:srgbClr val="000096"/>
                            </a:solidFill>
                            <a:latin typeface="Cambria Math"/>
                          </a:rPr>
                        </m:ctrlPr>
                      </m:sSubPr>
                      <m:e>
                        <m:r>
                          <m:rPr>
                            <m:nor/>
                          </m:rPr>
                          <a:rPr lang="en-US" sz="3600" b="0" i="0" smtClean="0">
                            <a:solidFill>
                              <a:srgbClr val="000096"/>
                            </a:solidFill>
                            <a:latin typeface="+mj-lt"/>
                          </a:rPr>
                          <m:t>SB</m:t>
                        </m:r>
                      </m:e>
                      <m:sub>
                        <m:r>
                          <a:rPr lang="en-US" sz="3600" b="0" i="1" smtClean="0">
                            <a:solidFill>
                              <a:srgbClr val="000096"/>
                            </a:solidFill>
                            <a:latin typeface="Cambria Math"/>
                          </a:rPr>
                          <m:t>𝑒𝑦𝑒</m:t>
                        </m:r>
                      </m:sub>
                    </m:sSub>
                    <m:r>
                      <a:rPr lang="en-US" sz="3600" b="0" i="1" smtClean="0">
                        <a:solidFill>
                          <a:srgbClr val="000096"/>
                        </a:solidFill>
                        <a:latin typeface="Cambria Math"/>
                        <a:ea typeface="Cambria Math"/>
                      </a:rPr>
                      <m:t>×</m:t>
                    </m:r>
                    <m:f>
                      <m:fPr>
                        <m:ctrlPr>
                          <a:rPr lang="en-US" sz="3600" b="0" i="1" smtClean="0">
                            <a:solidFill>
                              <a:srgbClr val="000096"/>
                            </a:solidFill>
                            <a:latin typeface="Cambria Math"/>
                            <a:ea typeface="Cambria Math"/>
                          </a:rPr>
                        </m:ctrlPr>
                      </m:fPr>
                      <m:num>
                        <m:sSub>
                          <m:sSubPr>
                            <m:ctrlPr>
                              <a:rPr lang="en-US" sz="3600" b="0" i="1" smtClean="0">
                                <a:solidFill>
                                  <a:srgbClr val="000096"/>
                                </a:solidFill>
                                <a:latin typeface="Cambria Math"/>
                                <a:ea typeface="Cambria Math"/>
                              </a:rPr>
                            </m:ctrlPr>
                          </m:sSubPr>
                          <m:e>
                            <m:r>
                              <m:rPr>
                                <m:nor/>
                              </m:rPr>
                              <a:rPr lang="en-US" sz="3600" b="0" i="0" smtClean="0">
                                <a:solidFill>
                                  <a:srgbClr val="000096"/>
                                </a:solidFill>
                                <a:latin typeface="+mj-lt"/>
                                <a:ea typeface="Cambria Math"/>
                              </a:rPr>
                              <m:t>G</m:t>
                            </m:r>
                          </m:e>
                          <m:sub>
                            <m:r>
                              <a:rPr lang="en-US" sz="3600" b="0" i="1" smtClean="0">
                                <a:solidFill>
                                  <a:srgbClr val="000096"/>
                                </a:solidFill>
                                <a:latin typeface="Cambria Math"/>
                                <a:ea typeface="Cambria Math"/>
                              </a:rPr>
                              <m:t>𝐿</m:t>
                            </m:r>
                          </m:sub>
                        </m:sSub>
                      </m:num>
                      <m:den>
                        <m:sSup>
                          <m:sSupPr>
                            <m:ctrlPr>
                              <a:rPr lang="en-US" sz="3600" b="0" i="1" smtClean="0">
                                <a:solidFill>
                                  <a:srgbClr val="000096"/>
                                </a:solidFill>
                                <a:latin typeface="Cambria Math"/>
                                <a:ea typeface="Cambria Math"/>
                              </a:rPr>
                            </m:ctrlPr>
                          </m:sSupPr>
                          <m:e>
                            <m:sSub>
                              <m:sSubPr>
                                <m:ctrlPr>
                                  <a:rPr lang="en-US" sz="3600" b="0" i="1" smtClean="0">
                                    <a:solidFill>
                                      <a:srgbClr val="000096"/>
                                    </a:solidFill>
                                    <a:latin typeface="Cambria Math"/>
                                    <a:ea typeface="Cambria Math"/>
                                  </a:rPr>
                                </m:ctrlPr>
                              </m:sSubPr>
                              <m:e>
                                <m:r>
                                  <m:rPr>
                                    <m:nor/>
                                  </m:rPr>
                                  <a:rPr lang="en-US" sz="3600" b="0" i="0" smtClean="0">
                                    <a:solidFill>
                                      <a:srgbClr val="000096"/>
                                    </a:solidFill>
                                    <a:latin typeface="+mj-lt"/>
                                    <a:ea typeface="Cambria Math"/>
                                  </a:rPr>
                                  <m:t>M</m:t>
                                </m:r>
                              </m:e>
                              <m:sub>
                                <m:r>
                                  <a:rPr lang="en-US" sz="3600" b="0" i="1" smtClean="0">
                                    <a:solidFill>
                                      <a:srgbClr val="000096"/>
                                    </a:solidFill>
                                    <a:latin typeface="Cambria Math"/>
                                    <a:ea typeface="Cambria Math"/>
                                  </a:rPr>
                                  <m:t>𝑚𝑖𝑛</m:t>
                                </m:r>
                              </m:sub>
                            </m:sSub>
                          </m:e>
                          <m:sup>
                            <m:r>
                              <a:rPr lang="en-US" sz="3600" b="0" i="1" smtClean="0">
                                <a:solidFill>
                                  <a:srgbClr val="000096"/>
                                </a:solidFill>
                                <a:latin typeface="Cambria Math"/>
                                <a:ea typeface="Cambria Math"/>
                              </a:rPr>
                              <m:t>2</m:t>
                            </m:r>
                          </m:sup>
                        </m:sSup>
                      </m:den>
                    </m:f>
                  </m:oMath>
                </a14:m>
                <a:endParaRPr lang="en-US" dirty="0" smtClean="0">
                  <a:latin typeface="+mj-l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1733" r="-3451"/>
                </a:stretch>
              </a:blipFill>
            </p:spPr>
            <p:txBody>
              <a:bodyPr/>
              <a:lstStyle/>
              <a:p>
                <a:r>
                  <a:rPr lang="en-US">
                    <a:noFill/>
                  </a:rPr>
                  <a:t> </a:t>
                </a:r>
              </a:p>
            </p:txBody>
          </p:sp>
        </mc:Fallback>
      </mc:AlternateContent>
    </p:spTree>
    <p:extLst>
      <p:ext uri="{BB962C8B-B14F-4D97-AF65-F5344CB8AC3E}">
        <p14:creationId xmlns:p14="http://schemas.microsoft.com/office/powerpoint/2010/main" val="1505615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dirty="0" smtClean="0"/>
              <a:t>Maximum Surface </a:t>
            </a:r>
            <a:r>
              <a:rPr lang="en-US" dirty="0"/>
              <a:t>Brightness </a:t>
            </a:r>
          </a:p>
        </p:txBody>
      </p:sp>
      <mc:AlternateContent xmlns:mc="http://schemas.openxmlformats.org/markup-compatibility/2006" xmlns:a14="http://schemas.microsoft.com/office/drawing/2010/main">
        <mc:Choice Requires="a14">
          <p:sp>
            <p:nvSpPr>
              <p:cNvPr id="100356" name="Text Box 4"/>
              <p:cNvSpPr txBox="1">
                <a:spLocks noChangeArrowheads="1"/>
              </p:cNvSpPr>
              <p:nvPr/>
            </p:nvSpPr>
            <p:spPr bwMode="auto">
              <a:xfrm>
                <a:off x="757130" y="1641856"/>
                <a:ext cx="2138470" cy="10025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8C"/>
                              </a:solidFill>
                              <a:latin typeface="Cambria Math"/>
                            </a:rPr>
                          </m:ctrlPr>
                        </m:sSubPr>
                        <m:e>
                          <m:r>
                            <m:rPr>
                              <m:nor/>
                            </m:rPr>
                            <a:rPr lang="en-US" b="0" i="0" smtClean="0">
                              <a:solidFill>
                                <a:srgbClr val="00008C"/>
                              </a:solidFill>
                              <a:latin typeface="+mj-lt"/>
                            </a:rPr>
                            <m:t>G</m:t>
                          </m:r>
                        </m:e>
                        <m:sub>
                          <m:r>
                            <a:rPr lang="en-US" b="0" i="1" smtClean="0">
                              <a:solidFill>
                                <a:srgbClr val="00008C"/>
                              </a:solidFill>
                              <a:latin typeface="Cambria Math"/>
                            </a:rPr>
                            <m:t>𝐿</m:t>
                          </m:r>
                        </m:sub>
                      </m:sSub>
                      <m:r>
                        <a:rPr lang="en-US" b="0" i="1" smtClean="0">
                          <a:solidFill>
                            <a:srgbClr val="00008C"/>
                          </a:solidFill>
                          <a:latin typeface="Cambria Math"/>
                        </a:rPr>
                        <m:t>=</m:t>
                      </m:r>
                      <m:sSup>
                        <m:sSupPr>
                          <m:ctrlPr>
                            <a:rPr lang="en-US" b="0" i="1" smtClean="0">
                              <a:solidFill>
                                <a:srgbClr val="00008C"/>
                              </a:solidFill>
                              <a:latin typeface="Cambria Math"/>
                            </a:rPr>
                          </m:ctrlPr>
                        </m:sSupPr>
                        <m:e>
                          <m:d>
                            <m:dPr>
                              <m:ctrlPr>
                                <a:rPr lang="en-US" b="0" i="1" smtClean="0">
                                  <a:solidFill>
                                    <a:srgbClr val="00008C"/>
                                  </a:solidFill>
                                  <a:latin typeface="Cambria Math"/>
                                </a:rPr>
                              </m:ctrlPr>
                            </m:dPr>
                            <m:e>
                              <m:f>
                                <m:fPr>
                                  <m:ctrlPr>
                                    <a:rPr lang="en-US" b="0" i="1" smtClean="0">
                                      <a:solidFill>
                                        <a:srgbClr val="00008C"/>
                                      </a:solidFill>
                                      <a:latin typeface="Cambria Math"/>
                                    </a:rPr>
                                  </m:ctrlPr>
                                </m:fPr>
                                <m:num>
                                  <m:sSub>
                                    <m:sSubPr>
                                      <m:ctrlPr>
                                        <a:rPr lang="en-US" b="0" i="1" smtClean="0">
                                          <a:solidFill>
                                            <a:srgbClr val="00008C"/>
                                          </a:solidFill>
                                          <a:latin typeface="Cambria Math"/>
                                        </a:rPr>
                                      </m:ctrlPr>
                                    </m:sSubPr>
                                    <m:e>
                                      <m:r>
                                        <m:rPr>
                                          <m:nor/>
                                        </m:rPr>
                                        <a:rPr lang="en-US" b="0" i="0" smtClean="0">
                                          <a:solidFill>
                                            <a:srgbClr val="00008C"/>
                                          </a:solidFill>
                                          <a:latin typeface="+mj-lt"/>
                                        </a:rPr>
                                        <m:t>D</m:t>
                                      </m:r>
                                    </m:e>
                                    <m:sub>
                                      <m:r>
                                        <a:rPr lang="en-US" b="0" i="1" smtClean="0">
                                          <a:solidFill>
                                            <a:srgbClr val="00008C"/>
                                          </a:solidFill>
                                          <a:latin typeface="Cambria Math"/>
                                        </a:rPr>
                                        <m:t>𝑂</m:t>
                                      </m:r>
                                    </m:sub>
                                  </m:sSub>
                                </m:num>
                                <m:den>
                                  <m:sSub>
                                    <m:sSubPr>
                                      <m:ctrlPr>
                                        <a:rPr lang="en-US" b="0" i="1" smtClean="0">
                                          <a:solidFill>
                                            <a:srgbClr val="00008C"/>
                                          </a:solidFill>
                                          <a:latin typeface="Cambria Math"/>
                                        </a:rPr>
                                      </m:ctrlPr>
                                    </m:sSubPr>
                                    <m:e>
                                      <m:r>
                                        <m:rPr>
                                          <m:nor/>
                                        </m:rPr>
                                        <a:rPr lang="en-US" b="0" i="0" smtClean="0">
                                          <a:solidFill>
                                            <a:srgbClr val="00008C"/>
                                          </a:solidFill>
                                          <a:latin typeface="+mj-lt"/>
                                        </a:rPr>
                                        <m:t>D</m:t>
                                      </m:r>
                                    </m:e>
                                    <m:sub>
                                      <m:r>
                                        <a:rPr lang="en-US" b="0" i="1" smtClean="0">
                                          <a:solidFill>
                                            <a:srgbClr val="00008C"/>
                                          </a:solidFill>
                                          <a:latin typeface="Cambria Math"/>
                                        </a:rPr>
                                        <m:t>𝑒𝑦𝑒</m:t>
                                      </m:r>
                                    </m:sub>
                                  </m:sSub>
                                </m:den>
                              </m:f>
                            </m:e>
                          </m:d>
                        </m:e>
                        <m:sup>
                          <m:r>
                            <a:rPr lang="en-US" b="0" i="1" smtClean="0">
                              <a:solidFill>
                                <a:srgbClr val="00008C"/>
                              </a:solidFill>
                              <a:latin typeface="Cambria Math"/>
                            </a:rPr>
                            <m:t>2</m:t>
                          </m:r>
                        </m:sup>
                      </m:sSup>
                    </m:oMath>
                  </m:oMathPara>
                </a14:m>
                <a:endParaRPr lang="en-US" dirty="0">
                  <a:solidFill>
                    <a:srgbClr val="00008C"/>
                  </a:solidFill>
                  <a:latin typeface="+mj-lt"/>
                </a:endParaRPr>
              </a:p>
            </p:txBody>
          </p:sp>
        </mc:Choice>
        <mc:Fallback xmlns="">
          <p:sp>
            <p:nvSpPr>
              <p:cNvPr id="100356" name="Text Box 4"/>
              <p:cNvSpPr txBox="1">
                <a:spLocks noRot="1" noChangeAspect="1" noMove="1" noResize="1" noEditPoints="1" noAdjustHandles="1" noChangeArrowheads="1" noChangeShapeType="1" noTextEdit="1"/>
              </p:cNvSpPr>
              <p:nvPr/>
            </p:nvSpPr>
            <p:spPr bwMode="auto">
              <a:xfrm>
                <a:off x="757130" y="1641856"/>
                <a:ext cx="2138470" cy="1002582"/>
              </a:xfrm>
              <a:prstGeom prst="rect">
                <a:avLst/>
              </a:prstGeom>
              <a:blipFill rotWithShape="1">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359" name="Text Box 7"/>
              <p:cNvSpPr txBox="1">
                <a:spLocks noChangeArrowheads="1"/>
              </p:cNvSpPr>
              <p:nvPr/>
            </p:nvSpPr>
            <p:spPr bwMode="auto">
              <a:xfrm>
                <a:off x="773005" y="2980118"/>
                <a:ext cx="1983556" cy="9060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8C"/>
                              </a:solidFill>
                              <a:latin typeface="Cambria Math"/>
                            </a:rPr>
                          </m:ctrlPr>
                        </m:sSubPr>
                        <m:e>
                          <m:r>
                            <m:rPr>
                              <m:nor/>
                            </m:rPr>
                            <a:rPr lang="en-US" b="0" i="0" smtClean="0">
                              <a:solidFill>
                                <a:srgbClr val="00008C"/>
                              </a:solidFill>
                              <a:latin typeface="+mj-lt"/>
                            </a:rPr>
                            <m:t>M</m:t>
                          </m:r>
                        </m:e>
                        <m:sub>
                          <m:r>
                            <a:rPr lang="en-US" b="0" i="1" smtClean="0">
                              <a:solidFill>
                                <a:srgbClr val="00008C"/>
                              </a:solidFill>
                              <a:latin typeface="Cambria Math"/>
                            </a:rPr>
                            <m:t>𝑚𝑖𝑛</m:t>
                          </m:r>
                        </m:sub>
                      </m:sSub>
                      <m:r>
                        <a:rPr lang="en-US" b="0" i="1" smtClean="0">
                          <a:solidFill>
                            <a:srgbClr val="00008C"/>
                          </a:solidFill>
                          <a:latin typeface="Cambria Math"/>
                        </a:rPr>
                        <m:t>=</m:t>
                      </m:r>
                      <m:f>
                        <m:fPr>
                          <m:ctrlPr>
                            <a:rPr lang="en-US" b="0" i="1" smtClean="0">
                              <a:solidFill>
                                <a:srgbClr val="00008C"/>
                              </a:solidFill>
                              <a:latin typeface="Cambria Math"/>
                            </a:rPr>
                          </m:ctrlPr>
                        </m:fPr>
                        <m:num>
                          <m:sSub>
                            <m:sSubPr>
                              <m:ctrlPr>
                                <a:rPr lang="en-US" b="0" i="1" smtClean="0">
                                  <a:solidFill>
                                    <a:srgbClr val="00008C"/>
                                  </a:solidFill>
                                  <a:latin typeface="Cambria Math"/>
                                </a:rPr>
                              </m:ctrlPr>
                            </m:sSubPr>
                            <m:e>
                              <m:r>
                                <m:rPr>
                                  <m:nor/>
                                </m:rPr>
                                <a:rPr lang="en-US" b="0" i="0" smtClean="0">
                                  <a:solidFill>
                                    <a:srgbClr val="00008C"/>
                                  </a:solidFill>
                                  <a:latin typeface="+mj-lt"/>
                                </a:rPr>
                                <m:t>D</m:t>
                              </m:r>
                            </m:e>
                            <m:sub>
                              <m:r>
                                <a:rPr lang="en-US" b="0" i="1" smtClean="0">
                                  <a:solidFill>
                                    <a:srgbClr val="00008C"/>
                                  </a:solidFill>
                                  <a:latin typeface="Cambria Math"/>
                                </a:rPr>
                                <m:t>𝑂</m:t>
                              </m:r>
                            </m:sub>
                          </m:sSub>
                        </m:num>
                        <m:den>
                          <m:sSub>
                            <m:sSubPr>
                              <m:ctrlPr>
                                <a:rPr lang="en-US" b="0" i="1" smtClean="0">
                                  <a:solidFill>
                                    <a:srgbClr val="00008C"/>
                                  </a:solidFill>
                                  <a:latin typeface="Cambria Math"/>
                                </a:rPr>
                              </m:ctrlPr>
                            </m:sSubPr>
                            <m:e>
                              <m:r>
                                <m:rPr>
                                  <m:nor/>
                                </m:rPr>
                                <a:rPr lang="en-US" b="0" i="0" smtClean="0">
                                  <a:solidFill>
                                    <a:srgbClr val="00008C"/>
                                  </a:solidFill>
                                  <a:latin typeface="+mj-lt"/>
                                </a:rPr>
                                <m:t>D</m:t>
                              </m:r>
                            </m:e>
                            <m:sub>
                              <m:r>
                                <a:rPr lang="en-US" b="0" i="1" smtClean="0">
                                  <a:solidFill>
                                    <a:srgbClr val="00008C"/>
                                  </a:solidFill>
                                  <a:latin typeface="Cambria Math"/>
                                </a:rPr>
                                <m:t>𝑒𝑦𝑒</m:t>
                              </m:r>
                            </m:sub>
                          </m:sSub>
                        </m:den>
                      </m:f>
                    </m:oMath>
                  </m:oMathPara>
                </a14:m>
                <a:endParaRPr lang="en-US" dirty="0">
                  <a:solidFill>
                    <a:srgbClr val="00008C"/>
                  </a:solidFill>
                  <a:latin typeface="+mj-lt"/>
                </a:endParaRPr>
              </a:p>
            </p:txBody>
          </p:sp>
        </mc:Choice>
        <mc:Fallback xmlns="">
          <p:sp>
            <p:nvSpPr>
              <p:cNvPr id="100359" name="Text Box 7"/>
              <p:cNvSpPr txBox="1">
                <a:spLocks noRot="1" noChangeAspect="1" noMove="1" noResize="1" noEditPoints="1" noAdjustHandles="1" noChangeArrowheads="1" noChangeShapeType="1" noTextEdit="1"/>
              </p:cNvSpPr>
              <p:nvPr/>
            </p:nvSpPr>
            <p:spPr bwMode="auto">
              <a:xfrm>
                <a:off x="773005" y="2980118"/>
                <a:ext cx="1983556" cy="90608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762000" y="3789204"/>
                <a:ext cx="7617855" cy="16971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98"/>
                              </a:solidFill>
                              <a:latin typeface="Cambria Math"/>
                            </a:rPr>
                          </m:ctrlPr>
                        </m:sSubPr>
                        <m:e>
                          <m:r>
                            <m:rPr>
                              <m:nor/>
                            </m:rPr>
                            <a:rPr lang="en-US" b="0" i="0" smtClean="0">
                              <a:solidFill>
                                <a:srgbClr val="000098"/>
                              </a:solidFill>
                              <a:latin typeface="+mj-lt"/>
                            </a:rPr>
                            <m:t>SB</m:t>
                          </m:r>
                        </m:e>
                        <m:sub>
                          <m:r>
                            <a:rPr lang="en-US" b="0" i="1" smtClean="0">
                              <a:solidFill>
                                <a:srgbClr val="000098"/>
                              </a:solidFill>
                              <a:latin typeface="Cambria Math"/>
                            </a:rPr>
                            <m:t>𝑠𝑐𝑜𝑝𝑒</m:t>
                          </m:r>
                        </m:sub>
                      </m:sSub>
                      <m:r>
                        <a:rPr lang="en-US" b="0" i="1" smtClean="0">
                          <a:solidFill>
                            <a:srgbClr val="000098"/>
                          </a:solidFill>
                          <a:latin typeface="Cambria Math"/>
                        </a:rPr>
                        <m:t>=</m:t>
                      </m:r>
                      <m:sSub>
                        <m:sSubPr>
                          <m:ctrlPr>
                            <a:rPr lang="en-US" b="0" i="1" smtClean="0">
                              <a:solidFill>
                                <a:srgbClr val="000098"/>
                              </a:solidFill>
                              <a:latin typeface="Cambria Math"/>
                            </a:rPr>
                          </m:ctrlPr>
                        </m:sSubPr>
                        <m:e>
                          <m:r>
                            <m:rPr>
                              <m:nor/>
                            </m:rPr>
                            <a:rPr lang="en-US" b="0" i="0" smtClean="0">
                              <a:solidFill>
                                <a:srgbClr val="000098"/>
                              </a:solidFill>
                              <a:latin typeface="+mj-lt"/>
                            </a:rPr>
                            <m:t>SB</m:t>
                          </m:r>
                        </m:e>
                        <m:sub>
                          <m:r>
                            <a:rPr lang="en-US" b="0" i="1" smtClean="0">
                              <a:solidFill>
                                <a:srgbClr val="000098"/>
                              </a:solidFill>
                              <a:latin typeface="Cambria Math"/>
                            </a:rPr>
                            <m:t>𝑒𝑦𝑒</m:t>
                          </m:r>
                        </m:sub>
                      </m:sSub>
                      <m:r>
                        <a:rPr lang="en-US" b="0" i="1" smtClean="0">
                          <a:solidFill>
                            <a:srgbClr val="000098"/>
                          </a:solidFill>
                          <a:latin typeface="Cambria Math"/>
                          <a:ea typeface="Cambria Math"/>
                        </a:rPr>
                        <m:t>×</m:t>
                      </m:r>
                      <m:f>
                        <m:fPr>
                          <m:ctrlPr>
                            <a:rPr lang="en-US" b="0" i="1" smtClean="0">
                              <a:solidFill>
                                <a:srgbClr val="000098"/>
                              </a:solidFill>
                              <a:latin typeface="Cambria Math"/>
                              <a:ea typeface="Cambria Math"/>
                            </a:rPr>
                          </m:ctrlPr>
                        </m:fPr>
                        <m:num>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G</m:t>
                              </m:r>
                            </m:e>
                            <m:sub>
                              <m:r>
                                <a:rPr lang="en-US" b="0" i="1" smtClean="0">
                                  <a:solidFill>
                                    <a:srgbClr val="000098"/>
                                  </a:solidFill>
                                  <a:latin typeface="Cambria Math"/>
                                  <a:ea typeface="Cambria Math"/>
                                </a:rPr>
                                <m:t>𝐿</m:t>
                              </m:r>
                            </m:sub>
                          </m:sSub>
                        </m:num>
                        <m:den>
                          <m:sSup>
                            <m:sSupPr>
                              <m:ctrlPr>
                                <a:rPr lang="en-US" b="0" i="1" smtClean="0">
                                  <a:solidFill>
                                    <a:srgbClr val="000098"/>
                                  </a:solidFill>
                                  <a:latin typeface="Cambria Math"/>
                                  <a:ea typeface="Cambria Math"/>
                                </a:rPr>
                              </m:ctrlPr>
                            </m:sSupPr>
                            <m:e>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M</m:t>
                                  </m:r>
                                </m:e>
                                <m:sub>
                                  <m:r>
                                    <a:rPr lang="en-US" b="0" i="1" smtClean="0">
                                      <a:solidFill>
                                        <a:srgbClr val="000098"/>
                                      </a:solidFill>
                                      <a:latin typeface="Cambria Math"/>
                                      <a:ea typeface="Cambria Math"/>
                                    </a:rPr>
                                    <m:t>𝑚𝑖𝑛</m:t>
                                  </m:r>
                                </m:sub>
                              </m:sSub>
                            </m:e>
                            <m:sup>
                              <m:r>
                                <a:rPr lang="en-US" b="0" i="1" smtClean="0">
                                  <a:solidFill>
                                    <a:srgbClr val="000098"/>
                                  </a:solidFill>
                                  <a:latin typeface="Cambria Math"/>
                                  <a:ea typeface="Cambria Math"/>
                                </a:rPr>
                                <m:t>2</m:t>
                              </m:r>
                            </m:sup>
                          </m:sSup>
                        </m:den>
                      </m:f>
                      <m:r>
                        <a:rPr lang="en-US" b="0" i="1" smtClean="0">
                          <a:solidFill>
                            <a:srgbClr val="000098"/>
                          </a:solidFill>
                          <a:latin typeface="Cambria Math"/>
                          <a:ea typeface="Cambria Math"/>
                        </a:rPr>
                        <m:t>=</m:t>
                      </m:r>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SB</m:t>
                          </m:r>
                        </m:e>
                        <m:sub>
                          <m:r>
                            <a:rPr lang="en-US" b="0" i="1" smtClean="0">
                              <a:solidFill>
                                <a:srgbClr val="000098"/>
                              </a:solidFill>
                              <a:latin typeface="Cambria Math"/>
                              <a:ea typeface="Cambria Math"/>
                            </a:rPr>
                            <m:t>𝑒𝑦𝑒</m:t>
                          </m:r>
                        </m:sub>
                      </m:sSub>
                      <m:r>
                        <a:rPr lang="en-US" b="0" i="1" smtClean="0">
                          <a:solidFill>
                            <a:srgbClr val="000098"/>
                          </a:solidFill>
                          <a:latin typeface="Cambria Math"/>
                          <a:ea typeface="Cambria Math"/>
                        </a:rPr>
                        <m:t>×</m:t>
                      </m:r>
                      <m:f>
                        <m:fPr>
                          <m:ctrlPr>
                            <a:rPr lang="en-US" b="0" i="1" smtClean="0">
                              <a:solidFill>
                                <a:srgbClr val="000098"/>
                              </a:solidFill>
                              <a:latin typeface="Cambria Math"/>
                              <a:ea typeface="Cambria Math"/>
                            </a:rPr>
                          </m:ctrlPr>
                        </m:fPr>
                        <m:num>
                          <m:sSup>
                            <m:sSupPr>
                              <m:ctrlPr>
                                <a:rPr lang="en-US" b="0" i="1" smtClean="0">
                                  <a:solidFill>
                                    <a:srgbClr val="000098"/>
                                  </a:solidFill>
                                  <a:latin typeface="Cambria Math"/>
                                  <a:ea typeface="Cambria Math"/>
                                </a:rPr>
                              </m:ctrlPr>
                            </m:sSupPr>
                            <m:e>
                              <m:d>
                                <m:dPr>
                                  <m:ctrlPr>
                                    <a:rPr lang="en-US" b="0" i="1" smtClean="0">
                                      <a:solidFill>
                                        <a:srgbClr val="000098"/>
                                      </a:solidFill>
                                      <a:latin typeface="Cambria Math"/>
                                      <a:ea typeface="Cambria Math"/>
                                    </a:rPr>
                                  </m:ctrlPr>
                                </m:dPr>
                                <m:e>
                                  <m:f>
                                    <m:fPr>
                                      <m:type m:val="skw"/>
                                      <m:ctrlPr>
                                        <a:rPr lang="en-US" b="0" i="1" smtClean="0">
                                          <a:solidFill>
                                            <a:srgbClr val="000098"/>
                                          </a:solidFill>
                                          <a:latin typeface="Cambria Math"/>
                                          <a:ea typeface="Cambria Math"/>
                                        </a:rPr>
                                      </m:ctrlPr>
                                    </m:fPr>
                                    <m:num>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D</m:t>
                                          </m:r>
                                        </m:e>
                                        <m:sub>
                                          <m:r>
                                            <a:rPr lang="en-US" b="0" i="1" smtClean="0">
                                              <a:solidFill>
                                                <a:srgbClr val="000098"/>
                                              </a:solidFill>
                                              <a:latin typeface="Cambria Math"/>
                                              <a:ea typeface="Cambria Math"/>
                                            </a:rPr>
                                            <m:t>𝑂</m:t>
                                          </m:r>
                                        </m:sub>
                                      </m:sSub>
                                    </m:num>
                                    <m:den>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D</m:t>
                                          </m:r>
                                        </m:e>
                                        <m:sub>
                                          <m:r>
                                            <a:rPr lang="en-US" b="0" i="1" smtClean="0">
                                              <a:solidFill>
                                                <a:srgbClr val="000098"/>
                                              </a:solidFill>
                                              <a:latin typeface="Cambria Math"/>
                                              <a:ea typeface="Cambria Math"/>
                                            </a:rPr>
                                            <m:t>𝑒𝑦𝑒</m:t>
                                          </m:r>
                                        </m:sub>
                                      </m:sSub>
                                    </m:den>
                                  </m:f>
                                </m:e>
                              </m:d>
                            </m:e>
                            <m:sup>
                              <m:r>
                                <a:rPr lang="en-US" b="0" i="1" smtClean="0">
                                  <a:solidFill>
                                    <a:srgbClr val="000098"/>
                                  </a:solidFill>
                                  <a:latin typeface="Cambria Math"/>
                                  <a:ea typeface="Cambria Math"/>
                                </a:rPr>
                                <m:t>2</m:t>
                              </m:r>
                            </m:sup>
                          </m:sSup>
                        </m:num>
                        <m:den>
                          <m:sSup>
                            <m:sSupPr>
                              <m:ctrlPr>
                                <a:rPr lang="en-US" b="0" i="1" smtClean="0">
                                  <a:solidFill>
                                    <a:srgbClr val="000098"/>
                                  </a:solidFill>
                                  <a:latin typeface="Cambria Math"/>
                                  <a:ea typeface="Cambria Math"/>
                                </a:rPr>
                              </m:ctrlPr>
                            </m:sSupPr>
                            <m:e>
                              <m:d>
                                <m:dPr>
                                  <m:ctrlPr>
                                    <a:rPr lang="en-US" b="0" i="1" smtClean="0">
                                      <a:solidFill>
                                        <a:srgbClr val="000098"/>
                                      </a:solidFill>
                                      <a:latin typeface="Cambria Math"/>
                                      <a:ea typeface="Cambria Math"/>
                                    </a:rPr>
                                  </m:ctrlPr>
                                </m:dPr>
                                <m:e>
                                  <m:f>
                                    <m:fPr>
                                      <m:type m:val="skw"/>
                                      <m:ctrlPr>
                                        <a:rPr lang="en-US" b="0" i="1" smtClean="0">
                                          <a:solidFill>
                                            <a:srgbClr val="000098"/>
                                          </a:solidFill>
                                          <a:latin typeface="Cambria Math"/>
                                          <a:ea typeface="Cambria Math"/>
                                        </a:rPr>
                                      </m:ctrlPr>
                                    </m:fPr>
                                    <m:num>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D</m:t>
                                          </m:r>
                                        </m:e>
                                        <m:sub>
                                          <m:r>
                                            <a:rPr lang="en-US" b="0" i="1" smtClean="0">
                                              <a:solidFill>
                                                <a:srgbClr val="000098"/>
                                              </a:solidFill>
                                              <a:latin typeface="Cambria Math"/>
                                              <a:ea typeface="Cambria Math"/>
                                            </a:rPr>
                                            <m:t>𝑂</m:t>
                                          </m:r>
                                        </m:sub>
                                      </m:sSub>
                                    </m:num>
                                    <m:den>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D</m:t>
                                          </m:r>
                                        </m:e>
                                        <m:sub>
                                          <m:r>
                                            <a:rPr lang="en-US" b="0" i="1" smtClean="0">
                                              <a:solidFill>
                                                <a:srgbClr val="000098"/>
                                              </a:solidFill>
                                              <a:latin typeface="Cambria Math"/>
                                              <a:ea typeface="Cambria Math"/>
                                            </a:rPr>
                                            <m:t>𝑒𝑦𝑒</m:t>
                                          </m:r>
                                        </m:sub>
                                      </m:sSub>
                                    </m:den>
                                  </m:f>
                                </m:e>
                              </m:d>
                            </m:e>
                            <m:sup>
                              <m:r>
                                <a:rPr lang="en-US" b="0" i="1" smtClean="0">
                                  <a:solidFill>
                                    <a:srgbClr val="000098"/>
                                  </a:solidFill>
                                  <a:latin typeface="Cambria Math"/>
                                  <a:ea typeface="Cambria Math"/>
                                </a:rPr>
                                <m:t>2</m:t>
                              </m:r>
                            </m:sup>
                          </m:sSup>
                        </m:den>
                      </m:f>
                      <m:r>
                        <a:rPr lang="en-US" b="0" i="1" smtClean="0">
                          <a:solidFill>
                            <a:srgbClr val="000098"/>
                          </a:solidFill>
                          <a:latin typeface="Cambria Math"/>
                          <a:ea typeface="Cambria Math"/>
                        </a:rPr>
                        <m:t>= </m:t>
                      </m:r>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SB</m:t>
                          </m:r>
                        </m:e>
                        <m:sub>
                          <m:r>
                            <a:rPr lang="en-US" b="0" i="1" smtClean="0">
                              <a:solidFill>
                                <a:srgbClr val="000098"/>
                              </a:solidFill>
                              <a:latin typeface="Cambria Math"/>
                              <a:ea typeface="Cambria Math"/>
                            </a:rPr>
                            <m:t>𝑒𝑦𝑒</m:t>
                          </m:r>
                        </m:sub>
                      </m:sSub>
                    </m:oMath>
                  </m:oMathPara>
                </a14:m>
                <a:endParaRPr lang="en-US" b="0" i="0" dirty="0" smtClean="0">
                  <a:solidFill>
                    <a:srgbClr val="000098"/>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62000" y="3789204"/>
                <a:ext cx="7617855" cy="1697196"/>
              </a:xfrm>
              <a:prstGeom prst="rect">
                <a:avLst/>
              </a:prstGeom>
              <a:blipFill rotWithShape="1">
                <a:blip r:embed="rId5"/>
                <a:stretch>
                  <a:fillRect r="-160"/>
                </a:stretch>
              </a:blipFill>
            </p:spPr>
            <p:txBody>
              <a:bodyPr/>
              <a:lstStyle/>
              <a:p>
                <a:r>
                  <a:rPr lang="en-US">
                    <a:noFill/>
                  </a:rPr>
                  <a:t> </a:t>
                </a:r>
              </a:p>
            </p:txBody>
          </p:sp>
        </mc:Fallback>
      </mc:AlternateContent>
      <p:sp>
        <p:nvSpPr>
          <p:cNvPr id="4" name="Oval 3"/>
          <p:cNvSpPr/>
          <p:nvPr/>
        </p:nvSpPr>
        <p:spPr bwMode="auto">
          <a:xfrm>
            <a:off x="7511221" y="4267200"/>
            <a:ext cx="1066800" cy="762000"/>
          </a:xfrm>
          <a:prstGeom prst="ellipse">
            <a:avLst/>
          </a:prstGeom>
          <a:noFill/>
          <a:ln w="38100" cap="flat" cmpd="sng" algn="ctr">
            <a:solidFill>
              <a:srgbClr val="C0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2" name="Oval 11"/>
          <p:cNvSpPr/>
          <p:nvPr/>
        </p:nvSpPr>
        <p:spPr bwMode="auto">
          <a:xfrm>
            <a:off x="762000" y="4267200"/>
            <a:ext cx="1168523" cy="762000"/>
          </a:xfrm>
          <a:prstGeom prst="ellipse">
            <a:avLst/>
          </a:prstGeom>
          <a:noFill/>
          <a:ln w="38100" cap="flat" cmpd="sng" algn="ctr">
            <a:solidFill>
              <a:srgbClr val="C0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5" name="TextBox 4"/>
          <p:cNvSpPr txBox="1"/>
          <p:nvPr/>
        </p:nvSpPr>
        <p:spPr>
          <a:xfrm>
            <a:off x="8501821" y="3986480"/>
            <a:ext cx="487634" cy="1323439"/>
          </a:xfrm>
          <a:prstGeom prst="rect">
            <a:avLst/>
          </a:prstGeom>
          <a:noFill/>
        </p:spPr>
        <p:txBody>
          <a:bodyPr wrap="none" rtlCol="0">
            <a:spAutoFit/>
          </a:bodyPr>
          <a:lstStyle/>
          <a:p>
            <a:r>
              <a:rPr lang="en-US" sz="8000" b="0" i="0" dirty="0" smtClean="0">
                <a:solidFill>
                  <a:srgbClr val="C00000"/>
                </a:solidFill>
                <a:latin typeface="Century" pitchFamily="18" charset="0"/>
              </a:rPr>
              <a:t>!</a:t>
            </a:r>
          </a:p>
        </p:txBody>
      </p:sp>
      <p:cxnSp>
        <p:nvCxnSpPr>
          <p:cNvPr id="6" name="Straight Arrow Connector 5"/>
          <p:cNvCxnSpPr>
            <a:stCxn id="100356" idx="3"/>
          </p:cNvCxnSpPr>
          <p:nvPr/>
        </p:nvCxnSpPr>
        <p:spPr bwMode="auto">
          <a:xfrm>
            <a:off x="2895600" y="2143147"/>
            <a:ext cx="2819400" cy="1743053"/>
          </a:xfrm>
          <a:prstGeom prst="straightConnector1">
            <a:avLst/>
          </a:prstGeom>
          <a:solidFill>
            <a:schemeClr val="accent1"/>
          </a:solidFill>
          <a:ln w="57150" cap="flat" cmpd="sng" algn="ctr">
            <a:solidFill>
              <a:srgbClr val="40458C">
                <a:alpha val="34902"/>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stCxn id="100359" idx="3"/>
          </p:cNvCxnSpPr>
          <p:nvPr/>
        </p:nvCxnSpPr>
        <p:spPr bwMode="auto">
          <a:xfrm>
            <a:off x="2756561" y="3433159"/>
            <a:ext cx="2932313" cy="1596041"/>
          </a:xfrm>
          <a:prstGeom prst="straightConnector1">
            <a:avLst/>
          </a:prstGeom>
          <a:solidFill>
            <a:schemeClr val="accent1"/>
          </a:solidFill>
          <a:ln w="57150" cap="flat" cmpd="sng" algn="ctr">
            <a:solidFill>
              <a:srgbClr val="40458C">
                <a:alpha val="34902"/>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22" presetClass="entr" presetSubtype="8" fill="hold" grpId="0"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a:t>Surface </a:t>
            </a:r>
            <a:r>
              <a:rPr lang="en-US" dirty="0" smtClean="0"/>
              <a:t>Brightness Scale  </a:t>
            </a:r>
            <a:endParaRPr lang="en-US" dirty="0"/>
          </a:p>
        </p:txBody>
      </p:sp>
      <p:sp>
        <p:nvSpPr>
          <p:cNvPr id="101379" name="Rectangle 3" descr="Rectangle: Click to edit Master text styles&#10;Second level&#10;Third level&#10;Fourth level&#10;Fifth level"/>
          <p:cNvSpPr>
            <a:spLocks noGrp="1" noChangeArrowheads="1"/>
          </p:cNvSpPr>
          <p:nvPr>
            <p:ph type="body" idx="1"/>
          </p:nvPr>
        </p:nvSpPr>
        <p:spPr>
          <a:xfrm>
            <a:off x="838200" y="1447800"/>
            <a:ext cx="7924800" cy="4572000"/>
          </a:xfrm>
        </p:spPr>
        <p:txBody>
          <a:bodyPr/>
          <a:lstStyle/>
          <a:p>
            <a:pPr marL="609600" indent="-609600">
              <a:spcBef>
                <a:spcPts val="2400"/>
              </a:spcBef>
            </a:pPr>
            <a:r>
              <a:rPr lang="en-US" sz="2800" dirty="0"/>
              <a:t>The maximum surface brightness in the telescope is the </a:t>
            </a:r>
            <a:r>
              <a:rPr lang="en-US" sz="2800" u="sng" dirty="0"/>
              <a:t>same</a:t>
            </a:r>
            <a:r>
              <a:rPr lang="en-US" sz="2800" dirty="0"/>
              <a:t> as the surface brightness seen by </a:t>
            </a:r>
            <a:r>
              <a:rPr lang="en-US" sz="2800" dirty="0" smtClean="0"/>
              <a:t>eye (over a larger area).  </a:t>
            </a:r>
            <a:endParaRPr lang="en-US" sz="2800" dirty="0"/>
          </a:p>
          <a:p>
            <a:pPr marL="609600" indent="-609600">
              <a:spcBef>
                <a:spcPts val="2400"/>
              </a:spcBef>
            </a:pPr>
            <a:r>
              <a:rPr lang="en-US" sz="2800" dirty="0"/>
              <a:t>Then all telescopes show the same </a:t>
            </a:r>
            <a:r>
              <a:rPr lang="en-US" sz="2800" dirty="0" smtClean="0"/>
              <a:t>max surface </a:t>
            </a:r>
            <a:r>
              <a:rPr lang="en-US" sz="2800" dirty="0"/>
              <a:t>brightness at </a:t>
            </a:r>
            <a:r>
              <a:rPr lang="en-US" sz="2800" dirty="0" smtClean="0"/>
              <a:t>their minimum </a:t>
            </a:r>
            <a:r>
              <a:rPr lang="en-US" sz="2800" dirty="0"/>
              <a:t>magnification:  </a:t>
            </a:r>
            <a:r>
              <a:rPr lang="en-US" sz="2800" u="sng" dirty="0">
                <a:solidFill>
                  <a:schemeClr val="bg2">
                    <a:lumMod val="50000"/>
                  </a:schemeClr>
                </a:solidFill>
              </a:rPr>
              <a:t>it’s a reference point</a:t>
            </a:r>
            <a:r>
              <a:rPr lang="en-US" sz="2800" dirty="0"/>
              <a:t> </a:t>
            </a:r>
            <a:endParaRPr lang="en-US" sz="2800" dirty="0" smtClean="0"/>
          </a:p>
          <a:p>
            <a:pPr marL="609600" indent="-609600">
              <a:spcBef>
                <a:spcPts val="2400"/>
              </a:spcBef>
            </a:pPr>
            <a:r>
              <a:rPr lang="en-US" sz="2800" dirty="0" smtClean="0"/>
              <a:t>Since you can’t go higher, we will call this </a:t>
            </a:r>
            <a:r>
              <a:rPr lang="en-US" sz="2800" dirty="0" smtClean="0">
                <a:solidFill>
                  <a:schemeClr val="bg2">
                    <a:lumMod val="50000"/>
                  </a:schemeClr>
                </a:solidFill>
              </a:rPr>
              <a:t>100%</a:t>
            </a:r>
            <a:r>
              <a:rPr lang="en-US" sz="2800" dirty="0" smtClean="0"/>
              <a:t> brightness, and the rest of the scale is a (lower) percentage of the maximum.  </a:t>
            </a:r>
            <a:endParaRPr lang="en-US" sz="28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Exit Pupil and Eye Pupil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488186"/>
            <a:ext cx="5026152" cy="3769614"/>
          </a:xfrm>
          <a:prstGeom prst="rect">
            <a:avLst/>
          </a:prstGeom>
        </p:spPr>
      </p:pic>
      <p:sp>
        <p:nvSpPr>
          <p:cNvPr id="6" name="Oval 5"/>
          <p:cNvSpPr/>
          <p:nvPr/>
        </p:nvSpPr>
        <p:spPr bwMode="auto">
          <a:xfrm>
            <a:off x="4377396" y="3164586"/>
            <a:ext cx="685800" cy="685800"/>
          </a:xfrm>
          <a:prstGeom prst="ellipse">
            <a:avLst/>
          </a:prstGeom>
          <a:solidFill>
            <a:srgbClr val="FFFF99"/>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 Inspira Pitch" pitchFamily="34" charset="0"/>
            </a:endParaRPr>
          </a:p>
        </p:txBody>
      </p:sp>
      <p:sp>
        <p:nvSpPr>
          <p:cNvPr id="7" name="Oval 6"/>
          <p:cNvSpPr/>
          <p:nvPr/>
        </p:nvSpPr>
        <p:spPr bwMode="auto">
          <a:xfrm>
            <a:off x="4154657" y="2941847"/>
            <a:ext cx="1131278" cy="1131278"/>
          </a:xfrm>
          <a:prstGeom prst="ellipse">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 Inspira Pitch" pitchFamily="34" charset="0"/>
            </a:endParaRPr>
          </a:p>
        </p:txBody>
      </p:sp>
      <p:sp>
        <p:nvSpPr>
          <p:cNvPr id="8" name="Rectangle 7"/>
          <p:cNvSpPr/>
          <p:nvPr/>
        </p:nvSpPr>
        <p:spPr bwMode="auto">
          <a:xfrm>
            <a:off x="1905000" y="1371600"/>
            <a:ext cx="5334000" cy="4038600"/>
          </a:xfrm>
          <a:prstGeom prst="rect">
            <a:avLst/>
          </a:prstGeom>
          <a:noFill/>
          <a:ln w="101600" cap="flat" cmpd="thickThin" algn="ctr">
            <a:solidFill>
              <a:schemeClr val="bg2">
                <a:lumMod val="25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1752600" y="5562600"/>
                <a:ext cx="2133600" cy="1219200"/>
              </a:xfrm>
            </p:spPr>
            <p:txBody>
              <a:bodyPr/>
              <a:lstStyle/>
              <a:p>
                <a:pPr marL="0" indent="0" algn="ctr">
                  <a:spcBef>
                    <a:spcPts val="0"/>
                  </a:spcBef>
                  <a:buNone/>
                </a:pPr>
                <a14:m>
                  <m:oMathPara xmlns:m="http://schemas.openxmlformats.org/officeDocument/2006/math">
                    <m:oMathParaPr>
                      <m:jc m:val="left"/>
                    </m:oMathParaPr>
                    <m:oMath xmlns:m="http://schemas.openxmlformats.org/officeDocument/2006/math">
                      <m:r>
                        <m:rPr>
                          <m:nor/>
                        </m:rPr>
                        <a:rPr lang="en-US" sz="2400" b="1" i="0" smtClean="0">
                          <a:solidFill>
                            <a:schemeClr val="accent6">
                              <a:lumMod val="50000"/>
                            </a:schemeClr>
                          </a:solidFill>
                          <a:latin typeface="GE Inspira" pitchFamily="34" charset="0"/>
                        </a:rPr>
                        <m:t>SB</m:t>
                      </m:r>
                      <m:r>
                        <a:rPr lang="en-US" sz="2400" b="1" i="1" smtClean="0">
                          <a:solidFill>
                            <a:schemeClr val="accent6">
                              <a:lumMod val="50000"/>
                            </a:schemeClr>
                          </a:solidFill>
                          <a:latin typeface="Cambria Math"/>
                        </a:rPr>
                        <m:t>=</m:t>
                      </m:r>
                      <m:sSup>
                        <m:sSupPr>
                          <m:ctrlPr>
                            <a:rPr lang="en-US" sz="2400" b="1" i="1" smtClean="0">
                              <a:solidFill>
                                <a:schemeClr val="accent6">
                                  <a:lumMod val="50000"/>
                                </a:schemeClr>
                              </a:solidFill>
                              <a:latin typeface="Cambria Math"/>
                            </a:rPr>
                          </m:ctrlPr>
                        </m:sSupPr>
                        <m:e>
                          <m:d>
                            <m:dPr>
                              <m:ctrlPr>
                                <a:rPr lang="en-US" sz="2400" b="1" i="1" smtClean="0">
                                  <a:solidFill>
                                    <a:schemeClr val="accent6">
                                      <a:lumMod val="50000"/>
                                    </a:schemeClr>
                                  </a:solidFill>
                                  <a:latin typeface="Cambria Math"/>
                                </a:rPr>
                              </m:ctrlPr>
                            </m:dPr>
                            <m:e>
                              <m:f>
                                <m:fPr>
                                  <m:ctrlPr>
                                    <a:rPr lang="en-US" sz="2400" b="1" i="1" smtClean="0">
                                      <a:solidFill>
                                        <a:schemeClr val="accent6">
                                          <a:lumMod val="50000"/>
                                        </a:schemeClr>
                                      </a:solidFill>
                                      <a:latin typeface="Cambria Math"/>
                                    </a:rPr>
                                  </m:ctrlPr>
                                </m:fPr>
                                <m:num>
                                  <m:sSub>
                                    <m:sSubPr>
                                      <m:ctrlPr>
                                        <a:rPr lang="en-US" sz="2400" b="1" i="1" smtClean="0">
                                          <a:solidFill>
                                            <a:schemeClr val="accent6">
                                              <a:lumMod val="50000"/>
                                            </a:schemeClr>
                                          </a:solidFill>
                                          <a:latin typeface="Cambria Math"/>
                                        </a:rPr>
                                      </m:ctrlPr>
                                    </m:sSubPr>
                                    <m:e>
                                      <m:r>
                                        <m:rPr>
                                          <m:nor/>
                                        </m:rPr>
                                        <a:rPr lang="en-US" sz="2400" b="1" i="0" smtClean="0">
                                          <a:solidFill>
                                            <a:schemeClr val="accent6">
                                              <a:lumMod val="50000"/>
                                            </a:schemeClr>
                                          </a:solidFill>
                                          <a:latin typeface="GE Inspira" pitchFamily="34" charset="0"/>
                                        </a:rPr>
                                        <m:t>D</m:t>
                                      </m:r>
                                    </m:e>
                                    <m:sub>
                                      <m:r>
                                        <a:rPr lang="en-US" sz="2400" b="1" i="1" smtClean="0">
                                          <a:solidFill>
                                            <a:schemeClr val="accent6">
                                              <a:lumMod val="50000"/>
                                            </a:schemeClr>
                                          </a:solidFill>
                                          <a:latin typeface="Cambria Math"/>
                                        </a:rPr>
                                        <m:t>𝒆𝒑</m:t>
                                      </m:r>
                                    </m:sub>
                                  </m:sSub>
                                </m:num>
                                <m:den>
                                  <m:sSub>
                                    <m:sSubPr>
                                      <m:ctrlPr>
                                        <a:rPr lang="en-US" sz="2400" b="1" i="1" smtClean="0">
                                          <a:solidFill>
                                            <a:schemeClr val="accent6">
                                              <a:lumMod val="50000"/>
                                            </a:schemeClr>
                                          </a:solidFill>
                                          <a:latin typeface="Cambria Math"/>
                                        </a:rPr>
                                      </m:ctrlPr>
                                    </m:sSubPr>
                                    <m:e>
                                      <m:r>
                                        <m:rPr>
                                          <m:nor/>
                                        </m:rPr>
                                        <a:rPr lang="en-US" sz="2400" b="1" i="0" smtClean="0">
                                          <a:solidFill>
                                            <a:schemeClr val="accent6">
                                              <a:lumMod val="50000"/>
                                            </a:schemeClr>
                                          </a:solidFill>
                                          <a:latin typeface="GE Inspira" pitchFamily="34" charset="0"/>
                                        </a:rPr>
                                        <m:t>D</m:t>
                                      </m:r>
                                    </m:e>
                                    <m:sub>
                                      <m:r>
                                        <a:rPr lang="en-US" sz="2400" b="1" i="1" smtClean="0">
                                          <a:solidFill>
                                            <a:schemeClr val="accent6">
                                              <a:lumMod val="50000"/>
                                            </a:schemeClr>
                                          </a:solidFill>
                                          <a:latin typeface="Cambria Math"/>
                                        </a:rPr>
                                        <m:t>𝒆𝒚𝒆</m:t>
                                      </m:r>
                                    </m:sub>
                                  </m:sSub>
                                </m:den>
                              </m:f>
                            </m:e>
                          </m:d>
                        </m:e>
                        <m:sup>
                          <m:r>
                            <a:rPr lang="en-US" sz="2400" b="1" i="1" smtClean="0">
                              <a:solidFill>
                                <a:schemeClr val="accent6">
                                  <a:lumMod val="50000"/>
                                </a:schemeClr>
                              </a:solidFill>
                              <a:latin typeface="Cambria Math"/>
                            </a:rPr>
                            <m:t>𝟐</m:t>
                          </m:r>
                        </m:sup>
                      </m:sSup>
                    </m:oMath>
                  </m:oMathPara>
                </a14:m>
                <a:endParaRPr lang="en-US" sz="2000" dirty="0">
                  <a:solidFill>
                    <a:schemeClr val="accent6">
                      <a:lumMod val="50000"/>
                    </a:schemeClr>
                  </a:solidFill>
                  <a:latin typeface="+mj-lt"/>
                </a:endParaRP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1752600" y="5562600"/>
                <a:ext cx="2133600" cy="1219200"/>
              </a:xfrm>
              <a:blipFill rotWithShape="1">
                <a:blip r:embed="rId4"/>
                <a:stretch>
                  <a:fillRect/>
                </a:stretch>
              </a:blipFill>
            </p:spPr>
            <p:txBody>
              <a:bodyPr/>
              <a:lstStyle/>
              <a:p>
                <a:r>
                  <a:rPr lang="en-US">
                    <a:noFill/>
                  </a:rPr>
                  <a:t> </a:t>
                </a:r>
              </a:p>
            </p:txBody>
          </p:sp>
        </mc:Fallback>
      </mc:AlternateContent>
      <p:grpSp>
        <p:nvGrpSpPr>
          <p:cNvPr id="14" name="Group 13"/>
          <p:cNvGrpSpPr/>
          <p:nvPr/>
        </p:nvGrpSpPr>
        <p:grpSpPr>
          <a:xfrm>
            <a:off x="3886200" y="5736183"/>
            <a:ext cx="3671224" cy="872034"/>
            <a:chOff x="3886200" y="5736183"/>
            <a:chExt cx="3671224" cy="872034"/>
          </a:xfrm>
        </p:grpSpPr>
        <mc:AlternateContent xmlns:mc="http://schemas.openxmlformats.org/markup-compatibility/2006" xmlns:a14="http://schemas.microsoft.com/office/drawing/2010/main">
          <mc:Choice Requires="a14">
            <p:sp>
              <p:nvSpPr>
                <p:cNvPr id="10" name="TextBox 9"/>
                <p:cNvSpPr txBox="1"/>
                <p:nvPr/>
              </p:nvSpPr>
              <p:spPr>
                <a:xfrm>
                  <a:off x="5314502" y="5736183"/>
                  <a:ext cx="2242922" cy="872034"/>
                </a:xfrm>
                <a:prstGeom prst="rect">
                  <a:avLst/>
                </a:prstGeom>
                <a:noFill/>
              </p:spPr>
              <p:txBody>
                <a:bodyPr wrap="none" rtlCol="0">
                  <a:spAutoFit/>
                </a:bodyPr>
                <a:lstStyle/>
                <a:p>
                  <a:pPr marL="0" indent="0" algn="ctr">
                    <a:buNone/>
                  </a:pPr>
                  <a14:m>
                    <m:oMathPara xmlns:m="http://schemas.openxmlformats.org/officeDocument/2006/math">
                      <m:oMathParaPr>
                        <m:jc m:val="centerGroup"/>
                      </m:oMathParaPr>
                      <m:oMath xmlns:m="http://schemas.openxmlformats.org/officeDocument/2006/math">
                        <m:f>
                          <m:fPr>
                            <m:ctrlPr>
                              <a:rPr lang="en-US" i="1" smtClean="0">
                                <a:solidFill>
                                  <a:srgbClr val="000098"/>
                                </a:solidFill>
                                <a:latin typeface="Cambria Math"/>
                              </a:rPr>
                            </m:ctrlPr>
                          </m:fPr>
                          <m:num>
                            <m:r>
                              <m:rPr>
                                <m:nor/>
                              </m:rPr>
                              <a:rPr lang="en-US">
                                <a:solidFill>
                                  <a:srgbClr val="000098"/>
                                </a:solidFill>
                                <a:latin typeface="+mj-lt"/>
                              </a:rPr>
                              <m:t>Exit</m:t>
                            </m:r>
                            <m:r>
                              <m:rPr>
                                <m:nor/>
                              </m:rPr>
                              <a:rPr lang="en-US">
                                <a:solidFill>
                                  <a:srgbClr val="000098"/>
                                </a:solidFill>
                                <a:latin typeface="+mj-lt"/>
                              </a:rPr>
                              <m:t> </m:t>
                            </m:r>
                            <m:r>
                              <m:rPr>
                                <m:nor/>
                              </m:rPr>
                              <a:rPr lang="en-US">
                                <a:solidFill>
                                  <a:srgbClr val="000098"/>
                                </a:solidFill>
                                <a:latin typeface="+mj-lt"/>
                              </a:rPr>
                              <m:t>Pupil</m:t>
                            </m:r>
                            <m:r>
                              <m:rPr>
                                <m:nor/>
                              </m:rPr>
                              <a:rPr lang="en-US">
                                <a:solidFill>
                                  <a:srgbClr val="000098"/>
                                </a:solidFill>
                                <a:latin typeface="+mj-lt"/>
                              </a:rPr>
                              <m:t> </m:t>
                            </m:r>
                            <m:r>
                              <m:rPr>
                                <m:nor/>
                              </m:rPr>
                              <a:rPr lang="en-US">
                                <a:solidFill>
                                  <a:srgbClr val="000098"/>
                                </a:solidFill>
                                <a:latin typeface="+mj-lt"/>
                              </a:rPr>
                              <m:t>Area</m:t>
                            </m:r>
                          </m:num>
                          <m:den>
                            <m:r>
                              <m:rPr>
                                <m:nor/>
                              </m:rPr>
                              <a:rPr lang="en-US">
                                <a:solidFill>
                                  <a:srgbClr val="000098"/>
                                </a:solidFill>
                                <a:latin typeface="+mj-lt"/>
                              </a:rPr>
                              <m:t>Eye</m:t>
                            </m:r>
                            <m:r>
                              <m:rPr>
                                <m:nor/>
                              </m:rPr>
                              <a:rPr lang="en-US">
                                <a:solidFill>
                                  <a:srgbClr val="000098"/>
                                </a:solidFill>
                                <a:latin typeface="+mj-lt"/>
                              </a:rPr>
                              <m:t> </m:t>
                            </m:r>
                            <m:r>
                              <m:rPr>
                                <m:nor/>
                              </m:rPr>
                              <a:rPr lang="en-US">
                                <a:solidFill>
                                  <a:srgbClr val="000098"/>
                                </a:solidFill>
                                <a:latin typeface="+mj-lt"/>
                              </a:rPr>
                              <m:t>Pupil</m:t>
                            </m:r>
                            <m:r>
                              <m:rPr>
                                <m:nor/>
                              </m:rPr>
                              <a:rPr lang="en-US">
                                <a:solidFill>
                                  <a:srgbClr val="000098"/>
                                </a:solidFill>
                                <a:latin typeface="+mj-lt"/>
                              </a:rPr>
                              <m:t> </m:t>
                            </m:r>
                            <m:r>
                              <m:rPr>
                                <m:nor/>
                              </m:rPr>
                              <a:rPr lang="en-US">
                                <a:solidFill>
                                  <a:srgbClr val="000098"/>
                                </a:solidFill>
                                <a:latin typeface="+mj-lt"/>
                              </a:rPr>
                              <m:t>Area</m:t>
                            </m:r>
                          </m:den>
                        </m:f>
                      </m:oMath>
                    </m:oMathPara>
                  </a14:m>
                  <a:endParaRPr lang="en-US" dirty="0">
                    <a:solidFill>
                      <a:srgbClr val="000098"/>
                    </a:solidFill>
                    <a:latin typeface="+mj-lt"/>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314502" y="5736183"/>
                  <a:ext cx="2242922" cy="872034"/>
                </a:xfrm>
                <a:prstGeom prst="rect">
                  <a:avLst/>
                </a:prstGeom>
                <a:blipFill rotWithShape="1">
                  <a:blip r:embed="rId5"/>
                  <a:stretch>
                    <a:fillRect/>
                  </a:stretch>
                </a:blipFill>
              </p:spPr>
              <p:txBody>
                <a:bodyPr/>
                <a:lstStyle/>
                <a:p>
                  <a:r>
                    <a:rPr lang="en-US">
                      <a:noFill/>
                    </a:rPr>
                    <a:t> </a:t>
                  </a:r>
                </a:p>
              </p:txBody>
            </p:sp>
          </mc:Fallback>
        </mc:AlternateContent>
        <p:cxnSp>
          <p:nvCxnSpPr>
            <p:cNvPr id="12" name="Straight Arrow Connector 11"/>
            <p:cNvCxnSpPr>
              <a:stCxn id="9" idx="3"/>
              <a:endCxn id="10" idx="1"/>
            </p:cNvCxnSpPr>
            <p:nvPr/>
          </p:nvCxnSpPr>
          <p:spPr bwMode="auto">
            <a:xfrm>
              <a:off x="3886200" y="6172200"/>
              <a:ext cx="1428302" cy="0"/>
            </a:xfrm>
            <a:prstGeom prst="straightConnector1">
              <a:avLst/>
            </a:prstGeom>
            <a:solidFill>
              <a:schemeClr val="accent1"/>
            </a:solidFill>
            <a:ln w="38100" cap="flat" cmpd="sng" algn="ctr">
              <a:solidFill>
                <a:schemeClr val="bg2">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126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dirty="0" smtClean="0"/>
              <a:t>Finding Surface Brightness </a:t>
            </a:r>
            <a:endParaRPr lang="en-US" dirty="0"/>
          </a:p>
        </p:txBody>
      </p:sp>
      <p:sp>
        <p:nvSpPr>
          <p:cNvPr id="102403" name="Rectangle 3" descr="Rectangle: Click to edit Master text styles&#10;Second level&#10;Third level&#10;Fourth level&#10;Fifth level"/>
          <p:cNvSpPr>
            <a:spLocks noGrp="1" noChangeArrowheads="1"/>
          </p:cNvSpPr>
          <p:nvPr>
            <p:ph type="body" idx="1"/>
          </p:nvPr>
        </p:nvSpPr>
        <p:spPr>
          <a:xfrm>
            <a:off x="685800" y="1295400"/>
            <a:ext cx="7772400" cy="4572000"/>
          </a:xfrm>
        </p:spPr>
        <p:txBody>
          <a:bodyPr/>
          <a:lstStyle/>
          <a:p>
            <a:pPr marL="569913" indent="-569913"/>
            <a:r>
              <a:rPr lang="en-US" sz="2800" dirty="0" smtClean="0"/>
              <a:t>100</a:t>
            </a:r>
            <a:r>
              <a:rPr lang="en-US" sz="2800" dirty="0"/>
              <a:t>% surface </a:t>
            </a:r>
            <a:r>
              <a:rPr lang="en-US" sz="2800" dirty="0" smtClean="0"/>
              <a:t>brightness </a:t>
            </a:r>
            <a:r>
              <a:rPr lang="en-US" sz="2800" dirty="0" smtClean="0">
                <a:sym typeface="Symbol"/>
              </a:rPr>
              <a:t> </a:t>
            </a:r>
            <a:r>
              <a:rPr lang="en-US" sz="2800" dirty="0" err="1" smtClean="0"/>
              <a:t>D</a:t>
            </a:r>
            <a:r>
              <a:rPr lang="en-US" sz="2800" baseline="-25000" dirty="0" err="1" smtClean="0"/>
              <a:t>ep</a:t>
            </a:r>
            <a:r>
              <a:rPr lang="en-US" sz="2800" dirty="0" smtClean="0"/>
              <a:t> = 7mm   </a:t>
            </a:r>
            <a:endParaRPr lang="en-US" sz="2800" dirty="0"/>
          </a:p>
          <a:p>
            <a:pPr marL="569913" indent="-569913"/>
            <a:r>
              <a:rPr lang="en-US" sz="2800" dirty="0" err="1" smtClean="0">
                <a:cs typeface="Tahoma" pitchFamily="34" charset="0"/>
              </a:rPr>
              <a:t>D</a:t>
            </a:r>
            <a:r>
              <a:rPr lang="en-US" sz="2800" baseline="-25000" dirty="0" err="1" smtClean="0">
                <a:cs typeface="Tahoma" pitchFamily="34" charset="0"/>
              </a:rPr>
              <a:t>ep</a:t>
            </a:r>
            <a:r>
              <a:rPr lang="en-US" sz="2800" dirty="0" smtClean="0">
                <a:cs typeface="Tahoma" pitchFamily="34" charset="0"/>
              </a:rPr>
              <a:t> = D</a:t>
            </a:r>
            <a:r>
              <a:rPr lang="en-US" sz="2800" baseline="-25000" dirty="0" smtClean="0">
                <a:cs typeface="Tahoma" pitchFamily="34" charset="0"/>
              </a:rPr>
              <a:t>O</a:t>
            </a:r>
            <a:r>
              <a:rPr lang="en-US" sz="2800" dirty="0" smtClean="0">
                <a:cs typeface="Tahoma" pitchFamily="34" charset="0"/>
              </a:rPr>
              <a:t>/M and SB drops as 1/M², so SB drops as D</a:t>
            </a:r>
            <a:r>
              <a:rPr lang="en-US" sz="2800" baseline="-25000" dirty="0" smtClean="0">
                <a:cs typeface="Tahoma" pitchFamily="34" charset="0"/>
              </a:rPr>
              <a:t>ep</a:t>
            </a:r>
            <a:r>
              <a:rPr lang="en-US" sz="2800" dirty="0" smtClean="0">
                <a:cs typeface="Tahoma" pitchFamily="34" charset="0"/>
              </a:rPr>
              <a:t>²  </a:t>
            </a:r>
            <a:endParaRPr lang="en-US" sz="2800" dirty="0">
              <a:cs typeface="Tahoma" pitchFamily="34" charset="0"/>
            </a:endParaRPr>
          </a:p>
          <a:p>
            <a:pPr marL="569913" indent="-569913">
              <a:spcBef>
                <a:spcPts val="1800"/>
              </a:spcBef>
            </a:pPr>
            <a:r>
              <a:rPr lang="en-US" sz="2800" dirty="0" smtClean="0">
                <a:cs typeface="Tahoma" pitchFamily="34" charset="0"/>
              </a:rPr>
              <a:t>Then SB as a percent of maximum is </a:t>
            </a:r>
            <a:endParaRPr lang="en-US" sz="2800" dirty="0"/>
          </a:p>
        </p:txBody>
      </p:sp>
      <mc:AlternateContent xmlns:mc="http://schemas.openxmlformats.org/markup-compatibility/2006" xmlns:a14="http://schemas.microsoft.com/office/drawing/2010/main">
        <mc:Choice Requires="a14">
          <p:sp>
            <p:nvSpPr>
              <p:cNvPr id="11" name="TextBox 10"/>
              <p:cNvSpPr txBox="1"/>
              <p:nvPr/>
            </p:nvSpPr>
            <p:spPr>
              <a:xfrm>
                <a:off x="1295400" y="3328570"/>
                <a:ext cx="6490816" cy="12960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3200" b="0" i="0" smtClean="0">
                          <a:solidFill>
                            <a:srgbClr val="00008C"/>
                          </a:solidFill>
                          <a:latin typeface="GE Inspira" pitchFamily="34" charset="0"/>
                        </a:rPr>
                        <m:t>SB</m:t>
                      </m:r>
                      <m:d>
                        <m:dPr>
                          <m:ctrlPr>
                            <a:rPr lang="en-US" sz="3200" b="0" i="1" smtClean="0">
                              <a:solidFill>
                                <a:srgbClr val="00008C"/>
                              </a:solidFill>
                              <a:latin typeface="Cambria Math"/>
                            </a:rPr>
                          </m:ctrlPr>
                        </m:dPr>
                        <m:e>
                          <m:r>
                            <m:rPr>
                              <m:nor/>
                            </m:rPr>
                            <a:rPr lang="en-US" sz="3200" b="0" i="0" smtClean="0">
                              <a:solidFill>
                                <a:srgbClr val="00008C"/>
                              </a:solidFill>
                              <a:latin typeface="GE Inspira" pitchFamily="34" charset="0"/>
                            </a:rPr>
                            <m:t>%</m:t>
                          </m:r>
                        </m:e>
                      </m:d>
                      <m:r>
                        <m:rPr>
                          <m:nor/>
                        </m:rPr>
                        <a:rPr lang="en-US" sz="3200" b="0" i="0" smtClean="0">
                          <a:solidFill>
                            <a:srgbClr val="00008C"/>
                          </a:solidFill>
                          <a:latin typeface="Cambria Math"/>
                        </a:rPr>
                        <m:t> </m:t>
                      </m:r>
                      <m:r>
                        <m:rPr>
                          <m:nor/>
                        </m:rPr>
                        <a:rPr lang="en-US" sz="3200" i="0">
                          <a:solidFill>
                            <a:srgbClr val="00008C"/>
                          </a:solidFill>
                          <a:latin typeface="GE Inspira" pitchFamily="34" charset="0"/>
                        </a:rPr>
                        <m:t>=</m:t>
                      </m:r>
                      <m:r>
                        <m:rPr>
                          <m:nor/>
                        </m:rPr>
                        <a:rPr lang="en-US" sz="3200" b="0" i="0" smtClean="0">
                          <a:solidFill>
                            <a:srgbClr val="00008C"/>
                          </a:solidFill>
                          <a:latin typeface="GE Inspira" pitchFamily="34" charset="0"/>
                        </a:rPr>
                        <m:t> 100</m:t>
                      </m:r>
                      <m:r>
                        <m:rPr>
                          <m:nor/>
                        </m:rPr>
                        <a:rPr lang="en-US" sz="3200" b="0" i="0" smtClean="0">
                          <a:solidFill>
                            <a:srgbClr val="00008C"/>
                          </a:solidFill>
                          <a:latin typeface="GE Inspira" pitchFamily="34" charset="0"/>
                          <a:ea typeface="Cambria Math"/>
                        </a:rPr>
                        <m:t>×</m:t>
                      </m:r>
                      <m:sSup>
                        <m:sSupPr>
                          <m:ctrlPr>
                            <a:rPr lang="en-US" sz="3200" i="1">
                              <a:solidFill>
                                <a:srgbClr val="00008C"/>
                              </a:solidFill>
                              <a:latin typeface="Cambria Math"/>
                            </a:rPr>
                          </m:ctrlPr>
                        </m:sSupPr>
                        <m:e>
                          <m:d>
                            <m:dPr>
                              <m:ctrlPr>
                                <a:rPr lang="en-US" sz="3200" i="1">
                                  <a:solidFill>
                                    <a:srgbClr val="00008C"/>
                                  </a:solidFill>
                                  <a:latin typeface="Cambria Math"/>
                                </a:rPr>
                              </m:ctrlPr>
                            </m:dPr>
                            <m:e>
                              <m:f>
                                <m:fPr>
                                  <m:ctrlPr>
                                    <a:rPr lang="en-US" sz="3200" i="1">
                                      <a:solidFill>
                                        <a:srgbClr val="00008C"/>
                                      </a:solidFill>
                                      <a:latin typeface="Cambria Math"/>
                                    </a:rPr>
                                  </m:ctrlPr>
                                </m:fPr>
                                <m:num>
                                  <m:sSub>
                                    <m:sSubPr>
                                      <m:ctrlPr>
                                        <a:rPr lang="en-US" sz="3200" i="1">
                                          <a:solidFill>
                                            <a:srgbClr val="00008C"/>
                                          </a:solidFill>
                                          <a:latin typeface="Cambria Math"/>
                                        </a:rPr>
                                      </m:ctrlPr>
                                    </m:sSubPr>
                                    <m:e>
                                      <m:r>
                                        <m:rPr>
                                          <m:nor/>
                                        </m:rPr>
                                        <a:rPr lang="en-US" sz="3200" i="0">
                                          <a:solidFill>
                                            <a:srgbClr val="00008C"/>
                                          </a:solidFill>
                                          <a:latin typeface="GE Inspira" pitchFamily="34" charset="0"/>
                                        </a:rPr>
                                        <m:t>D</m:t>
                                      </m:r>
                                    </m:e>
                                    <m:sub>
                                      <m:r>
                                        <a:rPr lang="en-US" sz="3200" i="1">
                                          <a:solidFill>
                                            <a:srgbClr val="00008C"/>
                                          </a:solidFill>
                                          <a:latin typeface="Cambria Math"/>
                                        </a:rPr>
                                        <m:t>𝑒𝑝</m:t>
                                      </m:r>
                                    </m:sub>
                                  </m:sSub>
                                </m:num>
                                <m:den>
                                  <m:r>
                                    <m:rPr>
                                      <m:nor/>
                                    </m:rPr>
                                    <a:rPr lang="en-US" sz="3200" i="0">
                                      <a:solidFill>
                                        <a:srgbClr val="00008C"/>
                                      </a:solidFill>
                                      <a:latin typeface="GE Inspira" pitchFamily="34" charset="0"/>
                                    </a:rPr>
                                    <m:t>7</m:t>
                                  </m:r>
                                </m:den>
                              </m:f>
                            </m:e>
                          </m:d>
                        </m:e>
                        <m:sup>
                          <m:r>
                            <a:rPr lang="en-US" sz="3200" i="1">
                              <a:solidFill>
                                <a:srgbClr val="00008C"/>
                              </a:solidFill>
                              <a:latin typeface="Cambria Math"/>
                            </a:rPr>
                            <m:t>2</m:t>
                          </m:r>
                        </m:sup>
                      </m:sSup>
                      <m:r>
                        <a:rPr lang="en-US" sz="3200" i="1" smtClean="0">
                          <a:solidFill>
                            <a:srgbClr val="00008C"/>
                          </a:solidFill>
                          <a:latin typeface="Cambria Math"/>
                          <a:ea typeface="Cambria Math"/>
                        </a:rPr>
                        <m:t>≈</m:t>
                      </m:r>
                      <m:r>
                        <m:rPr>
                          <m:nor/>
                        </m:rPr>
                        <a:rPr lang="en-US" sz="3200" b="0" i="0" smtClean="0">
                          <a:solidFill>
                            <a:srgbClr val="00008C"/>
                          </a:solidFill>
                          <a:latin typeface="GE Inspira" pitchFamily="34" charset="0"/>
                        </a:rPr>
                        <m:t>100</m:t>
                      </m:r>
                      <m:r>
                        <m:rPr>
                          <m:nor/>
                        </m:rPr>
                        <a:rPr lang="en-US" sz="3200" b="0" i="0" smtClean="0">
                          <a:solidFill>
                            <a:srgbClr val="00008C"/>
                          </a:solidFill>
                          <a:latin typeface="GE Inspira" pitchFamily="34" charset="0"/>
                          <a:ea typeface="Cambria Math"/>
                        </a:rPr>
                        <m:t>×</m:t>
                      </m:r>
                      <m:f>
                        <m:fPr>
                          <m:ctrlPr>
                            <a:rPr lang="en-US" sz="3200" b="0" i="1" smtClean="0">
                              <a:solidFill>
                                <a:srgbClr val="00008C"/>
                              </a:solidFill>
                              <a:latin typeface="Cambria Math"/>
                              <a:ea typeface="Cambria Math"/>
                            </a:rPr>
                          </m:ctrlPr>
                        </m:fPr>
                        <m:num>
                          <m:sSup>
                            <m:sSupPr>
                              <m:ctrlPr>
                                <a:rPr lang="en-US" sz="3200" b="0" i="1" smtClean="0">
                                  <a:solidFill>
                                    <a:srgbClr val="00008C"/>
                                  </a:solidFill>
                                  <a:latin typeface="Cambria Math"/>
                                  <a:ea typeface="Cambria Math"/>
                                </a:rPr>
                              </m:ctrlPr>
                            </m:sSupPr>
                            <m:e>
                              <m:sSub>
                                <m:sSubPr>
                                  <m:ctrlPr>
                                    <a:rPr lang="en-US" sz="3200" b="0" i="1" smtClean="0">
                                      <a:solidFill>
                                        <a:srgbClr val="00008C"/>
                                      </a:solidFill>
                                      <a:latin typeface="Cambria Math"/>
                                      <a:ea typeface="Cambria Math"/>
                                    </a:rPr>
                                  </m:ctrlPr>
                                </m:sSubPr>
                                <m:e>
                                  <m:r>
                                    <m:rPr>
                                      <m:nor/>
                                    </m:rPr>
                                    <a:rPr lang="en-US" sz="3200" b="0" i="0" smtClean="0">
                                      <a:solidFill>
                                        <a:srgbClr val="00008C"/>
                                      </a:solidFill>
                                      <a:latin typeface="GE Inspira" pitchFamily="34" charset="0"/>
                                      <a:ea typeface="Cambria Math"/>
                                    </a:rPr>
                                    <m:t>D</m:t>
                                  </m:r>
                                </m:e>
                                <m:sub>
                                  <m:r>
                                    <a:rPr lang="en-US" sz="3200" b="0" i="1" smtClean="0">
                                      <a:solidFill>
                                        <a:srgbClr val="00008C"/>
                                      </a:solidFill>
                                      <a:latin typeface="Cambria Math"/>
                                      <a:ea typeface="Cambria Math"/>
                                    </a:rPr>
                                    <m:t>𝑒𝑝</m:t>
                                  </m:r>
                                </m:sub>
                              </m:sSub>
                            </m:e>
                            <m:sup>
                              <m:r>
                                <a:rPr lang="en-US" sz="3200" b="0" i="1" smtClean="0">
                                  <a:solidFill>
                                    <a:srgbClr val="00008C"/>
                                  </a:solidFill>
                                  <a:latin typeface="Cambria Math"/>
                                  <a:ea typeface="Cambria Math"/>
                                </a:rPr>
                                <m:t>2</m:t>
                              </m:r>
                            </m:sup>
                          </m:sSup>
                        </m:num>
                        <m:den>
                          <m:r>
                            <m:rPr>
                              <m:nor/>
                            </m:rPr>
                            <a:rPr lang="en-US" sz="3200" b="0" i="0" smtClean="0">
                              <a:solidFill>
                                <a:srgbClr val="00008C"/>
                              </a:solidFill>
                              <a:latin typeface="GE Inspira" pitchFamily="34" charset="0"/>
                              <a:ea typeface="Cambria Math"/>
                            </a:rPr>
                            <m:t>50</m:t>
                          </m:r>
                        </m:den>
                      </m:f>
                    </m:oMath>
                  </m:oMathPara>
                </a14:m>
                <a:endParaRPr lang="en-US" sz="3200" b="0" i="0" dirty="0" smtClean="0">
                  <a:solidFill>
                    <a:srgbClr val="000098"/>
                  </a:solidFill>
                  <a:latin typeface="GE Inspira"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295400" y="3328570"/>
                <a:ext cx="6490816" cy="1296060"/>
              </a:xfrm>
              <a:prstGeom prst="rect">
                <a:avLst/>
              </a:prstGeom>
              <a:blipFill rotWithShape="1">
                <a:blip r:embed="rId3"/>
                <a:stretch>
                  <a:fillRect/>
                </a:stretch>
              </a:blipFill>
            </p:spPr>
            <p:txBody>
              <a:bodyPr/>
              <a:lstStyle/>
              <a:p>
                <a:r>
                  <a:rPr lang="en-US">
                    <a:noFill/>
                  </a:rPr>
                  <a:t> </a:t>
                </a:r>
              </a:p>
            </p:txBody>
          </p:sp>
        </mc:Fallback>
      </mc:AlternateContent>
      <p:sp>
        <p:nvSpPr>
          <p:cNvPr id="3" name="TextBox 2"/>
          <p:cNvSpPr txBox="1"/>
          <p:nvPr/>
        </p:nvSpPr>
        <p:spPr>
          <a:xfrm>
            <a:off x="1243392" y="4505980"/>
            <a:ext cx="6986208" cy="523220"/>
          </a:xfrm>
          <a:prstGeom prst="rect">
            <a:avLst/>
          </a:prstGeom>
          <a:noFill/>
        </p:spPr>
        <p:txBody>
          <a:bodyPr wrap="none" rtlCol="0">
            <a:spAutoFit/>
          </a:bodyPr>
          <a:lstStyle/>
          <a:p>
            <a:r>
              <a:rPr lang="en-US" sz="2800" b="0" i="0" dirty="0" smtClean="0">
                <a:solidFill>
                  <a:schemeClr val="bg2">
                    <a:lumMod val="75000"/>
                  </a:schemeClr>
                </a:solidFill>
                <a:latin typeface="+mj-lt"/>
              </a:rPr>
              <a:t>and we get a (very) useful approximation: </a:t>
            </a:r>
            <a:endParaRPr lang="en-US" b="0" i="0" dirty="0" smtClean="0">
              <a:solidFill>
                <a:schemeClr val="bg2">
                  <a:lumMod val="75000"/>
                </a:schemeClr>
              </a:solidFill>
              <a:latin typeface="+mj-lt"/>
            </a:endParaRPr>
          </a:p>
        </p:txBody>
      </p:sp>
      <mc:AlternateContent xmlns:mc="http://schemas.openxmlformats.org/markup-compatibility/2006" xmlns:a14="http://schemas.microsoft.com/office/drawing/2010/main">
        <mc:Choice Requires="a14">
          <p:sp>
            <p:nvSpPr>
              <p:cNvPr id="5" name="TextBox 4"/>
              <p:cNvSpPr txBox="1"/>
              <p:nvPr/>
            </p:nvSpPr>
            <p:spPr>
              <a:xfrm>
                <a:off x="2062469" y="5157370"/>
                <a:ext cx="4961486" cy="1014830"/>
              </a:xfrm>
              <a:prstGeom prst="rect">
                <a:avLst/>
              </a:prstGeom>
              <a:noFill/>
              <a:effectLst>
                <a:outerShdw blurRad="50800" dist="38100" dir="2700000" algn="tl" rotWithShape="0">
                  <a:prstClr val="black">
                    <a:alpha val="40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4800" b="0" i="0" smtClean="0">
                          <a:solidFill>
                            <a:srgbClr val="000098"/>
                          </a:solidFill>
                          <a:latin typeface="+mj-lt"/>
                        </a:rPr>
                        <m:t>SB</m:t>
                      </m:r>
                      <m:d>
                        <m:dPr>
                          <m:ctrlPr>
                            <a:rPr lang="en-US" sz="4800" b="0" i="1" smtClean="0">
                              <a:solidFill>
                                <a:srgbClr val="000098"/>
                              </a:solidFill>
                              <a:latin typeface="Cambria Math"/>
                            </a:rPr>
                          </m:ctrlPr>
                        </m:dPr>
                        <m:e>
                          <m:r>
                            <m:rPr>
                              <m:nor/>
                            </m:rPr>
                            <a:rPr lang="en-US" sz="4800" b="0" i="0" smtClean="0">
                              <a:solidFill>
                                <a:srgbClr val="000098"/>
                              </a:solidFill>
                              <a:latin typeface="+mj-lt"/>
                            </a:rPr>
                            <m:t>%</m:t>
                          </m:r>
                        </m:e>
                      </m:d>
                      <m:r>
                        <a:rPr lang="en-US" sz="4800" b="0" i="1" smtClean="0">
                          <a:solidFill>
                            <a:srgbClr val="000098"/>
                          </a:solidFill>
                          <a:latin typeface="Cambria Math"/>
                        </a:rPr>
                        <m:t>=</m:t>
                      </m:r>
                      <m:r>
                        <m:rPr>
                          <m:nor/>
                        </m:rPr>
                        <a:rPr lang="en-US" sz="4800" b="0" i="0" smtClean="0">
                          <a:solidFill>
                            <a:srgbClr val="000098"/>
                          </a:solidFill>
                          <a:latin typeface="+mj-lt"/>
                        </a:rPr>
                        <m:t>2</m:t>
                      </m:r>
                      <m:r>
                        <m:rPr>
                          <m:nor/>
                        </m:rPr>
                        <a:rPr lang="en-US" sz="4800" b="0" i="0" smtClean="0">
                          <a:solidFill>
                            <a:srgbClr val="000098"/>
                          </a:solidFill>
                          <a:latin typeface="+mj-lt"/>
                          <a:ea typeface="Cambria Math"/>
                        </a:rPr>
                        <m:t>×</m:t>
                      </m:r>
                      <m:sSup>
                        <m:sSupPr>
                          <m:ctrlPr>
                            <a:rPr lang="en-US" sz="4800" b="0" i="1" smtClean="0">
                              <a:solidFill>
                                <a:srgbClr val="000098"/>
                              </a:solidFill>
                              <a:latin typeface="Cambria Math"/>
                              <a:ea typeface="Cambria Math"/>
                            </a:rPr>
                          </m:ctrlPr>
                        </m:sSupPr>
                        <m:e>
                          <m:sSub>
                            <m:sSubPr>
                              <m:ctrlPr>
                                <a:rPr lang="en-US" sz="4800" b="0" i="1" smtClean="0">
                                  <a:solidFill>
                                    <a:srgbClr val="000098"/>
                                  </a:solidFill>
                                  <a:latin typeface="Cambria Math"/>
                                  <a:ea typeface="Cambria Math"/>
                                </a:rPr>
                              </m:ctrlPr>
                            </m:sSubPr>
                            <m:e>
                              <m:r>
                                <m:rPr>
                                  <m:nor/>
                                </m:rPr>
                                <a:rPr lang="en-US" sz="4800" b="0" i="0" smtClean="0">
                                  <a:solidFill>
                                    <a:srgbClr val="000098"/>
                                  </a:solidFill>
                                  <a:latin typeface="+mj-lt"/>
                                  <a:ea typeface="Cambria Math"/>
                                </a:rPr>
                                <m:t>D</m:t>
                              </m:r>
                            </m:e>
                            <m:sub>
                              <m:r>
                                <a:rPr lang="en-US" sz="4800" b="0" i="1" smtClean="0">
                                  <a:solidFill>
                                    <a:srgbClr val="000098"/>
                                  </a:solidFill>
                                  <a:latin typeface="Cambria Math"/>
                                  <a:ea typeface="Cambria Math"/>
                                </a:rPr>
                                <m:t>𝑒𝑝</m:t>
                              </m:r>
                            </m:sub>
                          </m:sSub>
                        </m:e>
                        <m:sup>
                          <m:r>
                            <a:rPr lang="en-US" sz="4800" b="0" i="1" smtClean="0">
                              <a:solidFill>
                                <a:srgbClr val="000098"/>
                              </a:solidFill>
                              <a:latin typeface="Cambria Math"/>
                              <a:ea typeface="Cambria Math"/>
                            </a:rPr>
                            <m:t>2</m:t>
                          </m:r>
                        </m:sup>
                      </m:sSup>
                    </m:oMath>
                  </m:oMathPara>
                </a14:m>
                <a:endParaRPr lang="en-US" sz="4800" b="0" i="0" dirty="0" smtClean="0">
                  <a:solidFill>
                    <a:srgbClr val="000098"/>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062469" y="5157370"/>
                <a:ext cx="4961486" cy="1014830"/>
              </a:xfrm>
              <a:prstGeom prst="rect">
                <a:avLst/>
              </a:prstGeom>
              <a:blipFill rotWithShape="1">
                <a:blip r:embed="rId4"/>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Scale for Scopes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524000"/>
            <a:ext cx="7610475" cy="4419600"/>
          </a:xfrm>
          <a:prstGeom prst="rect">
            <a:avLst/>
          </a:prstGeom>
        </p:spPr>
      </p:pic>
    </p:spTree>
    <p:extLst>
      <p:ext uri="{BB962C8B-B14F-4D97-AF65-F5344CB8AC3E}">
        <p14:creationId xmlns:p14="http://schemas.microsoft.com/office/powerpoint/2010/main" val="10592567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Size Up a Scope </a:t>
            </a:r>
            <a:endParaRPr lang="en-US" dirty="0"/>
          </a:p>
        </p:txBody>
      </p:sp>
      <p:sp>
        <p:nvSpPr>
          <p:cNvPr id="3" name="Content Placeholder 2"/>
          <p:cNvSpPr>
            <a:spLocks noGrp="1"/>
          </p:cNvSpPr>
          <p:nvPr>
            <p:ph idx="1"/>
          </p:nvPr>
        </p:nvSpPr>
        <p:spPr/>
        <p:txBody>
          <a:bodyPr/>
          <a:lstStyle/>
          <a:p>
            <a:pPr marL="461963" indent="-461963"/>
            <a:r>
              <a:rPr lang="en-US" dirty="0" smtClean="0"/>
              <a:t>Telescope Properties </a:t>
            </a:r>
          </a:p>
          <a:p>
            <a:pPr marL="862013" lvl="1" indent="-461963"/>
            <a:r>
              <a:rPr lang="en-US" dirty="0" smtClean="0"/>
              <a:t>Basic to the scope </a:t>
            </a:r>
          </a:p>
          <a:p>
            <a:pPr marL="862013" lvl="1" indent="-461963"/>
            <a:r>
              <a:rPr lang="en-US" dirty="0" smtClean="0"/>
              <a:t>Depend only on the objective lens (mirror) </a:t>
            </a:r>
          </a:p>
          <a:p>
            <a:pPr marL="862013" lvl="1" indent="-461963"/>
            <a:r>
              <a:rPr lang="en-US" dirty="0" smtClean="0">
                <a:solidFill>
                  <a:schemeClr val="bg2">
                    <a:lumMod val="50000"/>
                  </a:schemeClr>
                </a:solidFill>
              </a:rPr>
              <a:t>D</a:t>
            </a:r>
            <a:r>
              <a:rPr lang="en-US" baseline="-25000" dirty="0" smtClean="0">
                <a:solidFill>
                  <a:schemeClr val="bg2">
                    <a:lumMod val="50000"/>
                  </a:schemeClr>
                </a:solidFill>
              </a:rPr>
              <a:t>O</a:t>
            </a:r>
            <a:r>
              <a:rPr lang="en-US" dirty="0" smtClean="0"/>
              <a:t>, </a:t>
            </a:r>
            <a:r>
              <a:rPr lang="en-US" dirty="0" err="1" smtClean="0">
                <a:solidFill>
                  <a:schemeClr val="bg2">
                    <a:lumMod val="50000"/>
                  </a:schemeClr>
                </a:solidFill>
              </a:rPr>
              <a:t>f</a:t>
            </a:r>
            <a:r>
              <a:rPr lang="en-US" baseline="-25000" dirty="0" err="1" smtClean="0">
                <a:solidFill>
                  <a:schemeClr val="bg2">
                    <a:lumMod val="50000"/>
                  </a:schemeClr>
                </a:solidFill>
              </a:rPr>
              <a:t>R</a:t>
            </a:r>
            <a:r>
              <a:rPr lang="en-US" dirty="0" smtClean="0"/>
              <a:t>, </a:t>
            </a:r>
            <a:r>
              <a:rPr lang="en-US" dirty="0" smtClean="0">
                <a:solidFill>
                  <a:schemeClr val="bg2">
                    <a:lumMod val="50000"/>
                  </a:schemeClr>
                </a:solidFill>
              </a:rPr>
              <a:t>P</a:t>
            </a:r>
            <a:r>
              <a:rPr lang="en-US" baseline="-25000" dirty="0" smtClean="0">
                <a:solidFill>
                  <a:schemeClr val="bg2">
                    <a:lumMod val="50000"/>
                  </a:schemeClr>
                </a:solidFill>
              </a:rPr>
              <a:t>R</a:t>
            </a:r>
            <a:r>
              <a:rPr lang="en-US" dirty="0" smtClean="0"/>
              <a:t>, </a:t>
            </a:r>
            <a:r>
              <a:rPr lang="en-US" dirty="0" err="1" smtClean="0">
                <a:solidFill>
                  <a:schemeClr val="bg2">
                    <a:lumMod val="50000"/>
                  </a:schemeClr>
                </a:solidFill>
              </a:rPr>
              <a:t>L</a:t>
            </a:r>
            <a:r>
              <a:rPr lang="en-US" baseline="-25000" dirty="0" err="1" smtClean="0">
                <a:solidFill>
                  <a:schemeClr val="bg2">
                    <a:lumMod val="50000"/>
                  </a:schemeClr>
                </a:solidFill>
              </a:rPr>
              <a:t>mag</a:t>
            </a:r>
            <a:r>
              <a:rPr lang="en-US" dirty="0" smtClean="0"/>
              <a:t> </a:t>
            </a:r>
          </a:p>
          <a:p>
            <a:pPr marL="461963" indent="-461963">
              <a:spcBef>
                <a:spcPts val="1800"/>
              </a:spcBef>
            </a:pPr>
            <a:r>
              <a:rPr lang="en-US" dirty="0" smtClean="0"/>
              <a:t>Operating Points </a:t>
            </a:r>
          </a:p>
          <a:p>
            <a:pPr marL="862013" lvl="1" indent="-461963"/>
            <a:r>
              <a:rPr lang="en-US" dirty="0" smtClean="0"/>
              <a:t>Depend on the eyepieces you select </a:t>
            </a:r>
          </a:p>
          <a:p>
            <a:pPr marL="862013" lvl="1" indent="-461963"/>
            <a:r>
              <a:rPr lang="en-US" dirty="0" smtClean="0"/>
              <a:t>Find largest and smallest focal lengths </a:t>
            </a:r>
          </a:p>
          <a:p>
            <a:pPr marL="862013" lvl="1" indent="-461963"/>
            <a:r>
              <a:rPr lang="en-US" dirty="0" smtClean="0"/>
              <a:t>For each compute </a:t>
            </a:r>
            <a:r>
              <a:rPr lang="en-US" dirty="0" smtClean="0">
                <a:solidFill>
                  <a:schemeClr val="bg2">
                    <a:lumMod val="50000"/>
                  </a:schemeClr>
                </a:solidFill>
              </a:rPr>
              <a:t>M</a:t>
            </a:r>
            <a:r>
              <a:rPr lang="en-US" dirty="0" smtClean="0"/>
              <a:t>, </a:t>
            </a:r>
            <a:r>
              <a:rPr lang="en-US" dirty="0" err="1" smtClean="0">
                <a:solidFill>
                  <a:schemeClr val="bg2">
                    <a:lumMod val="50000"/>
                  </a:schemeClr>
                </a:solidFill>
              </a:rPr>
              <a:t>f</a:t>
            </a:r>
            <a:r>
              <a:rPr lang="en-US" baseline="-25000" dirty="0" err="1" smtClean="0">
                <a:solidFill>
                  <a:schemeClr val="bg2">
                    <a:lumMod val="50000"/>
                  </a:schemeClr>
                </a:solidFill>
              </a:rPr>
              <a:t>e</a:t>
            </a:r>
            <a:r>
              <a:rPr lang="en-US" dirty="0" smtClean="0"/>
              <a:t>, </a:t>
            </a:r>
            <a:r>
              <a:rPr lang="en-US" dirty="0" err="1" smtClean="0">
                <a:solidFill>
                  <a:schemeClr val="bg2">
                    <a:lumMod val="50000"/>
                  </a:schemeClr>
                </a:solidFill>
              </a:rPr>
              <a:t>D</a:t>
            </a:r>
            <a:r>
              <a:rPr lang="en-US" baseline="-25000" dirty="0" err="1" smtClean="0">
                <a:solidFill>
                  <a:schemeClr val="bg2">
                    <a:lumMod val="50000"/>
                  </a:schemeClr>
                </a:solidFill>
              </a:rPr>
              <a:t>ep</a:t>
            </a:r>
            <a:r>
              <a:rPr lang="en-US" dirty="0" smtClean="0"/>
              <a:t>, </a:t>
            </a:r>
            <a:r>
              <a:rPr lang="en-US" dirty="0" smtClean="0">
                <a:solidFill>
                  <a:schemeClr val="bg2">
                    <a:lumMod val="50000"/>
                  </a:schemeClr>
                </a:solidFill>
              </a:rPr>
              <a:t>SB</a:t>
            </a:r>
            <a:r>
              <a:rPr lang="en-US" dirty="0" smtClean="0"/>
              <a:t> </a:t>
            </a:r>
          </a:p>
        </p:txBody>
      </p:sp>
    </p:spTree>
    <p:extLst>
      <p:ext uri="{BB962C8B-B14F-4D97-AF65-F5344CB8AC3E}">
        <p14:creationId xmlns:p14="http://schemas.microsoft.com/office/powerpoint/2010/main" val="42159059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Telescope Properties </a:t>
            </a:r>
            <a:endParaRPr lang="en-US" dirty="0"/>
          </a:p>
        </p:txBody>
      </p:sp>
      <p:sp>
        <p:nvSpPr>
          <p:cNvPr id="3" name="Content Placeholder 2"/>
          <p:cNvSpPr>
            <a:spLocks noGrp="1"/>
          </p:cNvSpPr>
          <p:nvPr>
            <p:ph idx="1"/>
          </p:nvPr>
        </p:nvSpPr>
        <p:spPr>
          <a:xfrm>
            <a:off x="838200" y="1371600"/>
            <a:ext cx="7772400" cy="4572000"/>
          </a:xfrm>
        </p:spPr>
        <p:txBody>
          <a:bodyPr/>
          <a:lstStyle/>
          <a:p>
            <a:pPr marL="461963" indent="-461963"/>
            <a:r>
              <a:rPr lang="en-US" dirty="0" smtClean="0"/>
              <a:t>We will use the resolving power and magnitude limit equations </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333926" y="2832848"/>
                <a:ext cx="2841291" cy="1646348"/>
              </a:xfrm>
              <a:prstGeom prst="rect">
                <a:avLst/>
              </a:prstGeom>
              <a:noFill/>
              <a:effectLst>
                <a:outerShdw blurRad="50800" dist="38100" dir="2700000" algn="tl" rotWithShape="0">
                  <a:prstClr val="black">
                    <a:alpha val="40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b="0" i="1" smtClean="0">
                              <a:solidFill>
                                <a:srgbClr val="000098"/>
                              </a:solidFill>
                              <a:latin typeface="Cambria Math"/>
                            </a:rPr>
                          </m:ctrlPr>
                        </m:sSubPr>
                        <m:e>
                          <m:r>
                            <m:rPr>
                              <m:nor/>
                            </m:rPr>
                            <a:rPr lang="en-US" sz="4800" b="0" i="0" smtClean="0">
                              <a:solidFill>
                                <a:srgbClr val="000098"/>
                              </a:solidFill>
                              <a:latin typeface="+mj-lt"/>
                            </a:rPr>
                            <m:t>P</m:t>
                          </m:r>
                        </m:e>
                        <m:sub>
                          <m:r>
                            <a:rPr lang="en-US" sz="4800" b="0" i="1" smtClean="0">
                              <a:solidFill>
                                <a:srgbClr val="000098"/>
                              </a:solidFill>
                              <a:latin typeface="Cambria Math"/>
                            </a:rPr>
                            <m:t>𝑅</m:t>
                          </m:r>
                        </m:sub>
                      </m:sSub>
                      <m:r>
                        <a:rPr lang="en-US" sz="4800" b="0" i="1" smtClean="0">
                          <a:solidFill>
                            <a:srgbClr val="000098"/>
                          </a:solidFill>
                          <a:latin typeface="Cambria Math"/>
                        </a:rPr>
                        <m:t>=</m:t>
                      </m:r>
                      <m:f>
                        <m:fPr>
                          <m:ctrlPr>
                            <a:rPr lang="en-US" sz="4800" b="0" i="1" smtClean="0">
                              <a:solidFill>
                                <a:srgbClr val="000098"/>
                              </a:solidFill>
                              <a:latin typeface="Cambria Math"/>
                            </a:rPr>
                          </m:ctrlPr>
                        </m:fPr>
                        <m:num>
                          <m:r>
                            <m:rPr>
                              <m:nor/>
                            </m:rPr>
                            <a:rPr lang="en-US" sz="4800" b="0" i="0" smtClean="0">
                              <a:solidFill>
                                <a:srgbClr val="000098"/>
                              </a:solidFill>
                              <a:latin typeface="+mj-lt"/>
                            </a:rPr>
                            <m:t>120</m:t>
                          </m:r>
                        </m:num>
                        <m:den>
                          <m:sSub>
                            <m:sSubPr>
                              <m:ctrlPr>
                                <a:rPr lang="en-US" sz="4800" b="0" i="1" smtClean="0">
                                  <a:solidFill>
                                    <a:srgbClr val="000098"/>
                                  </a:solidFill>
                                  <a:latin typeface="Cambria Math"/>
                                </a:rPr>
                              </m:ctrlPr>
                            </m:sSubPr>
                            <m:e>
                              <m:r>
                                <m:rPr>
                                  <m:nor/>
                                </m:rPr>
                                <a:rPr lang="en-US" sz="4800" b="0" i="0" smtClean="0">
                                  <a:solidFill>
                                    <a:srgbClr val="000098"/>
                                  </a:solidFill>
                                  <a:latin typeface="+mj-lt"/>
                                </a:rPr>
                                <m:t>D</m:t>
                              </m:r>
                            </m:e>
                            <m:sub>
                              <m:r>
                                <a:rPr lang="en-US" sz="4800" b="0" i="1" smtClean="0">
                                  <a:solidFill>
                                    <a:srgbClr val="000098"/>
                                  </a:solidFill>
                                  <a:latin typeface="Cambria Math"/>
                                </a:rPr>
                                <m:t>𝑂</m:t>
                              </m:r>
                            </m:sub>
                          </m:sSub>
                        </m:den>
                      </m:f>
                    </m:oMath>
                  </m:oMathPara>
                </a14:m>
                <a:endParaRPr lang="en-US" sz="4800" b="0" i="0" dirty="0" smtClean="0">
                  <a:solidFill>
                    <a:srgbClr val="000098"/>
                  </a:solidFill>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333926" y="2832848"/>
                <a:ext cx="2841291" cy="1646348"/>
              </a:xfrm>
              <a:prstGeom prst="rect">
                <a:avLst/>
              </a:prstGeom>
              <a:blipFill rotWithShape="1">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76400" y="4890248"/>
                <a:ext cx="6143926" cy="900952"/>
              </a:xfrm>
              <a:prstGeom prst="rect">
                <a:avLst/>
              </a:prstGeom>
              <a:noFill/>
              <a:effectLst>
                <a:outerShdw blurRad="50800" dist="38100" dir="2700000" algn="tl" rotWithShape="0">
                  <a:prstClr val="black">
                    <a:alpha val="40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b="0" i="1" smtClean="0">
                              <a:solidFill>
                                <a:srgbClr val="000098"/>
                              </a:solidFill>
                              <a:latin typeface="Cambria Math"/>
                            </a:rPr>
                          </m:ctrlPr>
                        </m:sSubPr>
                        <m:e>
                          <m:r>
                            <m:rPr>
                              <m:nor/>
                            </m:rPr>
                            <a:rPr lang="en-US" sz="4800" b="0" i="0" smtClean="0">
                              <a:solidFill>
                                <a:srgbClr val="000098"/>
                              </a:solidFill>
                              <a:latin typeface="+mj-lt"/>
                            </a:rPr>
                            <m:t>L</m:t>
                          </m:r>
                        </m:e>
                        <m:sub>
                          <m:r>
                            <a:rPr lang="en-US" sz="4800" b="0" i="1" smtClean="0">
                              <a:solidFill>
                                <a:srgbClr val="000098"/>
                              </a:solidFill>
                              <a:latin typeface="Cambria Math"/>
                            </a:rPr>
                            <m:t>𝑚𝑎𝑔</m:t>
                          </m:r>
                        </m:sub>
                      </m:sSub>
                      <m:r>
                        <a:rPr lang="en-US" sz="4800" b="0" i="1" smtClean="0">
                          <a:solidFill>
                            <a:srgbClr val="000098"/>
                          </a:solidFill>
                          <a:latin typeface="Cambria Math"/>
                        </a:rPr>
                        <m:t>=2+5 </m:t>
                      </m:r>
                      <m:r>
                        <m:rPr>
                          <m:nor/>
                        </m:rPr>
                        <a:rPr lang="en-US" sz="4800" b="0" i="0" smtClean="0">
                          <a:solidFill>
                            <a:srgbClr val="000098"/>
                          </a:solidFill>
                          <a:latin typeface="+mj-lt"/>
                        </a:rPr>
                        <m:t>log</m:t>
                      </m:r>
                      <m:d>
                        <m:dPr>
                          <m:ctrlPr>
                            <a:rPr lang="en-US" sz="4800" b="0" i="1" smtClean="0">
                              <a:solidFill>
                                <a:srgbClr val="000098"/>
                              </a:solidFill>
                              <a:latin typeface="Cambria Math"/>
                            </a:rPr>
                          </m:ctrlPr>
                        </m:dPr>
                        <m:e>
                          <m:sSub>
                            <m:sSubPr>
                              <m:ctrlPr>
                                <a:rPr lang="en-US" sz="4800" b="0" i="1" smtClean="0">
                                  <a:solidFill>
                                    <a:srgbClr val="000098"/>
                                  </a:solidFill>
                                  <a:latin typeface="Cambria Math"/>
                                </a:rPr>
                              </m:ctrlPr>
                            </m:sSubPr>
                            <m:e>
                              <m:r>
                                <m:rPr>
                                  <m:nor/>
                                </m:rPr>
                                <a:rPr lang="en-US" sz="4800" b="0" i="0" smtClean="0">
                                  <a:solidFill>
                                    <a:srgbClr val="000098"/>
                                  </a:solidFill>
                                  <a:latin typeface="+mj-lt"/>
                                </a:rPr>
                                <m:t>D</m:t>
                              </m:r>
                            </m:e>
                            <m:sub>
                              <m:r>
                                <a:rPr lang="en-US" sz="4800" b="0" i="1" smtClean="0">
                                  <a:solidFill>
                                    <a:srgbClr val="000098"/>
                                  </a:solidFill>
                                  <a:latin typeface="Cambria Math"/>
                                </a:rPr>
                                <m:t>𝑂</m:t>
                              </m:r>
                            </m:sub>
                          </m:sSub>
                        </m:e>
                      </m:d>
                    </m:oMath>
                  </m:oMathPara>
                </a14:m>
                <a:endParaRPr lang="en-US" sz="4800" b="0" i="0" dirty="0" smtClean="0">
                  <a:solidFill>
                    <a:srgbClr val="000098"/>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76400" y="4890248"/>
                <a:ext cx="6143926" cy="900952"/>
              </a:xfrm>
              <a:prstGeom prst="rect">
                <a:avLst/>
              </a:prstGeom>
              <a:blipFill rotWithShape="1">
                <a:blip r:embed="rId3"/>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33774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Points </a:t>
            </a:r>
            <a:endParaRPr lang="en-US" dirty="0"/>
          </a:p>
        </p:txBody>
      </p:sp>
      <p:sp>
        <p:nvSpPr>
          <p:cNvPr id="3" name="Content Placeholder 2"/>
          <p:cNvSpPr>
            <a:spLocks noGrp="1"/>
          </p:cNvSpPr>
          <p:nvPr>
            <p:ph idx="1"/>
          </p:nvPr>
        </p:nvSpPr>
        <p:spPr>
          <a:xfrm>
            <a:off x="838200" y="1371600"/>
            <a:ext cx="7772400" cy="4572000"/>
          </a:xfrm>
        </p:spPr>
        <p:txBody>
          <a:bodyPr/>
          <a:lstStyle/>
          <a:p>
            <a:pPr marL="461963" indent="-461963"/>
            <a:r>
              <a:rPr lang="en-US" dirty="0" smtClean="0"/>
              <a:t>We rely entirely on the exit pupil </a:t>
            </a:r>
            <a:r>
              <a:rPr lang="en-US" smtClean="0"/>
              <a:t>formulas </a:t>
            </a:r>
            <a:endParaRPr lang="en-US" dirty="0"/>
          </a:p>
        </p:txBody>
      </p:sp>
      <p:grpSp>
        <p:nvGrpSpPr>
          <p:cNvPr id="16" name="Group 15"/>
          <p:cNvGrpSpPr/>
          <p:nvPr/>
        </p:nvGrpSpPr>
        <p:grpSpPr>
          <a:xfrm>
            <a:off x="1524000" y="2567313"/>
            <a:ext cx="5430253" cy="1318887"/>
            <a:chOff x="1524000" y="2567313"/>
            <a:chExt cx="5430253" cy="1318887"/>
          </a:xfrm>
        </p:grpSpPr>
        <mc:AlternateContent xmlns:mc="http://schemas.openxmlformats.org/markup-compatibility/2006" xmlns:a14="http://schemas.microsoft.com/office/drawing/2010/main">
          <mc:Choice Requires="a14">
            <p:sp>
              <p:nvSpPr>
                <p:cNvPr id="4" name="TextBox 3"/>
                <p:cNvSpPr txBox="1"/>
                <p:nvPr/>
              </p:nvSpPr>
              <p:spPr>
                <a:xfrm>
                  <a:off x="1524000" y="2574401"/>
                  <a:ext cx="2235868" cy="1153842"/>
                </a:xfrm>
                <a:prstGeom prst="rect">
                  <a:avLst/>
                </a:prstGeom>
                <a:noFill/>
                <a:effectLst>
                  <a:outerShdw blurRad="50800" dist="38100" dir="2700000" algn="tl" rotWithShape="0">
                    <a:prstClr val="black">
                      <a:alpha val="25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𝑒𝑝</m:t>
                            </m:r>
                          </m:sub>
                        </m:sSub>
                        <m:r>
                          <a:rPr lang="en-US" sz="3600" b="0" i="1" smtClean="0">
                            <a:solidFill>
                              <a:srgbClr val="000098"/>
                            </a:solidFill>
                            <a:latin typeface="Cambria Math"/>
                          </a:rPr>
                          <m:t>=</m:t>
                        </m:r>
                        <m:f>
                          <m:fPr>
                            <m:ctrlPr>
                              <a:rPr lang="en-US" sz="3600" b="0" i="1" smtClean="0">
                                <a:solidFill>
                                  <a:srgbClr val="000098"/>
                                </a:solidFill>
                                <a:latin typeface="Cambria Math"/>
                              </a:rPr>
                            </m:ctrlPr>
                          </m:fPr>
                          <m:num>
                            <m:sSub>
                              <m:sSubPr>
                                <m:ctrlPr>
                                  <a:rPr lang="en-US" sz="3600" b="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𝑂</m:t>
                                </m:r>
                              </m:sub>
                            </m:sSub>
                          </m:num>
                          <m:den>
                            <m:r>
                              <m:rPr>
                                <m:nor/>
                              </m:rPr>
                              <a:rPr lang="en-US" sz="3600" b="0" i="0" smtClean="0">
                                <a:solidFill>
                                  <a:srgbClr val="000098"/>
                                </a:solidFill>
                                <a:latin typeface="+mj-lt"/>
                              </a:rPr>
                              <m:t>M</m:t>
                            </m:r>
                          </m:den>
                        </m:f>
                      </m:oMath>
                    </m:oMathPara>
                  </a14:m>
                  <a:endParaRPr lang="en-US" sz="3600" dirty="0">
                    <a:solidFill>
                      <a:srgbClr val="000098"/>
                    </a:solidFill>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524000" y="2574401"/>
                  <a:ext cx="2235868" cy="1153842"/>
                </a:xfrm>
                <a:prstGeom prst="rect">
                  <a:avLst/>
                </a:prstGeom>
                <a:blipFill rotWithShape="1">
                  <a:blip r:embed="rId2"/>
                  <a:stretch>
                    <a:fillRect/>
                  </a:stretch>
                </a:blipFill>
                <a:effectLst>
                  <a:outerShdw blurRad="50800" dist="38100" dir="2700000" algn="tl" rotWithShape="0">
                    <a:prstClr val="black">
                      <a:alpha val="25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982303" y="2567313"/>
                  <a:ext cx="1971950" cy="1318887"/>
                </a:xfrm>
                <a:prstGeom prst="rect">
                  <a:avLst/>
                </a:prstGeom>
                <a:noFill/>
                <a:effectLst>
                  <a:outerShdw blurRad="50800" dist="38100" dir="2700000" algn="tl" rotWithShape="0">
                    <a:prstClr val="black">
                      <a:alpha val="25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3600" b="0" i="0" smtClean="0">
                            <a:solidFill>
                              <a:srgbClr val="000098"/>
                            </a:solidFill>
                            <a:latin typeface="+mj-lt"/>
                          </a:rPr>
                          <m:t>M</m:t>
                        </m:r>
                        <m:r>
                          <a:rPr lang="en-US" sz="3600" b="0" i="1" smtClean="0">
                            <a:solidFill>
                              <a:srgbClr val="000098"/>
                            </a:solidFill>
                            <a:latin typeface="Cambria Math"/>
                          </a:rPr>
                          <m:t>=</m:t>
                        </m:r>
                        <m:f>
                          <m:fPr>
                            <m:ctrlPr>
                              <a:rPr lang="en-US" sz="3600" b="0" i="1" smtClean="0">
                                <a:solidFill>
                                  <a:srgbClr val="000098"/>
                                </a:solidFill>
                                <a:latin typeface="Cambria Math"/>
                              </a:rPr>
                            </m:ctrlPr>
                          </m:fPr>
                          <m:num>
                            <m:sSub>
                              <m:sSubPr>
                                <m:ctrlPr>
                                  <a:rPr lang="en-US" sz="3600" b="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𝑂</m:t>
                                </m:r>
                              </m:sub>
                            </m:sSub>
                          </m:num>
                          <m:den>
                            <m:sSub>
                              <m:sSubPr>
                                <m:ctrlPr>
                                  <a:rPr lang="en-US" sz="3600" b="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𝑒𝑝</m:t>
                                </m:r>
                              </m:sub>
                            </m:sSub>
                          </m:den>
                        </m:f>
                      </m:oMath>
                    </m:oMathPara>
                  </a14:m>
                  <a:endParaRPr lang="en-US" sz="3600" dirty="0">
                    <a:solidFill>
                      <a:srgbClr val="000098"/>
                    </a:solidFill>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982303" y="2567313"/>
                  <a:ext cx="1971950" cy="1318887"/>
                </a:xfrm>
                <a:prstGeom prst="rect">
                  <a:avLst/>
                </a:prstGeom>
                <a:blipFill rotWithShape="1">
                  <a:blip r:embed="rId3"/>
                  <a:stretch>
                    <a:fillRect/>
                  </a:stretch>
                </a:blipFill>
                <a:effectLst>
                  <a:outerShdw blurRad="50800" dist="38100" dir="2700000" algn="tl" rotWithShape="0">
                    <a:prstClr val="black">
                      <a:alpha val="25000"/>
                    </a:prstClr>
                  </a:outerShdw>
                </a:effectLst>
              </p:spPr>
              <p:txBody>
                <a:bodyPr/>
                <a:lstStyle/>
                <a:p>
                  <a:r>
                    <a:rPr lang="en-US">
                      <a:noFill/>
                    </a:rPr>
                    <a:t> </a:t>
                  </a:r>
                </a:p>
              </p:txBody>
            </p:sp>
          </mc:Fallback>
        </mc:AlternateContent>
      </p:grpSp>
      <p:grpSp>
        <p:nvGrpSpPr>
          <p:cNvPr id="17" name="Group 16"/>
          <p:cNvGrpSpPr/>
          <p:nvPr/>
        </p:nvGrpSpPr>
        <p:grpSpPr>
          <a:xfrm>
            <a:off x="1612774" y="3992389"/>
            <a:ext cx="6235826" cy="1265411"/>
            <a:chOff x="1612774" y="3992389"/>
            <a:chExt cx="6235826" cy="1265411"/>
          </a:xfrm>
        </p:grpSpPr>
        <mc:AlternateContent xmlns:mc="http://schemas.openxmlformats.org/markup-compatibility/2006" xmlns:a14="http://schemas.microsoft.com/office/drawing/2010/main">
          <mc:Choice Requires="a14">
            <p:sp>
              <p:nvSpPr>
                <p:cNvPr id="5" name="TextBox 4"/>
                <p:cNvSpPr txBox="1"/>
                <p:nvPr/>
              </p:nvSpPr>
              <p:spPr>
                <a:xfrm>
                  <a:off x="1612774" y="3992389"/>
                  <a:ext cx="2058319" cy="1265411"/>
                </a:xfrm>
                <a:prstGeom prst="rect">
                  <a:avLst/>
                </a:prstGeom>
                <a:noFill/>
                <a:effectLst>
                  <a:outerShdw blurRad="50800" dist="38100" dir="2700000" algn="tl" rotWithShape="0">
                    <a:prstClr val="black">
                      <a:alpha val="25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𝑒𝑝</m:t>
                            </m:r>
                          </m:sub>
                        </m:sSub>
                        <m:r>
                          <a:rPr lang="en-US" sz="3600" b="0" i="1" smtClean="0">
                            <a:solidFill>
                              <a:srgbClr val="000098"/>
                            </a:solidFill>
                            <a:latin typeface="Cambria Math"/>
                          </a:rPr>
                          <m:t>=</m:t>
                        </m:r>
                        <m:f>
                          <m:fPr>
                            <m:ctrlPr>
                              <a:rPr lang="en-US" sz="3600" b="0" i="1" smtClean="0">
                                <a:solidFill>
                                  <a:srgbClr val="000098"/>
                                </a:solidFill>
                                <a:latin typeface="Cambria Math"/>
                              </a:rPr>
                            </m:ctrlPr>
                          </m:fPr>
                          <m:num>
                            <m:sSub>
                              <m:sSubPr>
                                <m:ctrlPr>
                                  <a:rPr lang="en-US" sz="3600" b="0" i="1" smtClean="0">
                                    <a:solidFill>
                                      <a:srgbClr val="000098"/>
                                    </a:solidFill>
                                    <a:latin typeface="Cambria Math"/>
                                  </a:rPr>
                                </m:ctrlPr>
                              </m:sSubPr>
                              <m:e>
                                <m:r>
                                  <m:rPr>
                                    <m:nor/>
                                  </m:rPr>
                                  <a:rPr lang="en-US" sz="3600" b="0" i="0" smtClean="0">
                                    <a:solidFill>
                                      <a:srgbClr val="000098"/>
                                    </a:solidFill>
                                    <a:latin typeface="+mj-lt"/>
                                  </a:rPr>
                                  <m:t>f</m:t>
                                </m:r>
                              </m:e>
                              <m:sub>
                                <m:r>
                                  <a:rPr lang="en-US" sz="3600" b="0" i="1" smtClean="0">
                                    <a:solidFill>
                                      <a:srgbClr val="000098"/>
                                    </a:solidFill>
                                    <a:latin typeface="Cambria Math"/>
                                  </a:rPr>
                                  <m:t>𝑒</m:t>
                                </m:r>
                              </m:sub>
                            </m:sSub>
                          </m:num>
                          <m:den>
                            <m:sSub>
                              <m:sSubPr>
                                <m:ctrlPr>
                                  <a:rPr lang="en-US" sz="3600" b="0" i="1" smtClean="0">
                                    <a:solidFill>
                                      <a:srgbClr val="000098"/>
                                    </a:solidFill>
                                    <a:latin typeface="Cambria Math"/>
                                  </a:rPr>
                                </m:ctrlPr>
                              </m:sSubPr>
                              <m:e>
                                <m:r>
                                  <m:rPr>
                                    <m:nor/>
                                  </m:rPr>
                                  <a:rPr lang="en-US" sz="3600" b="0" i="0" smtClean="0">
                                    <a:solidFill>
                                      <a:srgbClr val="000098"/>
                                    </a:solidFill>
                                    <a:latin typeface="+mj-lt"/>
                                  </a:rPr>
                                  <m:t>f</m:t>
                                </m:r>
                              </m:e>
                              <m:sub>
                                <m:r>
                                  <a:rPr lang="en-US" sz="3600" b="0" i="1" smtClean="0">
                                    <a:solidFill>
                                      <a:srgbClr val="000098"/>
                                    </a:solidFill>
                                    <a:latin typeface="Cambria Math"/>
                                  </a:rPr>
                                  <m:t>𝑅</m:t>
                                </m:r>
                              </m:sub>
                            </m:sSub>
                          </m:den>
                        </m:f>
                      </m:oMath>
                    </m:oMathPara>
                  </a14:m>
                  <a:endParaRPr lang="en-US" sz="3600" dirty="0">
                    <a:solidFill>
                      <a:srgbClr val="000098"/>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12774" y="3992389"/>
                  <a:ext cx="2058319" cy="1265411"/>
                </a:xfrm>
                <a:prstGeom prst="rect">
                  <a:avLst/>
                </a:prstGeom>
                <a:blipFill rotWithShape="1">
                  <a:blip r:embed="rId4"/>
                  <a:stretch>
                    <a:fillRect/>
                  </a:stretch>
                </a:blipFill>
                <a:effectLst>
                  <a:outerShdw blurRad="50800" dist="38100" dir="2700000" algn="tl" rotWithShape="0">
                    <a:prstClr val="black">
                      <a:alpha val="25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982303" y="4333176"/>
                  <a:ext cx="2866297" cy="696024"/>
                </a:xfrm>
                <a:prstGeom prst="rect">
                  <a:avLst/>
                </a:prstGeom>
                <a:noFill/>
                <a:effectLst>
                  <a:outerShdw blurRad="50800" dist="38100" dir="2700000" algn="tl" rotWithShape="0">
                    <a:prstClr val="black">
                      <a:alpha val="25000"/>
                    </a:prstClr>
                  </a:outerShdw>
                </a:effectLst>
              </p:spPr>
              <p:txBody>
                <a:bodyPr wrap="none" rtlCol="0">
                  <a:spAutoFit/>
                </a:bodyPr>
                <a:lstStyle>
                  <a:defPPr>
                    <a:defRPr lang="en-US"/>
                  </a:defPPr>
                  <a:lvl1pPr>
                    <a:defRPr sz="4800" b="0" i="0">
                      <a:solidFill>
                        <a:schemeClr val="bg2">
                          <a:lumMod val="50000"/>
                        </a:schemeClr>
                      </a:solidFill>
                      <a:latin typeface="+mj-lt"/>
                    </a:defRPr>
                  </a:lvl1pPr>
                </a:lstStyle>
                <a:p>
                  <a:pPr/>
                  <a14:m>
                    <m:oMathPara xmlns:m="http://schemas.openxmlformats.org/officeDocument/2006/math">
                      <m:oMathParaPr>
                        <m:jc m:val="centerGroup"/>
                      </m:oMathParaPr>
                      <m:oMath xmlns:m="http://schemas.openxmlformats.org/officeDocument/2006/math">
                        <m:sSub>
                          <m:sSubPr>
                            <m:ctrlPr>
                              <a:rPr lang="en-US" sz="3600" i="1" smtClean="0">
                                <a:solidFill>
                                  <a:srgbClr val="000098"/>
                                </a:solidFill>
                                <a:latin typeface="Cambria Math"/>
                              </a:rPr>
                            </m:ctrlPr>
                          </m:sSubPr>
                          <m:e>
                            <m:r>
                              <m:rPr>
                                <m:nor/>
                              </m:rPr>
                              <a:rPr lang="en-US" sz="3600">
                                <a:solidFill>
                                  <a:srgbClr val="000098"/>
                                </a:solidFill>
                              </a:rPr>
                              <m:t>f</m:t>
                            </m:r>
                          </m:e>
                          <m:sub>
                            <m:r>
                              <a:rPr lang="en-US" sz="3600">
                                <a:solidFill>
                                  <a:srgbClr val="000098"/>
                                </a:solidFill>
                                <a:latin typeface="Cambria Math"/>
                              </a:rPr>
                              <m:t>𝑒</m:t>
                            </m:r>
                          </m:sub>
                        </m:sSub>
                        <m:r>
                          <a:rPr lang="en-US" sz="3600">
                            <a:solidFill>
                              <a:srgbClr val="000098"/>
                            </a:solidFill>
                            <a:latin typeface="Cambria Math"/>
                          </a:rPr>
                          <m:t>=</m:t>
                        </m:r>
                        <m:sSub>
                          <m:sSubPr>
                            <m:ctrlPr>
                              <a:rPr lang="en-US" sz="3600" i="1">
                                <a:solidFill>
                                  <a:srgbClr val="000098"/>
                                </a:solidFill>
                                <a:latin typeface="Cambria Math"/>
                              </a:rPr>
                            </m:ctrlPr>
                          </m:sSubPr>
                          <m:e>
                            <m:r>
                              <m:rPr>
                                <m:nor/>
                              </m:rPr>
                              <a:rPr lang="en-US" sz="3600">
                                <a:solidFill>
                                  <a:srgbClr val="000098"/>
                                </a:solidFill>
                              </a:rPr>
                              <m:t>D</m:t>
                            </m:r>
                          </m:e>
                          <m:sub>
                            <m:r>
                              <a:rPr lang="en-US" sz="3600">
                                <a:solidFill>
                                  <a:srgbClr val="000098"/>
                                </a:solidFill>
                                <a:latin typeface="Cambria Math"/>
                              </a:rPr>
                              <m:t>𝑒𝑝</m:t>
                            </m:r>
                          </m:sub>
                        </m:sSub>
                        <m:r>
                          <a:rPr lang="en-US" sz="3600">
                            <a:solidFill>
                              <a:srgbClr val="000098"/>
                            </a:solidFill>
                            <a:latin typeface="Cambria Math"/>
                          </a:rPr>
                          <m:t>×</m:t>
                        </m:r>
                        <m:sSub>
                          <m:sSubPr>
                            <m:ctrlPr>
                              <a:rPr lang="en-US" sz="3600" i="1">
                                <a:solidFill>
                                  <a:srgbClr val="000098"/>
                                </a:solidFill>
                                <a:latin typeface="Cambria Math"/>
                              </a:rPr>
                            </m:ctrlPr>
                          </m:sSubPr>
                          <m:e>
                            <m:r>
                              <m:rPr>
                                <m:nor/>
                              </m:rPr>
                              <a:rPr lang="en-US" sz="3600">
                                <a:solidFill>
                                  <a:srgbClr val="000098"/>
                                </a:solidFill>
                              </a:rPr>
                              <m:t>f</m:t>
                            </m:r>
                          </m:e>
                          <m:sub>
                            <m:r>
                              <a:rPr lang="en-US" sz="3600">
                                <a:solidFill>
                                  <a:srgbClr val="000098"/>
                                </a:solidFill>
                                <a:latin typeface="Cambria Math"/>
                              </a:rPr>
                              <m:t>𝑅</m:t>
                            </m:r>
                          </m:sub>
                        </m:sSub>
                      </m:oMath>
                    </m:oMathPara>
                  </a14:m>
                  <a:endParaRPr lang="en-US" sz="3600" dirty="0">
                    <a:solidFill>
                      <a:srgbClr val="000098"/>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982303" y="4333176"/>
                  <a:ext cx="2866297" cy="696024"/>
                </a:xfrm>
                <a:prstGeom prst="rect">
                  <a:avLst/>
                </a:prstGeom>
                <a:blipFill rotWithShape="1">
                  <a:blip r:embed="rId5"/>
                  <a:stretch>
                    <a:fillRect/>
                  </a:stretch>
                </a:blipFill>
                <a:effectLst>
                  <a:outerShdw blurRad="50800" dist="38100" dir="2700000" algn="tl" rotWithShape="0">
                    <a:prstClr val="black">
                      <a:alpha val="25000"/>
                    </a:prstClr>
                  </a:outerShdw>
                </a:effectLst>
              </p:spPr>
              <p:txBody>
                <a:bodyPr/>
                <a:lstStyle/>
                <a:p>
                  <a:r>
                    <a:rPr lang="en-US">
                      <a:noFill/>
                    </a:rPr>
                    <a:t> </a:t>
                  </a:r>
                </a:p>
              </p:txBody>
            </p:sp>
          </mc:Fallback>
        </mc:AlternateContent>
      </p:grpSp>
      <p:grpSp>
        <p:nvGrpSpPr>
          <p:cNvPr id="18" name="Group 17"/>
          <p:cNvGrpSpPr/>
          <p:nvPr/>
        </p:nvGrpSpPr>
        <p:grpSpPr>
          <a:xfrm>
            <a:off x="2133600" y="5451901"/>
            <a:ext cx="6513996" cy="855779"/>
            <a:chOff x="2133600" y="5451901"/>
            <a:chExt cx="6513996" cy="855779"/>
          </a:xfrm>
        </p:grpSpPr>
        <p:sp>
          <p:nvSpPr>
            <p:cNvPr id="14" name="TextBox 13"/>
            <p:cNvSpPr txBox="1"/>
            <p:nvPr/>
          </p:nvSpPr>
          <p:spPr>
            <a:xfrm>
              <a:off x="2133600" y="5451901"/>
              <a:ext cx="1252266" cy="830997"/>
            </a:xfrm>
            <a:prstGeom prst="rect">
              <a:avLst/>
            </a:prstGeom>
            <a:noFill/>
          </p:spPr>
          <p:txBody>
            <a:bodyPr wrap="none" rtlCol="0">
              <a:spAutoFit/>
            </a:bodyPr>
            <a:lstStyle/>
            <a:p>
              <a:r>
                <a:rPr lang="en-US" sz="4800" b="1" dirty="0" smtClean="0">
                  <a:solidFill>
                    <a:schemeClr val="accent6">
                      <a:lumMod val="75000"/>
                    </a:schemeClr>
                  </a:solidFill>
                  <a:latin typeface="Cambria Math" pitchFamily="18" charset="0"/>
                  <a:ea typeface="Cambria Math" pitchFamily="18" charset="0"/>
                </a:rPr>
                <a:t>And</a:t>
              </a:r>
              <a:endParaRPr lang="en-US" sz="4800" b="1" i="0" dirty="0" smtClean="0">
                <a:solidFill>
                  <a:schemeClr val="accent6">
                    <a:lumMod val="75000"/>
                  </a:schemeClr>
                </a:solidFill>
                <a:latin typeface="Cambria Math" pitchFamily="18" charset="0"/>
                <a:ea typeface="Cambria Math" pitchFamily="18" charset="0"/>
              </a:endParaRPr>
            </a:p>
          </p:txBody>
        </p:sp>
        <mc:AlternateContent xmlns:mc="http://schemas.openxmlformats.org/markup-compatibility/2006" xmlns:a14="http://schemas.microsoft.com/office/drawing/2010/main">
          <mc:Choice Requires="a14">
            <p:sp>
              <p:nvSpPr>
                <p:cNvPr id="15" name="TextBox 14"/>
                <p:cNvSpPr txBox="1"/>
                <p:nvPr/>
              </p:nvSpPr>
              <p:spPr>
                <a:xfrm>
                  <a:off x="4720046" y="5523426"/>
                  <a:ext cx="3927550" cy="784254"/>
                </a:xfrm>
                <a:prstGeom prst="rect">
                  <a:avLst/>
                </a:prstGeom>
                <a:noFill/>
                <a:effectLst>
                  <a:outerShdw blurRad="50800" dist="38100" dir="2700000" algn="tl" rotWithShape="0">
                    <a:prstClr val="black">
                      <a:alpha val="25000"/>
                    </a:prstClr>
                  </a:outerShdw>
                </a:effectLst>
              </p:spPr>
              <p:txBody>
                <a:bodyPr wrap="none" rtlCol="0">
                  <a:spAutoFit/>
                </a:bodyPr>
                <a:lstStyle>
                  <a:defPPr>
                    <a:defRPr lang="en-US"/>
                  </a:defPPr>
                  <a:lvl1pPr>
                    <a:defRPr sz="3600" b="0" i="0">
                      <a:solidFill>
                        <a:schemeClr val="bg2">
                          <a:lumMod val="50000"/>
                        </a:schemeClr>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mtClean="0">
                            <a:solidFill>
                              <a:srgbClr val="000098"/>
                            </a:solidFill>
                          </a:rPr>
                          <m:t>SB</m:t>
                        </m:r>
                        <m:r>
                          <m:rPr>
                            <m:nor/>
                          </m:rPr>
                          <a:rPr lang="en-US" smtClean="0">
                            <a:solidFill>
                              <a:srgbClr val="000098"/>
                            </a:solidFill>
                          </a:rPr>
                          <m:t>(%)</m:t>
                        </m:r>
                        <m:r>
                          <a:rPr lang="en-US">
                            <a:solidFill>
                              <a:srgbClr val="000098"/>
                            </a:solidFill>
                            <a:latin typeface="Cambria Math"/>
                          </a:rPr>
                          <m:t>=2×</m:t>
                        </m:r>
                        <m:sSup>
                          <m:sSupPr>
                            <m:ctrlPr>
                              <a:rPr lang="en-US" i="1">
                                <a:solidFill>
                                  <a:srgbClr val="000098"/>
                                </a:solidFill>
                                <a:latin typeface="Cambria Math"/>
                              </a:rPr>
                            </m:ctrlPr>
                          </m:sSupPr>
                          <m:e>
                            <m:sSub>
                              <m:sSubPr>
                                <m:ctrlPr>
                                  <a:rPr lang="en-US" i="1">
                                    <a:solidFill>
                                      <a:srgbClr val="000098"/>
                                    </a:solidFill>
                                    <a:latin typeface="Cambria Math"/>
                                  </a:rPr>
                                </m:ctrlPr>
                              </m:sSubPr>
                              <m:e>
                                <m:r>
                                  <m:rPr>
                                    <m:nor/>
                                  </m:rPr>
                                  <a:rPr lang="en-US">
                                    <a:solidFill>
                                      <a:srgbClr val="000098"/>
                                    </a:solidFill>
                                  </a:rPr>
                                  <m:t>D</m:t>
                                </m:r>
                              </m:e>
                              <m:sub>
                                <m:r>
                                  <a:rPr lang="en-US">
                                    <a:solidFill>
                                      <a:srgbClr val="000098"/>
                                    </a:solidFill>
                                    <a:latin typeface="Cambria Math"/>
                                  </a:rPr>
                                  <m:t>𝑒𝑝</m:t>
                                </m:r>
                              </m:sub>
                            </m:sSub>
                          </m:e>
                          <m:sup>
                            <m:r>
                              <a:rPr lang="en-US">
                                <a:solidFill>
                                  <a:srgbClr val="000098"/>
                                </a:solidFill>
                                <a:latin typeface="Cambria Math"/>
                              </a:rPr>
                              <m:t>2</m:t>
                            </m:r>
                          </m:sup>
                        </m:sSup>
                      </m:oMath>
                    </m:oMathPara>
                  </a14:m>
                  <a:endParaRPr lang="en-US" dirty="0">
                    <a:solidFill>
                      <a:srgbClr val="000098"/>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720046" y="5523426"/>
                  <a:ext cx="3927550" cy="784254"/>
                </a:xfrm>
                <a:prstGeom prst="rect">
                  <a:avLst/>
                </a:prstGeom>
                <a:blipFill rotWithShape="1">
                  <a:blip r:embed="rId6"/>
                  <a:stretch>
                    <a:fillRect/>
                  </a:stretch>
                </a:blipFill>
                <a:effectLst>
                  <a:outerShdw blurRad="50800" dist="38100" dir="2700000" algn="tl" rotWithShape="0">
                    <a:prstClr val="black">
                      <a:alpha val="25000"/>
                    </a:prstClr>
                  </a:outerShdw>
                </a:effectLst>
              </p:spPr>
              <p:txBody>
                <a:bodyPr/>
                <a:lstStyle/>
                <a:p>
                  <a:r>
                    <a:rPr lang="en-US">
                      <a:noFill/>
                    </a:rPr>
                    <a:t> </a:t>
                  </a:r>
                </a:p>
              </p:txBody>
            </p:sp>
          </mc:Fallback>
        </mc:AlternateContent>
      </p:grpSp>
    </p:spTree>
    <p:extLst>
      <p:ext uri="{BB962C8B-B14F-4D97-AF65-F5344CB8AC3E}">
        <p14:creationId xmlns:p14="http://schemas.microsoft.com/office/powerpoint/2010/main" val="92639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D-Shed: </a:t>
            </a:r>
            <a:r>
              <a:rPr lang="en-US" dirty="0" smtClean="0">
                <a:solidFill>
                  <a:schemeClr val="accent6">
                    <a:lumMod val="75000"/>
                  </a:schemeClr>
                </a:solidFill>
              </a:rPr>
              <a:t>Telescope Properties </a:t>
            </a:r>
            <a:endParaRPr lang="en-US" dirty="0"/>
          </a:p>
        </p:txBody>
      </p:sp>
      <p:sp>
        <p:nvSpPr>
          <p:cNvPr id="5" name="Content Placeholder 4"/>
          <p:cNvSpPr>
            <a:spLocks noGrp="1"/>
          </p:cNvSpPr>
          <p:nvPr>
            <p:ph sz="half" idx="1"/>
          </p:nvPr>
        </p:nvSpPr>
        <p:spPr>
          <a:xfrm>
            <a:off x="4419600" y="1524000"/>
            <a:ext cx="3810000" cy="2209800"/>
          </a:xfrm>
        </p:spPr>
        <p:txBody>
          <a:bodyPr/>
          <a:lstStyle/>
          <a:p>
            <a:pPr>
              <a:lnSpc>
                <a:spcPts val="3600"/>
              </a:lnSpc>
              <a:spcBef>
                <a:spcPts val="1800"/>
              </a:spcBef>
            </a:pPr>
            <a:r>
              <a:rPr lang="en-US" sz="2400" dirty="0" smtClean="0">
                <a:solidFill>
                  <a:schemeClr val="bg2">
                    <a:lumMod val="75000"/>
                  </a:schemeClr>
                </a:solidFill>
              </a:rPr>
              <a:t>Scope Diameter  </a:t>
            </a:r>
            <a:br>
              <a:rPr lang="en-US" sz="2400" dirty="0" smtClean="0">
                <a:solidFill>
                  <a:schemeClr val="bg2">
                    <a:lumMod val="75000"/>
                  </a:schemeClr>
                </a:solidFill>
              </a:rPr>
            </a:br>
            <a:r>
              <a:rPr lang="en-US" sz="2400" dirty="0" smtClean="0">
                <a:solidFill>
                  <a:schemeClr val="bg2">
                    <a:lumMod val="50000"/>
                  </a:schemeClr>
                </a:solidFill>
              </a:rPr>
              <a:t>D</a:t>
            </a:r>
            <a:r>
              <a:rPr lang="en-US" sz="2400" baseline="-25000" dirty="0" smtClean="0">
                <a:solidFill>
                  <a:schemeClr val="bg2">
                    <a:lumMod val="50000"/>
                  </a:schemeClr>
                </a:solidFill>
              </a:rPr>
              <a:t>O</a:t>
            </a:r>
            <a:r>
              <a:rPr lang="en-US" sz="2400" dirty="0" smtClean="0">
                <a:solidFill>
                  <a:schemeClr val="bg2">
                    <a:lumMod val="50000"/>
                  </a:schemeClr>
                </a:solidFill>
              </a:rPr>
              <a:t> = 18” = </a:t>
            </a:r>
            <a:r>
              <a:rPr lang="en-US" sz="2400" b="1" dirty="0" smtClean="0">
                <a:solidFill>
                  <a:schemeClr val="bg2">
                    <a:lumMod val="50000"/>
                  </a:schemeClr>
                </a:solidFill>
              </a:rPr>
              <a:t>457 </a:t>
            </a:r>
            <a:r>
              <a:rPr lang="en-US" sz="2400" dirty="0" smtClean="0">
                <a:solidFill>
                  <a:schemeClr val="bg2">
                    <a:lumMod val="50000"/>
                  </a:schemeClr>
                </a:solidFill>
              </a:rPr>
              <a:t>mm</a:t>
            </a:r>
            <a:r>
              <a:rPr lang="en-US" sz="2400" dirty="0" smtClean="0"/>
              <a:t> </a:t>
            </a:r>
          </a:p>
          <a:p>
            <a:pPr>
              <a:lnSpc>
                <a:spcPts val="3600"/>
              </a:lnSpc>
              <a:spcBef>
                <a:spcPts val="1800"/>
              </a:spcBef>
            </a:pPr>
            <a:r>
              <a:rPr lang="en-US" sz="2400" dirty="0" smtClean="0">
                <a:solidFill>
                  <a:schemeClr val="bg2">
                    <a:lumMod val="75000"/>
                  </a:schemeClr>
                </a:solidFill>
              </a:rPr>
              <a:t>f-Ratio </a:t>
            </a:r>
            <a:r>
              <a:rPr lang="en-US" sz="2400" dirty="0" smtClean="0"/>
              <a:t/>
            </a:r>
            <a:br>
              <a:rPr lang="en-US" sz="2400" dirty="0" smtClean="0"/>
            </a:br>
            <a:r>
              <a:rPr lang="en-US" sz="2400" dirty="0" err="1" smtClean="0">
                <a:solidFill>
                  <a:schemeClr val="bg2">
                    <a:lumMod val="50000"/>
                  </a:schemeClr>
                </a:solidFill>
              </a:rPr>
              <a:t>f</a:t>
            </a:r>
            <a:r>
              <a:rPr lang="en-US" sz="2400" baseline="-25000" dirty="0" err="1" smtClean="0">
                <a:solidFill>
                  <a:schemeClr val="bg2">
                    <a:lumMod val="50000"/>
                  </a:schemeClr>
                </a:solidFill>
              </a:rPr>
              <a:t>R</a:t>
            </a:r>
            <a:r>
              <a:rPr lang="en-US" sz="2400" dirty="0" smtClean="0">
                <a:solidFill>
                  <a:schemeClr val="bg2">
                    <a:lumMod val="50000"/>
                  </a:schemeClr>
                </a:solidFill>
              </a:rPr>
              <a:t> = </a:t>
            </a:r>
            <a:r>
              <a:rPr lang="en-US" sz="2400" b="1" dirty="0" smtClean="0">
                <a:solidFill>
                  <a:schemeClr val="bg2">
                    <a:lumMod val="50000"/>
                  </a:schemeClr>
                </a:solidFill>
              </a:rPr>
              <a:t>4.5</a:t>
            </a:r>
            <a:r>
              <a:rPr lang="en-US" sz="2400" dirty="0" smtClean="0">
                <a:solidFill>
                  <a:schemeClr val="bg2">
                    <a:lumMod val="50000"/>
                  </a:schemeClr>
                </a:solidFill>
              </a:rPr>
              <a:t> </a:t>
            </a:r>
          </a:p>
        </p:txBody>
      </p:sp>
      <mc:AlternateContent xmlns:mc="http://schemas.openxmlformats.org/markup-compatibility/2006" xmlns:a14="http://schemas.microsoft.com/office/drawing/2010/main">
        <mc:Choice Requires="a14">
          <p:sp>
            <p:nvSpPr>
              <p:cNvPr id="6" name="Content Placeholder 5"/>
              <p:cNvSpPr>
                <a:spLocks noGrp="1"/>
              </p:cNvSpPr>
              <p:nvPr>
                <p:ph sz="half" idx="2"/>
              </p:nvPr>
            </p:nvSpPr>
            <p:spPr>
              <a:xfrm>
                <a:off x="4419600" y="3962400"/>
                <a:ext cx="4419600" cy="2438400"/>
              </a:xfrm>
            </p:spPr>
            <p:txBody>
              <a:bodyPr/>
              <a:lstStyle/>
              <a:p>
                <a:pPr lvl="0">
                  <a:spcBef>
                    <a:spcPts val="1800"/>
                  </a:spcBef>
                  <a:buClr>
                    <a:srgbClr val="6F89F7"/>
                  </a:buClr>
                </a:pPr>
                <a:r>
                  <a:rPr lang="en-US" sz="2400" dirty="0">
                    <a:solidFill>
                      <a:schemeClr val="bg2">
                        <a:lumMod val="75000"/>
                      </a:schemeClr>
                    </a:solidFill>
                  </a:rPr>
                  <a:t>Resolving Power </a:t>
                </a:r>
                <a:r>
                  <a:rPr lang="en-US" sz="2400" dirty="0">
                    <a:solidFill>
                      <a:srgbClr val="40458C"/>
                    </a:solidFill>
                  </a:rPr>
                  <a:t/>
                </a:r>
                <a:br>
                  <a:rPr lang="en-US" sz="2400" dirty="0">
                    <a:solidFill>
                      <a:srgbClr val="40458C"/>
                    </a:solidFill>
                  </a:rPr>
                </a:br>
                <a14:m>
                  <m:oMath xmlns:m="http://schemas.openxmlformats.org/officeDocument/2006/math">
                    <m:sSub>
                      <m:sSubPr>
                        <m:ctrlPr>
                          <a:rPr lang="en-US" sz="2400" i="1">
                            <a:solidFill>
                              <a:srgbClr val="B7C1EB">
                                <a:lumMod val="50000"/>
                              </a:srgbClr>
                            </a:solidFill>
                            <a:latin typeface="Cambria Math"/>
                          </a:rPr>
                        </m:ctrlPr>
                      </m:sSubPr>
                      <m:e>
                        <m:r>
                          <m:rPr>
                            <m:nor/>
                          </m:rPr>
                          <a:rPr lang="en-US" sz="2400">
                            <a:solidFill>
                              <a:srgbClr val="B7C1EB">
                                <a:lumMod val="50000"/>
                              </a:srgbClr>
                            </a:solidFill>
                          </a:rPr>
                          <m:t>P</m:t>
                        </m:r>
                      </m:e>
                      <m:sub>
                        <m:r>
                          <a:rPr lang="en-US" sz="2400" i="1">
                            <a:solidFill>
                              <a:srgbClr val="B7C1EB">
                                <a:lumMod val="50000"/>
                              </a:srgbClr>
                            </a:solidFill>
                            <a:latin typeface="Cambria Math"/>
                          </a:rPr>
                          <m:t>𝑅</m:t>
                        </m:r>
                      </m:sub>
                    </m:sSub>
                    <m:r>
                      <a:rPr lang="en-US" sz="2400" i="1">
                        <a:solidFill>
                          <a:srgbClr val="B7C1EB">
                            <a:lumMod val="50000"/>
                          </a:srgbClr>
                        </a:solidFill>
                        <a:latin typeface="Cambria Math"/>
                      </a:rPr>
                      <m:t>=</m:t>
                    </m:r>
                    <m:f>
                      <m:fPr>
                        <m:ctrlPr>
                          <a:rPr lang="en-US" sz="2400" i="1">
                            <a:solidFill>
                              <a:srgbClr val="B7C1EB">
                                <a:lumMod val="50000"/>
                              </a:srgbClr>
                            </a:solidFill>
                            <a:latin typeface="Cambria Math"/>
                          </a:rPr>
                        </m:ctrlPr>
                      </m:fPr>
                      <m:num>
                        <m:r>
                          <m:rPr>
                            <m:nor/>
                          </m:rPr>
                          <a:rPr lang="en-US" sz="2400">
                            <a:solidFill>
                              <a:srgbClr val="B7C1EB">
                                <a:lumMod val="50000"/>
                              </a:srgbClr>
                            </a:solidFill>
                          </a:rPr>
                          <m:t>120</m:t>
                        </m:r>
                      </m:num>
                      <m:den>
                        <m:sSub>
                          <m:sSubPr>
                            <m:ctrlPr>
                              <a:rPr lang="en-US" sz="2400" i="1">
                                <a:solidFill>
                                  <a:srgbClr val="B7C1EB">
                                    <a:lumMod val="50000"/>
                                  </a:srgbClr>
                                </a:solidFill>
                                <a:latin typeface="Cambria Math"/>
                              </a:rPr>
                            </m:ctrlPr>
                          </m:sSubPr>
                          <m:e>
                            <m:r>
                              <m:rPr>
                                <m:nor/>
                              </m:rPr>
                              <a:rPr lang="en-US" sz="2400">
                                <a:solidFill>
                                  <a:srgbClr val="B7C1EB">
                                    <a:lumMod val="50000"/>
                                  </a:srgbClr>
                                </a:solidFill>
                              </a:rPr>
                              <m:t>D</m:t>
                            </m:r>
                          </m:e>
                          <m:sub>
                            <m:r>
                              <a:rPr lang="en-US" sz="2400" i="1">
                                <a:solidFill>
                                  <a:srgbClr val="B7C1EB">
                                    <a:lumMod val="50000"/>
                                  </a:srgbClr>
                                </a:solidFill>
                                <a:latin typeface="Cambria Math"/>
                              </a:rPr>
                              <m:t>𝑂</m:t>
                            </m:r>
                          </m:sub>
                        </m:sSub>
                      </m:den>
                    </m:f>
                    <m:r>
                      <a:rPr lang="en-US" sz="2400" i="1">
                        <a:solidFill>
                          <a:srgbClr val="B7C1EB">
                            <a:lumMod val="50000"/>
                          </a:srgbClr>
                        </a:solidFill>
                        <a:latin typeface="Cambria Math"/>
                      </a:rPr>
                      <m:t>=</m:t>
                    </m:r>
                    <m:r>
                      <m:rPr>
                        <m:nor/>
                      </m:rPr>
                      <a:rPr lang="en-US" sz="2400" b="1">
                        <a:solidFill>
                          <a:srgbClr val="B7C1EB">
                            <a:lumMod val="50000"/>
                          </a:srgbClr>
                        </a:solidFill>
                      </a:rPr>
                      <m:t>0.26</m:t>
                    </m:r>
                    <m:r>
                      <m:rPr>
                        <m:nor/>
                      </m:rPr>
                      <a:rPr lang="en-US" sz="2400">
                        <a:solidFill>
                          <a:srgbClr val="B7C1EB">
                            <a:lumMod val="50000"/>
                          </a:srgbClr>
                        </a:solidFill>
                      </a:rPr>
                      <m:t> </m:t>
                    </m:r>
                    <m:r>
                      <m:rPr>
                        <m:nor/>
                      </m:rPr>
                      <a:rPr lang="en-US" sz="2400">
                        <a:solidFill>
                          <a:srgbClr val="B7C1EB">
                            <a:lumMod val="50000"/>
                          </a:srgbClr>
                        </a:solidFill>
                      </a:rPr>
                      <m:t>arcsec</m:t>
                    </m:r>
                  </m:oMath>
                </a14:m>
                <a:r>
                  <a:rPr lang="en-US" sz="2400" dirty="0">
                    <a:solidFill>
                      <a:srgbClr val="40458C"/>
                    </a:solidFill>
                  </a:rPr>
                  <a:t> </a:t>
                </a:r>
              </a:p>
              <a:p>
                <a:pPr lvl="0">
                  <a:lnSpc>
                    <a:spcPts val="3600"/>
                  </a:lnSpc>
                  <a:spcBef>
                    <a:spcPts val="1800"/>
                  </a:spcBef>
                  <a:buClr>
                    <a:srgbClr val="6F89F7"/>
                  </a:buClr>
                </a:pPr>
                <a:r>
                  <a:rPr lang="en-US" sz="2400" dirty="0">
                    <a:solidFill>
                      <a:schemeClr val="bg2">
                        <a:lumMod val="75000"/>
                      </a:schemeClr>
                    </a:solidFill>
                  </a:rPr>
                  <a:t>Magnitude Limit </a:t>
                </a:r>
                <a:r>
                  <a:rPr lang="en-US" sz="2400" dirty="0">
                    <a:solidFill>
                      <a:srgbClr val="40458C"/>
                    </a:solidFill>
                  </a:rPr>
                  <a:t/>
                </a:r>
                <a:br>
                  <a:rPr lang="en-US" sz="2400" dirty="0">
                    <a:solidFill>
                      <a:srgbClr val="40458C"/>
                    </a:solidFill>
                  </a:rPr>
                </a:br>
                <a:r>
                  <a:rPr lang="en-US" sz="2400" dirty="0" err="1">
                    <a:solidFill>
                      <a:srgbClr val="B7C1EB">
                        <a:lumMod val="50000"/>
                      </a:srgbClr>
                    </a:solidFill>
                  </a:rPr>
                  <a:t>L</a:t>
                </a:r>
                <a:r>
                  <a:rPr lang="en-US" sz="2400" baseline="-25000" dirty="0" err="1">
                    <a:solidFill>
                      <a:srgbClr val="B7C1EB">
                        <a:lumMod val="50000"/>
                      </a:srgbClr>
                    </a:solidFill>
                  </a:rPr>
                  <a:t>mag</a:t>
                </a:r>
                <a:r>
                  <a:rPr lang="en-US" sz="2400" dirty="0">
                    <a:solidFill>
                      <a:srgbClr val="B7C1EB">
                        <a:lumMod val="50000"/>
                      </a:srgbClr>
                    </a:solidFill>
                  </a:rPr>
                  <a:t> = </a:t>
                </a:r>
                <a:r>
                  <a:rPr lang="en-US" sz="2400" dirty="0" smtClean="0">
                    <a:solidFill>
                      <a:srgbClr val="B7C1EB">
                        <a:lumMod val="50000"/>
                      </a:srgbClr>
                    </a:solidFill>
                  </a:rPr>
                  <a:t>2+5·log(D</a:t>
                </a:r>
                <a:r>
                  <a:rPr lang="en-US" sz="2400" baseline="-25000" dirty="0" smtClean="0">
                    <a:solidFill>
                      <a:srgbClr val="B7C1EB">
                        <a:lumMod val="50000"/>
                      </a:srgbClr>
                    </a:solidFill>
                  </a:rPr>
                  <a:t>O</a:t>
                </a:r>
                <a:r>
                  <a:rPr lang="en-US" sz="2400" dirty="0" smtClean="0">
                    <a:solidFill>
                      <a:srgbClr val="B7C1EB">
                        <a:lumMod val="50000"/>
                      </a:srgbClr>
                    </a:solidFill>
                  </a:rPr>
                  <a:t>) </a:t>
                </a:r>
                <a:r>
                  <a:rPr lang="en-US" sz="2400" dirty="0">
                    <a:solidFill>
                      <a:srgbClr val="B7C1EB">
                        <a:lumMod val="50000"/>
                      </a:srgbClr>
                    </a:solidFill>
                  </a:rPr>
                  <a:t>= </a:t>
                </a:r>
                <a:r>
                  <a:rPr lang="en-US" sz="2400" b="1" dirty="0" smtClean="0">
                    <a:solidFill>
                      <a:srgbClr val="B7C1EB">
                        <a:lumMod val="50000"/>
                      </a:srgbClr>
                    </a:solidFill>
                  </a:rPr>
                  <a:t>15.3</a:t>
                </a:r>
                <a:endParaRPr lang="en-US" sz="2400" b="1" dirty="0">
                  <a:solidFill>
                    <a:srgbClr val="B7C1EB">
                      <a:lumMod val="50000"/>
                    </a:srgbClr>
                  </a:solidFill>
                </a:endParaRPr>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xfrm>
                <a:off x="4419600" y="3962400"/>
                <a:ext cx="4419600" cy="2438400"/>
              </a:xfrm>
              <a:blipFill rotWithShape="1">
                <a:blip r:embed="rId3"/>
                <a:stretch>
                  <a:fillRect t="-2000"/>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4857" r="28391"/>
          <a:stretch/>
        </p:blipFill>
        <p:spPr>
          <a:xfrm>
            <a:off x="722812" y="1335074"/>
            <a:ext cx="3537858" cy="5065726"/>
          </a:xfrm>
          <a:prstGeom prst="rect">
            <a:avLst/>
          </a:prstGeom>
        </p:spPr>
      </p:pic>
    </p:spTree>
    <p:extLst>
      <p:ext uri="{BB962C8B-B14F-4D97-AF65-F5344CB8AC3E}">
        <p14:creationId xmlns:p14="http://schemas.microsoft.com/office/powerpoint/2010/main" val="2024146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smtClean="0"/>
              <a:t>Separation in Arc-Seconds </a:t>
            </a:r>
            <a:endParaRPr lang="en-US" dirty="0"/>
          </a:p>
        </p:txBody>
      </p:sp>
      <p:sp>
        <p:nvSpPr>
          <p:cNvPr id="2" name="Content Placeholder 1"/>
          <p:cNvSpPr>
            <a:spLocks noGrp="1"/>
          </p:cNvSpPr>
          <p:nvPr>
            <p:ph idx="1"/>
          </p:nvPr>
        </p:nvSpPr>
        <p:spPr>
          <a:xfrm>
            <a:off x="838200" y="4648200"/>
            <a:ext cx="7772400" cy="1752600"/>
          </a:xfrm>
        </p:spPr>
        <p:txBody>
          <a:bodyPr/>
          <a:lstStyle/>
          <a:p>
            <a:r>
              <a:rPr lang="en-US" sz="2000" dirty="0">
                <a:latin typeface="Tahoma" pitchFamily="34" charset="0"/>
              </a:rPr>
              <a:t>Separation of stars is expressed as an angle.  </a:t>
            </a:r>
          </a:p>
          <a:p>
            <a:r>
              <a:rPr lang="en-US" sz="2000" dirty="0" smtClean="0">
                <a:latin typeface="Tahoma" pitchFamily="34" charset="0"/>
              </a:rPr>
              <a:t>One </a:t>
            </a:r>
            <a:r>
              <a:rPr lang="en-US" sz="2000" dirty="0">
                <a:latin typeface="Tahoma" pitchFamily="34" charset="0"/>
              </a:rPr>
              <a:t>degree = 60 arc-minutes </a:t>
            </a:r>
          </a:p>
          <a:p>
            <a:r>
              <a:rPr lang="en-US" sz="2000" dirty="0" smtClean="0">
                <a:latin typeface="Tahoma" pitchFamily="34" charset="0"/>
              </a:rPr>
              <a:t>One </a:t>
            </a:r>
            <a:r>
              <a:rPr lang="en-US" sz="2000" dirty="0">
                <a:latin typeface="Tahoma" pitchFamily="34" charset="0"/>
              </a:rPr>
              <a:t>arc-minute = 60 arc-seconds </a:t>
            </a:r>
          </a:p>
          <a:p>
            <a:r>
              <a:rPr lang="en-US" sz="2000" dirty="0" smtClean="0">
                <a:latin typeface="Tahoma" pitchFamily="34" charset="0"/>
              </a:rPr>
              <a:t>Separation </a:t>
            </a:r>
            <a:r>
              <a:rPr lang="en-US" sz="2000" dirty="0">
                <a:latin typeface="Tahoma" pitchFamily="34" charset="0"/>
              </a:rPr>
              <a:t>between stars is usually expressed in </a:t>
            </a:r>
            <a:r>
              <a:rPr lang="en-US" sz="2000" dirty="0" smtClean="0">
                <a:latin typeface="Tahoma" pitchFamily="34" charset="0"/>
              </a:rPr>
              <a:t>arc-seconds</a:t>
            </a:r>
            <a:endParaRPr lang="en-US" sz="2000" dirty="0">
              <a:latin typeface="Tahoma" pitchFamily="34" charset="0"/>
            </a:endParaRPr>
          </a:p>
        </p:txBody>
      </p:sp>
      <p:pic>
        <p:nvPicPr>
          <p:cNvPr id="38916" name="Picture 4" descr="C:\Documents and Settings\owner\My Documents\Astronomy\Web\ScopeDiagrams\VisualAngle_transparen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41475"/>
            <a:ext cx="6858000" cy="2549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724400" y="1828800"/>
            <a:ext cx="3810000" cy="914400"/>
          </a:xfrm>
          <a:prstGeom prst="rect">
            <a:avLst/>
          </a:prstGeom>
          <a:solidFill>
            <a:srgbClr val="FFFF99"/>
          </a:solidFill>
          <a:ln w="9525" cap="flat" cmpd="sng" algn="ctr">
            <a:solidFill>
              <a:srgbClr val="FFFF99"/>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7" name="Rectangle 6"/>
          <p:cNvSpPr/>
          <p:nvPr/>
        </p:nvSpPr>
        <p:spPr bwMode="auto">
          <a:xfrm>
            <a:off x="762000" y="3962400"/>
            <a:ext cx="3810000" cy="914400"/>
          </a:xfrm>
          <a:prstGeom prst="rect">
            <a:avLst/>
          </a:prstGeom>
          <a:solidFill>
            <a:srgbClr val="FFFF99"/>
          </a:solidFill>
          <a:ln w="9525" cap="flat" cmpd="sng" algn="ctr">
            <a:solidFill>
              <a:srgbClr val="FFFF99"/>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4" name="Title 3"/>
          <p:cNvSpPr>
            <a:spLocks noGrp="1"/>
          </p:cNvSpPr>
          <p:nvPr>
            <p:ph type="title"/>
          </p:nvPr>
        </p:nvSpPr>
        <p:spPr/>
        <p:txBody>
          <a:bodyPr/>
          <a:lstStyle/>
          <a:p>
            <a:r>
              <a:rPr lang="en-US" dirty="0" smtClean="0"/>
              <a:t>D-Shed:  </a:t>
            </a:r>
            <a:r>
              <a:rPr lang="en-US" dirty="0" smtClean="0">
                <a:solidFill>
                  <a:schemeClr val="accent6">
                    <a:lumMod val="75000"/>
                  </a:schemeClr>
                </a:solidFill>
              </a:rPr>
              <a:t>Operating Points </a:t>
            </a:r>
            <a:endParaRPr lang="en-US" dirty="0">
              <a:solidFill>
                <a:schemeClr val="accent6">
                  <a:lumMod val="75000"/>
                </a:schemeClr>
              </a:solidFill>
            </a:endParaRPr>
          </a:p>
        </p:txBody>
      </p:sp>
      <p:sp>
        <p:nvSpPr>
          <p:cNvPr id="5" name="Content Placeholder 4"/>
          <p:cNvSpPr>
            <a:spLocks noGrp="1"/>
          </p:cNvSpPr>
          <p:nvPr>
            <p:ph sz="half" idx="1"/>
          </p:nvPr>
        </p:nvSpPr>
        <p:spPr>
          <a:xfrm>
            <a:off x="838200" y="1295400"/>
            <a:ext cx="3810000" cy="4724400"/>
          </a:xfrm>
        </p:spPr>
        <p:txBody>
          <a:bodyPr/>
          <a:lstStyle/>
          <a:p>
            <a:pPr marL="0" indent="0">
              <a:spcBef>
                <a:spcPts val="1800"/>
              </a:spcBef>
              <a:buNone/>
            </a:pPr>
            <a:r>
              <a:rPr lang="en-US" b="1" dirty="0" smtClean="0">
                <a:solidFill>
                  <a:schemeClr val="accent6">
                    <a:lumMod val="75000"/>
                  </a:schemeClr>
                </a:solidFill>
                <a:latin typeface="Cambria Math" pitchFamily="18" charset="0"/>
                <a:ea typeface="Cambria Math" pitchFamily="18" charset="0"/>
              </a:rPr>
              <a:t>Highest Detail </a:t>
            </a:r>
          </a:p>
          <a:p>
            <a:pPr marL="401638" indent="-401638">
              <a:spcBef>
                <a:spcPts val="1200"/>
              </a:spcBef>
            </a:pPr>
            <a:r>
              <a:rPr lang="en-US" sz="2000" dirty="0" smtClean="0">
                <a:solidFill>
                  <a:schemeClr val="bg2">
                    <a:lumMod val="75000"/>
                  </a:schemeClr>
                </a:solidFill>
              </a:rPr>
              <a:t>Maximum Magnification</a:t>
            </a:r>
            <a:r>
              <a:rPr lang="en-US" sz="2000" dirty="0" smtClean="0"/>
              <a:t> </a:t>
            </a:r>
            <a:br>
              <a:rPr lang="en-US" sz="2000" dirty="0" smtClean="0"/>
            </a:br>
            <a:r>
              <a:rPr lang="en-US" sz="1600" dirty="0" err="1" smtClean="0">
                <a:solidFill>
                  <a:schemeClr val="accent2">
                    <a:lumMod val="75000"/>
                  </a:schemeClr>
                </a:solidFill>
              </a:rPr>
              <a:t>M</a:t>
            </a:r>
            <a:r>
              <a:rPr lang="en-US" sz="1600" baseline="-25000" dirty="0" err="1" smtClean="0">
                <a:solidFill>
                  <a:schemeClr val="accent2">
                    <a:lumMod val="75000"/>
                  </a:schemeClr>
                </a:solidFill>
              </a:rPr>
              <a:t>max</a:t>
            </a:r>
            <a:r>
              <a:rPr lang="en-US" sz="1600" dirty="0" smtClean="0">
                <a:solidFill>
                  <a:schemeClr val="accent2">
                    <a:lumMod val="75000"/>
                  </a:schemeClr>
                </a:solidFill>
              </a:rPr>
              <a:t> = D</a:t>
            </a:r>
            <a:r>
              <a:rPr lang="en-US" sz="1600" baseline="-25000" dirty="0" smtClean="0">
                <a:solidFill>
                  <a:schemeClr val="accent2">
                    <a:lumMod val="75000"/>
                  </a:schemeClr>
                </a:solidFill>
              </a:rPr>
              <a:t>O</a:t>
            </a:r>
            <a:r>
              <a:rPr lang="en-US" sz="1600" dirty="0" smtClean="0">
                <a:solidFill>
                  <a:schemeClr val="accent2">
                    <a:lumMod val="75000"/>
                  </a:schemeClr>
                </a:solidFill>
              </a:rPr>
              <a:t> = 457</a:t>
            </a:r>
            <a:r>
              <a:rPr lang="en-US" sz="2000" dirty="0" smtClean="0"/>
              <a:t> </a:t>
            </a:r>
            <a:br>
              <a:rPr lang="en-US" sz="2000" dirty="0" smtClean="0"/>
            </a:br>
            <a:r>
              <a:rPr lang="en-US" sz="2000" dirty="0" err="1" smtClean="0"/>
              <a:t>M</a:t>
            </a:r>
            <a:r>
              <a:rPr lang="en-US" sz="2000" baseline="-25000" dirty="0" err="1" smtClean="0"/>
              <a:t>atm</a:t>
            </a:r>
            <a:r>
              <a:rPr lang="en-US" sz="2000" dirty="0" smtClean="0"/>
              <a:t> </a:t>
            </a:r>
            <a:r>
              <a:rPr lang="en-US" sz="2000" dirty="0"/>
              <a:t>= </a:t>
            </a:r>
            <a:r>
              <a:rPr lang="en-US" sz="2000" b="1" dirty="0"/>
              <a:t>200</a:t>
            </a:r>
            <a:r>
              <a:rPr lang="en-US" sz="2000" dirty="0"/>
              <a:t> </a:t>
            </a:r>
            <a:r>
              <a:rPr lang="en-US" sz="2000" dirty="0" smtClean="0">
                <a:solidFill>
                  <a:schemeClr val="bg2">
                    <a:lumMod val="75000"/>
                  </a:schemeClr>
                </a:solidFill>
              </a:rPr>
              <a:t>(</a:t>
            </a:r>
            <a:r>
              <a:rPr lang="en-US" sz="2000" dirty="0" err="1" smtClean="0">
                <a:solidFill>
                  <a:schemeClr val="bg2">
                    <a:lumMod val="75000"/>
                  </a:schemeClr>
                </a:solidFill>
              </a:rPr>
              <a:t>ish</a:t>
            </a:r>
            <a:r>
              <a:rPr lang="en-US" sz="2000" dirty="0" smtClean="0">
                <a:solidFill>
                  <a:schemeClr val="bg2">
                    <a:lumMod val="75000"/>
                  </a:schemeClr>
                </a:solidFill>
              </a:rPr>
              <a:t>)</a:t>
            </a:r>
            <a:r>
              <a:rPr lang="en-US" sz="2000" dirty="0" smtClean="0"/>
              <a:t> </a:t>
            </a:r>
            <a:endParaRPr lang="en-US" sz="2000" dirty="0"/>
          </a:p>
          <a:p>
            <a:pPr marL="401638" indent="-401638">
              <a:spcBef>
                <a:spcPts val="2400"/>
              </a:spcBef>
            </a:pPr>
            <a:r>
              <a:rPr lang="en-US" sz="2000" dirty="0" smtClean="0">
                <a:solidFill>
                  <a:schemeClr val="bg2">
                    <a:lumMod val="75000"/>
                  </a:schemeClr>
                </a:solidFill>
              </a:rPr>
              <a:t>Exit Pupil @ </a:t>
            </a:r>
            <a:r>
              <a:rPr lang="en-US" sz="2000" dirty="0" err="1" smtClean="0">
                <a:solidFill>
                  <a:schemeClr val="bg2">
                    <a:lumMod val="75000"/>
                  </a:schemeClr>
                </a:solidFill>
              </a:rPr>
              <a:t>M</a:t>
            </a:r>
            <a:r>
              <a:rPr lang="en-US" sz="2000" baseline="-25000" dirty="0" err="1" smtClean="0">
                <a:solidFill>
                  <a:schemeClr val="bg2">
                    <a:lumMod val="75000"/>
                  </a:schemeClr>
                </a:solidFill>
              </a:rPr>
              <a:t>atm</a:t>
            </a:r>
            <a:r>
              <a:rPr lang="en-US" sz="2000" dirty="0" smtClean="0">
                <a:solidFill>
                  <a:schemeClr val="bg2">
                    <a:lumMod val="75000"/>
                  </a:schemeClr>
                </a:solidFill>
              </a:rPr>
              <a:t> </a:t>
            </a:r>
            <a:r>
              <a:rPr lang="en-US" sz="2000" dirty="0" smtClean="0"/>
              <a:t/>
            </a:r>
            <a:br>
              <a:rPr lang="en-US" sz="2000" dirty="0" smtClean="0"/>
            </a:br>
            <a:r>
              <a:rPr lang="en-US" sz="2000" dirty="0" err="1" smtClean="0"/>
              <a:t>D</a:t>
            </a:r>
            <a:r>
              <a:rPr lang="en-US" sz="2000" baseline="-25000" dirty="0" err="1" smtClean="0"/>
              <a:t>ep</a:t>
            </a:r>
            <a:r>
              <a:rPr lang="en-US" sz="2000" dirty="0" smtClean="0"/>
              <a:t> </a:t>
            </a:r>
            <a:r>
              <a:rPr lang="en-US" sz="2000" dirty="0"/>
              <a:t>= D</a:t>
            </a:r>
            <a:r>
              <a:rPr lang="en-US" sz="2000" baseline="-25000" dirty="0"/>
              <a:t>O</a:t>
            </a:r>
            <a:r>
              <a:rPr lang="en-US" sz="2000" dirty="0"/>
              <a:t>/</a:t>
            </a:r>
            <a:r>
              <a:rPr lang="en-US" sz="2000" dirty="0" err="1"/>
              <a:t>M</a:t>
            </a:r>
            <a:r>
              <a:rPr lang="en-US" sz="2000" baseline="-25000" dirty="0" err="1"/>
              <a:t>atm</a:t>
            </a:r>
            <a:r>
              <a:rPr lang="en-US" sz="2000" dirty="0"/>
              <a:t> </a:t>
            </a:r>
            <a:r>
              <a:rPr lang="en-US" sz="2000" dirty="0" smtClean="0"/>
              <a:t>= </a:t>
            </a:r>
            <a:r>
              <a:rPr lang="en-US" sz="2000" b="1" dirty="0" smtClean="0"/>
              <a:t>2</a:t>
            </a:r>
            <a:r>
              <a:rPr lang="en-US" sz="2000" dirty="0" smtClean="0"/>
              <a:t> mm </a:t>
            </a:r>
            <a:endParaRPr lang="en-US" sz="2000" dirty="0"/>
          </a:p>
          <a:p>
            <a:pPr marL="401638" indent="-401638">
              <a:spcBef>
                <a:spcPts val="2400"/>
              </a:spcBef>
            </a:pPr>
            <a:r>
              <a:rPr lang="en-US" sz="2000" dirty="0" smtClean="0">
                <a:solidFill>
                  <a:schemeClr val="bg2">
                    <a:lumMod val="75000"/>
                  </a:schemeClr>
                </a:solidFill>
              </a:rPr>
              <a:t>Minimum Eyepiece </a:t>
            </a:r>
            <a:r>
              <a:rPr lang="en-US" sz="2000" b="1" dirty="0" smtClean="0"/>
              <a:t/>
            </a:r>
            <a:br>
              <a:rPr lang="en-US" sz="2000" b="1" dirty="0" smtClean="0"/>
            </a:br>
            <a:r>
              <a:rPr lang="en-US" sz="2000" b="1" dirty="0" err="1" smtClean="0"/>
              <a:t>f</a:t>
            </a:r>
            <a:r>
              <a:rPr lang="en-US" sz="2000" b="1" baseline="-25000" dirty="0" err="1" smtClean="0"/>
              <a:t>e</a:t>
            </a:r>
            <a:r>
              <a:rPr lang="en-US" sz="2000" b="1" baseline="-25000" dirty="0" smtClean="0"/>
              <a:t>-min</a:t>
            </a:r>
            <a:r>
              <a:rPr lang="en-US" sz="2000" b="1" dirty="0" smtClean="0"/>
              <a:t> </a:t>
            </a:r>
            <a:r>
              <a:rPr lang="en-US" sz="2000" dirty="0"/>
              <a:t>= </a:t>
            </a:r>
            <a:r>
              <a:rPr lang="en-US" sz="2000" dirty="0" err="1"/>
              <a:t>D</a:t>
            </a:r>
            <a:r>
              <a:rPr lang="en-US" sz="2000" baseline="-25000" dirty="0" err="1"/>
              <a:t>ep</a:t>
            </a:r>
            <a:r>
              <a:rPr lang="en-US" sz="2000" dirty="0" err="1"/>
              <a:t>×f</a:t>
            </a:r>
            <a:r>
              <a:rPr lang="en-US" sz="2000" baseline="-25000" dirty="0" err="1"/>
              <a:t>R</a:t>
            </a:r>
            <a:r>
              <a:rPr lang="en-US" sz="2000" dirty="0"/>
              <a:t> = </a:t>
            </a:r>
            <a:r>
              <a:rPr lang="en-US" sz="2000" b="1" dirty="0" smtClean="0"/>
              <a:t>9</a:t>
            </a:r>
            <a:r>
              <a:rPr lang="en-US" sz="2000" dirty="0" smtClean="0"/>
              <a:t>mm  </a:t>
            </a:r>
          </a:p>
          <a:p>
            <a:pPr marL="401638" indent="-401638">
              <a:spcBef>
                <a:spcPts val="2400"/>
              </a:spcBef>
            </a:pPr>
            <a:r>
              <a:rPr lang="en-US" sz="2000" dirty="0" smtClean="0">
                <a:solidFill>
                  <a:schemeClr val="bg2">
                    <a:lumMod val="75000"/>
                  </a:schemeClr>
                </a:solidFill>
              </a:rPr>
              <a:t>Surface Brightness </a:t>
            </a:r>
            <a:r>
              <a:rPr lang="en-US" sz="2000" dirty="0" smtClean="0"/>
              <a:t/>
            </a:r>
            <a:br>
              <a:rPr lang="en-US" sz="2000" dirty="0" smtClean="0"/>
            </a:br>
            <a:r>
              <a:rPr lang="en-US" sz="2000" dirty="0" smtClean="0"/>
              <a:t>SB = 2·D</a:t>
            </a:r>
            <a:r>
              <a:rPr lang="en-US" sz="2000" baseline="-25000" dirty="0" smtClean="0"/>
              <a:t>ep</a:t>
            </a:r>
            <a:r>
              <a:rPr lang="en-US" sz="2000" dirty="0" smtClean="0"/>
              <a:t>² = </a:t>
            </a:r>
            <a:r>
              <a:rPr lang="en-US" sz="2000" b="1" dirty="0" smtClean="0"/>
              <a:t>8</a:t>
            </a:r>
            <a:r>
              <a:rPr lang="en-US" sz="2000" dirty="0" smtClean="0"/>
              <a:t>%</a:t>
            </a:r>
            <a:endParaRPr lang="en-US" sz="2000" dirty="0"/>
          </a:p>
        </p:txBody>
      </p:sp>
      <p:sp>
        <p:nvSpPr>
          <p:cNvPr id="6" name="Content Placeholder 5"/>
          <p:cNvSpPr>
            <a:spLocks noGrp="1"/>
          </p:cNvSpPr>
          <p:nvPr>
            <p:ph sz="half" idx="2"/>
          </p:nvPr>
        </p:nvSpPr>
        <p:spPr>
          <a:xfrm>
            <a:off x="4800600" y="1295400"/>
            <a:ext cx="3810000" cy="4724400"/>
          </a:xfrm>
        </p:spPr>
        <p:txBody>
          <a:bodyPr/>
          <a:lstStyle/>
          <a:p>
            <a:pPr marL="0" lvl="0" indent="0">
              <a:spcBef>
                <a:spcPts val="1800"/>
              </a:spcBef>
              <a:buClr>
                <a:srgbClr val="6F89F7"/>
              </a:buClr>
              <a:buNone/>
            </a:pPr>
            <a:r>
              <a:rPr lang="en-US" b="1" dirty="0">
                <a:solidFill>
                  <a:srgbClr val="A1A1A1">
                    <a:lumMod val="75000"/>
                  </a:srgbClr>
                </a:solidFill>
                <a:latin typeface="Cambria Math" pitchFamily="18" charset="0"/>
                <a:ea typeface="Cambria Math" pitchFamily="18" charset="0"/>
              </a:rPr>
              <a:t>Highest </a:t>
            </a:r>
            <a:r>
              <a:rPr lang="en-US" b="1" dirty="0" smtClean="0">
                <a:solidFill>
                  <a:srgbClr val="A1A1A1">
                    <a:lumMod val="75000"/>
                  </a:srgbClr>
                </a:solidFill>
                <a:latin typeface="Cambria Math" pitchFamily="18" charset="0"/>
                <a:ea typeface="Cambria Math" pitchFamily="18" charset="0"/>
              </a:rPr>
              <a:t>Brightness </a:t>
            </a:r>
            <a:endParaRPr lang="en-US" sz="2000" dirty="0" smtClean="0"/>
          </a:p>
          <a:p>
            <a:pPr>
              <a:spcBef>
                <a:spcPts val="1200"/>
              </a:spcBef>
            </a:pPr>
            <a:r>
              <a:rPr lang="en-US" sz="2000" dirty="0" smtClean="0">
                <a:solidFill>
                  <a:schemeClr val="bg2">
                    <a:lumMod val="75000"/>
                  </a:schemeClr>
                </a:solidFill>
              </a:rPr>
              <a:t>Maximum Eyepiece </a:t>
            </a:r>
            <a:r>
              <a:rPr lang="en-US" sz="2000" dirty="0" smtClean="0"/>
              <a:t/>
            </a:r>
            <a:br>
              <a:rPr lang="en-US" sz="2000" dirty="0" smtClean="0"/>
            </a:br>
            <a:r>
              <a:rPr lang="en-US" sz="2000" b="1" dirty="0" err="1" smtClean="0"/>
              <a:t>f</a:t>
            </a:r>
            <a:r>
              <a:rPr lang="en-US" sz="2000" b="1" baseline="-25000" dirty="0" err="1" smtClean="0"/>
              <a:t>e</a:t>
            </a:r>
            <a:r>
              <a:rPr lang="en-US" sz="2000" b="1" baseline="-25000" dirty="0" smtClean="0"/>
              <a:t>-max</a:t>
            </a:r>
            <a:r>
              <a:rPr lang="en-US" sz="2000" b="1" dirty="0" smtClean="0"/>
              <a:t> </a:t>
            </a:r>
            <a:r>
              <a:rPr lang="en-US" sz="2000" dirty="0" smtClean="0"/>
              <a:t>= 7×f</a:t>
            </a:r>
            <a:r>
              <a:rPr lang="en-US" sz="2000" baseline="-25000" dirty="0" smtClean="0"/>
              <a:t>R</a:t>
            </a:r>
            <a:r>
              <a:rPr lang="en-US" sz="2000" dirty="0" smtClean="0"/>
              <a:t> = </a:t>
            </a:r>
            <a:r>
              <a:rPr lang="en-US" sz="2000" b="1" dirty="0" smtClean="0"/>
              <a:t>32 </a:t>
            </a:r>
            <a:r>
              <a:rPr lang="en-US" sz="2000" dirty="0" smtClean="0"/>
              <a:t>mm </a:t>
            </a:r>
          </a:p>
          <a:p>
            <a:pPr>
              <a:spcBef>
                <a:spcPts val="2400"/>
              </a:spcBef>
            </a:pPr>
            <a:r>
              <a:rPr lang="en-US" sz="2000" dirty="0" smtClean="0">
                <a:solidFill>
                  <a:schemeClr val="bg2">
                    <a:lumMod val="75000"/>
                  </a:schemeClr>
                </a:solidFill>
              </a:rPr>
              <a:t>Minimum Magnification</a:t>
            </a:r>
            <a:r>
              <a:rPr lang="en-US" sz="2000" dirty="0" smtClean="0"/>
              <a:t> </a:t>
            </a:r>
            <a:br>
              <a:rPr lang="en-US" sz="2000" dirty="0" smtClean="0"/>
            </a:br>
            <a:r>
              <a:rPr lang="en-US" sz="2000" dirty="0" err="1" smtClean="0"/>
              <a:t>M</a:t>
            </a:r>
            <a:r>
              <a:rPr lang="en-US" sz="2000" baseline="-25000" dirty="0" err="1" smtClean="0"/>
              <a:t>min</a:t>
            </a:r>
            <a:r>
              <a:rPr lang="en-US" sz="2000" dirty="0" smtClean="0"/>
              <a:t> = D</a:t>
            </a:r>
            <a:r>
              <a:rPr lang="en-US" sz="2000" baseline="-25000" dirty="0" smtClean="0"/>
              <a:t>O</a:t>
            </a:r>
            <a:r>
              <a:rPr lang="en-US" sz="2000" dirty="0" smtClean="0"/>
              <a:t>/7 = </a:t>
            </a:r>
            <a:r>
              <a:rPr lang="en-US" sz="2000" b="1" dirty="0" smtClean="0"/>
              <a:t>65</a:t>
            </a:r>
            <a:r>
              <a:rPr lang="en-US" sz="2000" dirty="0" smtClean="0"/>
              <a:t> </a:t>
            </a:r>
          </a:p>
          <a:p>
            <a:pPr>
              <a:spcBef>
                <a:spcPts val="2400"/>
              </a:spcBef>
            </a:pPr>
            <a:r>
              <a:rPr lang="en-US" sz="2000" dirty="0" smtClean="0">
                <a:solidFill>
                  <a:schemeClr val="bg2">
                    <a:lumMod val="75000"/>
                  </a:schemeClr>
                </a:solidFill>
              </a:rPr>
              <a:t>Exit Pupil @ </a:t>
            </a:r>
            <a:r>
              <a:rPr lang="en-US" sz="2000" dirty="0" err="1" smtClean="0">
                <a:solidFill>
                  <a:schemeClr val="bg2">
                    <a:lumMod val="75000"/>
                  </a:schemeClr>
                </a:solidFill>
              </a:rPr>
              <a:t>M</a:t>
            </a:r>
            <a:r>
              <a:rPr lang="en-US" sz="2000" baseline="-25000" dirty="0" err="1" smtClean="0">
                <a:solidFill>
                  <a:schemeClr val="bg2">
                    <a:lumMod val="75000"/>
                  </a:schemeClr>
                </a:solidFill>
              </a:rPr>
              <a:t>min</a:t>
            </a:r>
            <a:r>
              <a:rPr lang="en-US" sz="2000" dirty="0" smtClean="0"/>
              <a:t> = </a:t>
            </a:r>
            <a:r>
              <a:rPr lang="en-US" sz="2000" b="1" dirty="0" smtClean="0"/>
              <a:t>7 </a:t>
            </a:r>
            <a:r>
              <a:rPr lang="en-US" sz="2000" dirty="0" smtClean="0"/>
              <a:t>mm </a:t>
            </a:r>
          </a:p>
          <a:p>
            <a:pPr>
              <a:spcBef>
                <a:spcPts val="2400"/>
              </a:spcBef>
            </a:pPr>
            <a:r>
              <a:rPr lang="en-US" sz="2000" dirty="0" smtClean="0">
                <a:solidFill>
                  <a:schemeClr val="bg2">
                    <a:lumMod val="75000"/>
                  </a:schemeClr>
                </a:solidFill>
              </a:rPr>
              <a:t>Surface Brightness</a:t>
            </a:r>
            <a:r>
              <a:rPr lang="en-US" sz="2000" dirty="0" smtClean="0"/>
              <a:t> = </a:t>
            </a:r>
            <a:r>
              <a:rPr lang="en-US" sz="2000" b="1" dirty="0" smtClean="0"/>
              <a:t>100</a:t>
            </a:r>
            <a:r>
              <a:rPr lang="en-US" sz="2000" dirty="0" smtClean="0"/>
              <a:t>% </a:t>
            </a:r>
            <a:endParaRPr lang="en-US" sz="2000" dirty="0"/>
          </a:p>
        </p:txBody>
      </p:sp>
      <p:pic>
        <p:nvPicPr>
          <p:cNvPr id="1945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9249"/>
          <a:stretch/>
        </p:blipFill>
        <p:spPr bwMode="auto">
          <a:xfrm>
            <a:off x="4572000" y="5420564"/>
            <a:ext cx="4143375" cy="12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5904413" y="5086457"/>
            <a:ext cx="2560318" cy="715106"/>
            <a:chOff x="5904413" y="4735938"/>
            <a:chExt cx="2560318" cy="715106"/>
          </a:xfrm>
        </p:grpSpPr>
        <p:sp>
          <p:nvSpPr>
            <p:cNvPr id="9" name="Right Brace 8"/>
            <p:cNvSpPr/>
            <p:nvPr/>
          </p:nvSpPr>
          <p:spPr bwMode="auto">
            <a:xfrm rot="16200000">
              <a:off x="6994072" y="3980385"/>
              <a:ext cx="381000" cy="2560318"/>
            </a:xfrm>
            <a:prstGeom prst="rightBrace">
              <a:avLst/>
            </a:prstGeom>
            <a:solidFill>
              <a:srgbClr val="00B0F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0" name="TextBox 9"/>
            <p:cNvSpPr txBox="1"/>
            <p:nvPr/>
          </p:nvSpPr>
          <p:spPr>
            <a:xfrm>
              <a:off x="6099619" y="4735938"/>
              <a:ext cx="2206181" cy="307777"/>
            </a:xfrm>
            <a:prstGeom prst="rect">
              <a:avLst/>
            </a:prstGeom>
            <a:solidFill>
              <a:srgbClr val="FFFF99"/>
            </a:solidFill>
            <a:ln>
              <a:solidFill>
                <a:srgbClr val="96A5E2"/>
              </a:solidFill>
            </a:ln>
          </p:spPr>
          <p:txBody>
            <a:bodyPr wrap="none" rtlCol="0">
              <a:spAutoFit/>
            </a:bodyPr>
            <a:lstStyle/>
            <a:p>
              <a:r>
                <a:rPr lang="en-US" sz="1400" b="0" i="0" dirty="0" smtClean="0">
                  <a:solidFill>
                    <a:srgbClr val="000098"/>
                  </a:solidFill>
                  <a:latin typeface="+mj-lt"/>
                </a:rPr>
                <a:t>D-Shed Operating Range </a:t>
              </a:r>
            </a:p>
          </p:txBody>
        </p:sp>
      </p:grpSp>
      <p:sp>
        <p:nvSpPr>
          <p:cNvPr id="12" name="TextBox 11"/>
          <p:cNvSpPr txBox="1"/>
          <p:nvPr/>
        </p:nvSpPr>
        <p:spPr>
          <a:xfrm>
            <a:off x="2895600" y="2286000"/>
            <a:ext cx="1295547" cy="276999"/>
          </a:xfrm>
          <a:prstGeom prst="rect">
            <a:avLst/>
          </a:prstGeom>
          <a:noFill/>
        </p:spPr>
        <p:txBody>
          <a:bodyPr wrap="none" rtlCol="0">
            <a:spAutoFit/>
          </a:bodyPr>
          <a:lstStyle/>
          <a:p>
            <a:r>
              <a:rPr lang="en-US" sz="1200" b="0" i="1" dirty="0" smtClean="0">
                <a:solidFill>
                  <a:srgbClr val="000098"/>
                </a:solidFill>
                <a:latin typeface="GE Inspira" pitchFamily="34" charset="0"/>
              </a:rPr>
              <a:t>limited by the air </a:t>
            </a:r>
          </a:p>
        </p:txBody>
      </p:sp>
    </p:spTree>
    <p:extLst>
      <p:ext uri="{BB962C8B-B14F-4D97-AF65-F5344CB8AC3E}">
        <p14:creationId xmlns:p14="http://schemas.microsoft.com/office/powerpoint/2010/main" val="397110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A-Scope: </a:t>
            </a:r>
            <a:r>
              <a:rPr lang="en-US" dirty="0" smtClean="0">
                <a:solidFill>
                  <a:schemeClr val="accent6">
                    <a:lumMod val="75000"/>
                  </a:schemeClr>
                </a:solidFill>
              </a:rPr>
              <a:t>Telescope Properties </a:t>
            </a:r>
            <a:endParaRPr lang="en-US" dirty="0"/>
          </a:p>
        </p:txBody>
      </p:sp>
      <p:sp>
        <p:nvSpPr>
          <p:cNvPr id="6" name="Content Placeholder 5"/>
          <p:cNvSpPr>
            <a:spLocks noGrp="1"/>
          </p:cNvSpPr>
          <p:nvPr>
            <p:ph sz="half" idx="1"/>
          </p:nvPr>
        </p:nvSpPr>
        <p:spPr>
          <a:xfrm>
            <a:off x="4419600" y="1524000"/>
            <a:ext cx="3810000" cy="2438400"/>
          </a:xfrm>
        </p:spPr>
        <p:txBody>
          <a:bodyPr/>
          <a:lstStyle/>
          <a:p>
            <a:pPr lvl="0">
              <a:lnSpc>
                <a:spcPts val="3600"/>
              </a:lnSpc>
              <a:spcBef>
                <a:spcPts val="1800"/>
              </a:spcBef>
              <a:buClr>
                <a:srgbClr val="6F89F7"/>
              </a:buClr>
            </a:pPr>
            <a:r>
              <a:rPr lang="en-US" sz="2400" dirty="0">
                <a:solidFill>
                  <a:srgbClr val="B7C1EB">
                    <a:lumMod val="75000"/>
                  </a:srgbClr>
                </a:solidFill>
              </a:rPr>
              <a:t>Scope Diameter  </a:t>
            </a:r>
            <a:br>
              <a:rPr lang="en-US" sz="2400" dirty="0">
                <a:solidFill>
                  <a:srgbClr val="B7C1EB">
                    <a:lumMod val="75000"/>
                  </a:srgbClr>
                </a:solidFill>
              </a:rPr>
            </a:br>
            <a:r>
              <a:rPr lang="en-US" sz="2400" dirty="0">
                <a:solidFill>
                  <a:srgbClr val="B7C1EB">
                    <a:lumMod val="50000"/>
                  </a:srgbClr>
                </a:solidFill>
              </a:rPr>
              <a:t>D</a:t>
            </a:r>
            <a:r>
              <a:rPr lang="en-US" sz="2400" baseline="-25000" dirty="0">
                <a:solidFill>
                  <a:srgbClr val="B7C1EB">
                    <a:lumMod val="50000"/>
                  </a:srgbClr>
                </a:solidFill>
              </a:rPr>
              <a:t>O</a:t>
            </a:r>
            <a:r>
              <a:rPr lang="en-US" sz="2400" dirty="0">
                <a:solidFill>
                  <a:srgbClr val="B7C1EB">
                    <a:lumMod val="50000"/>
                  </a:srgbClr>
                </a:solidFill>
              </a:rPr>
              <a:t> = </a:t>
            </a:r>
            <a:r>
              <a:rPr lang="en-US" sz="2400" dirty="0" smtClean="0">
                <a:solidFill>
                  <a:srgbClr val="B7C1EB">
                    <a:lumMod val="50000"/>
                  </a:srgbClr>
                </a:solidFill>
              </a:rPr>
              <a:t>12.5” </a:t>
            </a:r>
            <a:r>
              <a:rPr lang="en-US" sz="2400" dirty="0">
                <a:solidFill>
                  <a:srgbClr val="B7C1EB">
                    <a:lumMod val="50000"/>
                  </a:srgbClr>
                </a:solidFill>
              </a:rPr>
              <a:t>= </a:t>
            </a:r>
            <a:r>
              <a:rPr lang="en-US" sz="2400" b="1" dirty="0" smtClean="0">
                <a:solidFill>
                  <a:srgbClr val="B7C1EB">
                    <a:lumMod val="50000"/>
                  </a:srgbClr>
                </a:solidFill>
              </a:rPr>
              <a:t>318 </a:t>
            </a:r>
            <a:r>
              <a:rPr lang="en-US" sz="2400" dirty="0">
                <a:solidFill>
                  <a:srgbClr val="B7C1EB">
                    <a:lumMod val="50000"/>
                  </a:srgbClr>
                </a:solidFill>
              </a:rPr>
              <a:t>mm</a:t>
            </a:r>
            <a:r>
              <a:rPr lang="en-US" sz="2400" dirty="0">
                <a:solidFill>
                  <a:srgbClr val="40458C"/>
                </a:solidFill>
              </a:rPr>
              <a:t> </a:t>
            </a:r>
          </a:p>
          <a:p>
            <a:pPr lvl="0">
              <a:lnSpc>
                <a:spcPts val="3600"/>
              </a:lnSpc>
              <a:spcBef>
                <a:spcPts val="1800"/>
              </a:spcBef>
              <a:buClr>
                <a:srgbClr val="6F89F7"/>
              </a:buClr>
            </a:pPr>
            <a:r>
              <a:rPr lang="en-US" sz="2400" dirty="0">
                <a:solidFill>
                  <a:srgbClr val="B7C1EB">
                    <a:lumMod val="75000"/>
                  </a:srgbClr>
                </a:solidFill>
              </a:rPr>
              <a:t>f-Ratio </a:t>
            </a:r>
            <a:r>
              <a:rPr lang="en-US" sz="2400" dirty="0">
                <a:solidFill>
                  <a:srgbClr val="40458C"/>
                </a:solidFill>
              </a:rPr>
              <a:t/>
            </a:r>
            <a:br>
              <a:rPr lang="en-US" sz="2400" dirty="0">
                <a:solidFill>
                  <a:srgbClr val="40458C"/>
                </a:solidFill>
              </a:rPr>
            </a:br>
            <a:r>
              <a:rPr lang="en-US" sz="2400" dirty="0" err="1">
                <a:solidFill>
                  <a:srgbClr val="B7C1EB">
                    <a:lumMod val="50000"/>
                  </a:srgbClr>
                </a:solidFill>
              </a:rPr>
              <a:t>f</a:t>
            </a:r>
            <a:r>
              <a:rPr lang="en-US" sz="2400" baseline="-25000" dirty="0" err="1">
                <a:solidFill>
                  <a:srgbClr val="B7C1EB">
                    <a:lumMod val="50000"/>
                  </a:srgbClr>
                </a:solidFill>
              </a:rPr>
              <a:t>R</a:t>
            </a:r>
            <a:r>
              <a:rPr lang="en-US" sz="2400" dirty="0">
                <a:solidFill>
                  <a:srgbClr val="B7C1EB">
                    <a:lumMod val="50000"/>
                  </a:srgbClr>
                </a:solidFill>
              </a:rPr>
              <a:t> = </a:t>
            </a:r>
            <a:r>
              <a:rPr lang="en-US" sz="2400" b="1" dirty="0" smtClean="0">
                <a:solidFill>
                  <a:srgbClr val="B7C1EB">
                    <a:lumMod val="50000"/>
                  </a:srgbClr>
                </a:solidFill>
              </a:rPr>
              <a:t>9</a:t>
            </a:r>
            <a:r>
              <a:rPr lang="en-US" sz="2400" dirty="0" smtClean="0">
                <a:solidFill>
                  <a:srgbClr val="B7C1EB">
                    <a:lumMod val="50000"/>
                  </a:srgbClr>
                </a:solidFill>
              </a:rPr>
              <a:t> </a:t>
            </a:r>
            <a:endParaRPr lang="en-US" sz="2400" dirty="0">
              <a:solidFill>
                <a:srgbClr val="B7C1EB">
                  <a:lumMod val="50000"/>
                </a:srgbClr>
              </a:solidFill>
            </a:endParaRPr>
          </a:p>
        </p:txBody>
      </p:sp>
      <mc:AlternateContent xmlns:mc="http://schemas.openxmlformats.org/markup-compatibility/2006" xmlns:a14="http://schemas.microsoft.com/office/drawing/2010/main">
        <mc:Choice Requires="a14">
          <p:sp>
            <p:nvSpPr>
              <p:cNvPr id="8" name="Content Placeholder 7"/>
              <p:cNvSpPr>
                <a:spLocks noGrp="1"/>
              </p:cNvSpPr>
              <p:nvPr>
                <p:ph sz="half" idx="2"/>
              </p:nvPr>
            </p:nvSpPr>
            <p:spPr>
              <a:xfrm>
                <a:off x="4419600" y="3962400"/>
                <a:ext cx="4267200" cy="2438400"/>
              </a:xfrm>
            </p:spPr>
            <p:txBody>
              <a:bodyPr/>
              <a:lstStyle/>
              <a:p>
                <a:pPr lvl="0">
                  <a:spcBef>
                    <a:spcPts val="1800"/>
                  </a:spcBef>
                  <a:buClr>
                    <a:srgbClr val="6F89F7"/>
                  </a:buClr>
                </a:pPr>
                <a:r>
                  <a:rPr lang="en-US" sz="2400" dirty="0">
                    <a:solidFill>
                      <a:srgbClr val="B7C1EB">
                        <a:lumMod val="75000"/>
                      </a:srgbClr>
                    </a:solidFill>
                  </a:rPr>
                  <a:t>Resolving Power </a:t>
                </a:r>
                <a:r>
                  <a:rPr lang="en-US" sz="2400" dirty="0">
                    <a:solidFill>
                      <a:srgbClr val="40458C"/>
                    </a:solidFill>
                  </a:rPr>
                  <a:t/>
                </a:r>
                <a:br>
                  <a:rPr lang="en-US" sz="2400" dirty="0">
                    <a:solidFill>
                      <a:srgbClr val="40458C"/>
                    </a:solidFill>
                  </a:rPr>
                </a:br>
                <a14:m>
                  <m:oMath xmlns:m="http://schemas.openxmlformats.org/officeDocument/2006/math">
                    <m:sSub>
                      <m:sSubPr>
                        <m:ctrlPr>
                          <a:rPr lang="en-US" sz="2400" i="1">
                            <a:solidFill>
                              <a:srgbClr val="B7C1EB">
                                <a:lumMod val="50000"/>
                              </a:srgbClr>
                            </a:solidFill>
                            <a:latin typeface="Cambria Math"/>
                          </a:rPr>
                        </m:ctrlPr>
                      </m:sSubPr>
                      <m:e>
                        <m:r>
                          <m:rPr>
                            <m:nor/>
                          </m:rPr>
                          <a:rPr lang="en-US" sz="2400">
                            <a:solidFill>
                              <a:srgbClr val="B7C1EB">
                                <a:lumMod val="50000"/>
                              </a:srgbClr>
                            </a:solidFill>
                          </a:rPr>
                          <m:t>P</m:t>
                        </m:r>
                      </m:e>
                      <m:sub>
                        <m:r>
                          <a:rPr lang="en-US" sz="2400" i="1">
                            <a:solidFill>
                              <a:srgbClr val="B7C1EB">
                                <a:lumMod val="50000"/>
                              </a:srgbClr>
                            </a:solidFill>
                            <a:latin typeface="Cambria Math"/>
                          </a:rPr>
                          <m:t>𝑅</m:t>
                        </m:r>
                      </m:sub>
                    </m:sSub>
                    <m:r>
                      <a:rPr lang="en-US" sz="2400" i="1">
                        <a:solidFill>
                          <a:srgbClr val="B7C1EB">
                            <a:lumMod val="50000"/>
                          </a:srgbClr>
                        </a:solidFill>
                        <a:latin typeface="Cambria Math"/>
                      </a:rPr>
                      <m:t>=</m:t>
                    </m:r>
                    <m:f>
                      <m:fPr>
                        <m:ctrlPr>
                          <a:rPr lang="en-US" sz="2400" i="1">
                            <a:solidFill>
                              <a:srgbClr val="B7C1EB">
                                <a:lumMod val="50000"/>
                              </a:srgbClr>
                            </a:solidFill>
                            <a:latin typeface="Cambria Math"/>
                          </a:rPr>
                        </m:ctrlPr>
                      </m:fPr>
                      <m:num>
                        <m:r>
                          <m:rPr>
                            <m:nor/>
                          </m:rPr>
                          <a:rPr lang="en-US" sz="2400">
                            <a:solidFill>
                              <a:srgbClr val="B7C1EB">
                                <a:lumMod val="50000"/>
                              </a:srgbClr>
                            </a:solidFill>
                          </a:rPr>
                          <m:t>120</m:t>
                        </m:r>
                      </m:num>
                      <m:den>
                        <m:sSub>
                          <m:sSubPr>
                            <m:ctrlPr>
                              <a:rPr lang="en-US" sz="2400" i="1">
                                <a:solidFill>
                                  <a:srgbClr val="B7C1EB">
                                    <a:lumMod val="50000"/>
                                  </a:srgbClr>
                                </a:solidFill>
                                <a:latin typeface="Cambria Math"/>
                              </a:rPr>
                            </m:ctrlPr>
                          </m:sSubPr>
                          <m:e>
                            <m:r>
                              <m:rPr>
                                <m:nor/>
                              </m:rPr>
                              <a:rPr lang="en-US" sz="2400">
                                <a:solidFill>
                                  <a:srgbClr val="B7C1EB">
                                    <a:lumMod val="50000"/>
                                  </a:srgbClr>
                                </a:solidFill>
                              </a:rPr>
                              <m:t>D</m:t>
                            </m:r>
                          </m:e>
                          <m:sub>
                            <m:r>
                              <a:rPr lang="en-US" sz="2400" i="1">
                                <a:solidFill>
                                  <a:srgbClr val="B7C1EB">
                                    <a:lumMod val="50000"/>
                                  </a:srgbClr>
                                </a:solidFill>
                                <a:latin typeface="Cambria Math"/>
                              </a:rPr>
                              <m:t>𝑂</m:t>
                            </m:r>
                          </m:sub>
                        </m:sSub>
                      </m:den>
                    </m:f>
                    <m:r>
                      <a:rPr lang="en-US" sz="2400" i="1">
                        <a:solidFill>
                          <a:srgbClr val="B7C1EB">
                            <a:lumMod val="50000"/>
                          </a:srgbClr>
                        </a:solidFill>
                        <a:latin typeface="Cambria Math"/>
                      </a:rPr>
                      <m:t>=</m:t>
                    </m:r>
                    <m:r>
                      <m:rPr>
                        <m:nor/>
                      </m:rPr>
                      <a:rPr lang="en-US" sz="2400" b="1">
                        <a:solidFill>
                          <a:srgbClr val="B7C1EB">
                            <a:lumMod val="50000"/>
                          </a:srgbClr>
                        </a:solidFill>
                      </a:rPr>
                      <m:t>0.38</m:t>
                    </m:r>
                    <m:r>
                      <m:rPr>
                        <m:nor/>
                      </m:rPr>
                      <a:rPr lang="en-US" sz="2400">
                        <a:solidFill>
                          <a:srgbClr val="B7C1EB">
                            <a:lumMod val="50000"/>
                          </a:srgbClr>
                        </a:solidFill>
                      </a:rPr>
                      <m:t> </m:t>
                    </m:r>
                    <m:r>
                      <m:rPr>
                        <m:nor/>
                      </m:rPr>
                      <a:rPr lang="en-US" sz="2400">
                        <a:solidFill>
                          <a:srgbClr val="B7C1EB">
                            <a:lumMod val="50000"/>
                          </a:srgbClr>
                        </a:solidFill>
                      </a:rPr>
                      <m:t>arcsec</m:t>
                    </m:r>
                  </m:oMath>
                </a14:m>
                <a:r>
                  <a:rPr lang="en-US" sz="2400" dirty="0">
                    <a:solidFill>
                      <a:srgbClr val="40458C"/>
                    </a:solidFill>
                  </a:rPr>
                  <a:t> </a:t>
                </a:r>
              </a:p>
              <a:p>
                <a:pPr lvl="0">
                  <a:lnSpc>
                    <a:spcPts val="3600"/>
                  </a:lnSpc>
                  <a:spcBef>
                    <a:spcPts val="1800"/>
                  </a:spcBef>
                  <a:buClr>
                    <a:srgbClr val="6F89F7"/>
                  </a:buClr>
                </a:pPr>
                <a:r>
                  <a:rPr lang="en-US" sz="2400" dirty="0">
                    <a:solidFill>
                      <a:srgbClr val="B7C1EB">
                        <a:lumMod val="75000"/>
                      </a:srgbClr>
                    </a:solidFill>
                  </a:rPr>
                  <a:t>Magnitude Limit </a:t>
                </a:r>
                <a:r>
                  <a:rPr lang="en-US" sz="2400" dirty="0">
                    <a:solidFill>
                      <a:srgbClr val="40458C"/>
                    </a:solidFill>
                  </a:rPr>
                  <a:t/>
                </a:r>
                <a:br>
                  <a:rPr lang="en-US" sz="2400" dirty="0">
                    <a:solidFill>
                      <a:srgbClr val="40458C"/>
                    </a:solidFill>
                  </a:rPr>
                </a:br>
                <a:r>
                  <a:rPr lang="en-US" sz="2400" dirty="0" err="1">
                    <a:solidFill>
                      <a:srgbClr val="B7C1EB">
                        <a:lumMod val="50000"/>
                      </a:srgbClr>
                    </a:solidFill>
                  </a:rPr>
                  <a:t>L</a:t>
                </a:r>
                <a:r>
                  <a:rPr lang="en-US" sz="2400" baseline="-25000" dirty="0" err="1">
                    <a:solidFill>
                      <a:srgbClr val="B7C1EB">
                        <a:lumMod val="50000"/>
                      </a:srgbClr>
                    </a:solidFill>
                  </a:rPr>
                  <a:t>mag</a:t>
                </a:r>
                <a:r>
                  <a:rPr lang="en-US" sz="2400" dirty="0">
                    <a:solidFill>
                      <a:srgbClr val="B7C1EB">
                        <a:lumMod val="50000"/>
                      </a:srgbClr>
                    </a:solidFill>
                  </a:rPr>
                  <a:t> = 2+5·log(D</a:t>
                </a:r>
                <a:r>
                  <a:rPr lang="en-US" sz="2400" baseline="-25000" dirty="0">
                    <a:solidFill>
                      <a:srgbClr val="B7C1EB">
                        <a:lumMod val="50000"/>
                      </a:srgbClr>
                    </a:solidFill>
                  </a:rPr>
                  <a:t>O</a:t>
                </a:r>
                <a:r>
                  <a:rPr lang="en-US" sz="2400" dirty="0">
                    <a:solidFill>
                      <a:srgbClr val="B7C1EB">
                        <a:lumMod val="50000"/>
                      </a:srgbClr>
                    </a:solidFill>
                  </a:rPr>
                  <a:t>) = </a:t>
                </a:r>
                <a:r>
                  <a:rPr lang="en-US" sz="2400" b="1" dirty="0" smtClean="0">
                    <a:solidFill>
                      <a:srgbClr val="B7C1EB">
                        <a:lumMod val="50000"/>
                      </a:srgbClr>
                    </a:solidFill>
                  </a:rPr>
                  <a:t>14.5</a:t>
                </a:r>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sz="half" idx="2"/>
              </p:nvPr>
            </p:nvSpPr>
            <p:spPr>
              <a:xfrm>
                <a:off x="4419600" y="3962400"/>
                <a:ext cx="4267200" cy="2438400"/>
              </a:xfrm>
              <a:blipFill rotWithShape="1">
                <a:blip r:embed="rId3"/>
                <a:stretch>
                  <a:fillRect t="-2000" r="-1286"/>
                </a:stretch>
              </a:blipFill>
            </p:spPr>
            <p:txBody>
              <a:bodyPr/>
              <a:lstStyle/>
              <a:p>
                <a:r>
                  <a:rPr lang="en-US">
                    <a:noFill/>
                  </a:rPr>
                  <a:t> </a:t>
                </a:r>
              </a:p>
            </p:txBody>
          </p:sp>
        </mc:Fallback>
      </mc:AlternateContent>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14400" y="1352450"/>
            <a:ext cx="2819400" cy="5138084"/>
          </a:xfrm>
          <a:prstGeom prst="rect">
            <a:avLst/>
          </a:prstGeom>
        </p:spPr>
      </p:pic>
    </p:spTree>
    <p:extLst>
      <p:ext uri="{BB962C8B-B14F-4D97-AF65-F5344CB8AC3E}">
        <p14:creationId xmlns:p14="http://schemas.microsoft.com/office/powerpoint/2010/main" val="30836896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724400" y="1905000"/>
            <a:ext cx="3810000" cy="990600"/>
          </a:xfrm>
          <a:prstGeom prst="rect">
            <a:avLst/>
          </a:prstGeom>
          <a:solidFill>
            <a:srgbClr val="FFFF99"/>
          </a:solidFill>
          <a:ln w="9525" cap="flat" cmpd="sng" algn="ctr">
            <a:solidFill>
              <a:srgbClr val="FFFF99"/>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7" name="Rectangle 6"/>
          <p:cNvSpPr/>
          <p:nvPr/>
        </p:nvSpPr>
        <p:spPr bwMode="auto">
          <a:xfrm>
            <a:off x="762000" y="3962400"/>
            <a:ext cx="3810000" cy="914400"/>
          </a:xfrm>
          <a:prstGeom prst="rect">
            <a:avLst/>
          </a:prstGeom>
          <a:solidFill>
            <a:srgbClr val="FFFF99"/>
          </a:solidFill>
          <a:ln w="9525" cap="flat" cmpd="sng" algn="ctr">
            <a:solidFill>
              <a:srgbClr val="FFFF99"/>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4" name="Title 3"/>
          <p:cNvSpPr>
            <a:spLocks noGrp="1"/>
          </p:cNvSpPr>
          <p:nvPr>
            <p:ph type="title"/>
          </p:nvPr>
        </p:nvSpPr>
        <p:spPr/>
        <p:txBody>
          <a:bodyPr/>
          <a:lstStyle/>
          <a:p>
            <a:r>
              <a:rPr lang="en-US" dirty="0" smtClean="0"/>
              <a:t>A-Scope:  </a:t>
            </a:r>
            <a:r>
              <a:rPr lang="en-US" dirty="0" smtClean="0">
                <a:solidFill>
                  <a:schemeClr val="accent6">
                    <a:lumMod val="75000"/>
                  </a:schemeClr>
                </a:solidFill>
              </a:rPr>
              <a:t>Operating Points </a:t>
            </a:r>
            <a:endParaRPr lang="en-US" dirty="0">
              <a:solidFill>
                <a:schemeClr val="accent6">
                  <a:lumMod val="75000"/>
                </a:schemeClr>
              </a:solidFill>
            </a:endParaRPr>
          </a:p>
        </p:txBody>
      </p:sp>
      <p:sp>
        <p:nvSpPr>
          <p:cNvPr id="5" name="Content Placeholder 4"/>
          <p:cNvSpPr>
            <a:spLocks noGrp="1"/>
          </p:cNvSpPr>
          <p:nvPr>
            <p:ph sz="half" idx="1"/>
          </p:nvPr>
        </p:nvSpPr>
        <p:spPr>
          <a:xfrm>
            <a:off x="838200" y="1295400"/>
            <a:ext cx="3810000" cy="4724400"/>
          </a:xfrm>
        </p:spPr>
        <p:txBody>
          <a:bodyPr/>
          <a:lstStyle/>
          <a:p>
            <a:pPr marL="0" indent="0">
              <a:spcBef>
                <a:spcPts val="1800"/>
              </a:spcBef>
              <a:buNone/>
            </a:pPr>
            <a:r>
              <a:rPr lang="en-US" b="1" dirty="0" smtClean="0">
                <a:solidFill>
                  <a:schemeClr val="accent6">
                    <a:lumMod val="75000"/>
                  </a:schemeClr>
                </a:solidFill>
                <a:latin typeface="Cambria Math" pitchFamily="18" charset="0"/>
                <a:ea typeface="Cambria Math" pitchFamily="18" charset="0"/>
              </a:rPr>
              <a:t>Highest Detail </a:t>
            </a:r>
          </a:p>
          <a:p>
            <a:pPr marL="401638" indent="-401638">
              <a:lnSpc>
                <a:spcPts val="2400"/>
              </a:lnSpc>
              <a:spcBef>
                <a:spcPts val="1200"/>
              </a:spcBef>
            </a:pPr>
            <a:r>
              <a:rPr lang="en-US" sz="2000" dirty="0" smtClean="0">
                <a:solidFill>
                  <a:schemeClr val="bg2">
                    <a:lumMod val="75000"/>
                  </a:schemeClr>
                </a:solidFill>
              </a:rPr>
              <a:t>Maximum Magnification</a:t>
            </a:r>
            <a:r>
              <a:rPr lang="en-US" sz="2000" dirty="0" smtClean="0"/>
              <a:t> </a:t>
            </a:r>
            <a:br>
              <a:rPr lang="en-US" sz="2000" dirty="0" smtClean="0"/>
            </a:br>
            <a:r>
              <a:rPr lang="en-US" sz="1600" dirty="0" err="1" smtClean="0">
                <a:solidFill>
                  <a:schemeClr val="accent6">
                    <a:lumMod val="75000"/>
                  </a:schemeClr>
                </a:solidFill>
              </a:rPr>
              <a:t>M</a:t>
            </a:r>
            <a:r>
              <a:rPr lang="en-US" sz="1600" baseline="-25000" dirty="0" err="1" smtClean="0">
                <a:solidFill>
                  <a:schemeClr val="accent6">
                    <a:lumMod val="75000"/>
                  </a:schemeClr>
                </a:solidFill>
              </a:rPr>
              <a:t>max</a:t>
            </a:r>
            <a:r>
              <a:rPr lang="en-US" sz="1600" dirty="0" smtClean="0">
                <a:solidFill>
                  <a:schemeClr val="accent6">
                    <a:lumMod val="75000"/>
                  </a:schemeClr>
                </a:solidFill>
              </a:rPr>
              <a:t> = D</a:t>
            </a:r>
            <a:r>
              <a:rPr lang="en-US" sz="1600" baseline="-25000" dirty="0" smtClean="0">
                <a:solidFill>
                  <a:schemeClr val="accent6">
                    <a:lumMod val="75000"/>
                  </a:schemeClr>
                </a:solidFill>
              </a:rPr>
              <a:t>O</a:t>
            </a:r>
            <a:r>
              <a:rPr lang="en-US" sz="1600" dirty="0" smtClean="0">
                <a:solidFill>
                  <a:schemeClr val="accent6">
                    <a:lumMod val="75000"/>
                  </a:schemeClr>
                </a:solidFill>
              </a:rPr>
              <a:t> = 318 </a:t>
            </a:r>
            <a:r>
              <a:rPr lang="en-US" sz="2000" dirty="0" smtClean="0"/>
              <a:t/>
            </a:r>
            <a:br>
              <a:rPr lang="en-US" sz="2000" dirty="0" smtClean="0"/>
            </a:br>
            <a:r>
              <a:rPr lang="en-US" sz="2000" dirty="0" err="1" smtClean="0"/>
              <a:t>M</a:t>
            </a:r>
            <a:r>
              <a:rPr lang="en-US" sz="2000" baseline="-25000" dirty="0" err="1" smtClean="0"/>
              <a:t>atm</a:t>
            </a:r>
            <a:r>
              <a:rPr lang="en-US" sz="2000" dirty="0" smtClean="0"/>
              <a:t> = </a:t>
            </a:r>
            <a:r>
              <a:rPr lang="en-US" sz="2000" b="1" dirty="0"/>
              <a:t>200</a:t>
            </a:r>
            <a:r>
              <a:rPr lang="en-US" sz="2000" dirty="0"/>
              <a:t> </a:t>
            </a:r>
          </a:p>
          <a:p>
            <a:pPr marL="401638" indent="-401638">
              <a:spcBef>
                <a:spcPts val="2400"/>
              </a:spcBef>
            </a:pPr>
            <a:r>
              <a:rPr lang="en-US" sz="2000" dirty="0" smtClean="0">
                <a:solidFill>
                  <a:schemeClr val="bg2">
                    <a:lumMod val="75000"/>
                  </a:schemeClr>
                </a:solidFill>
              </a:rPr>
              <a:t>Exit Pupil @ </a:t>
            </a:r>
            <a:r>
              <a:rPr lang="en-US" sz="2000" dirty="0" err="1" smtClean="0">
                <a:solidFill>
                  <a:schemeClr val="bg2">
                    <a:lumMod val="75000"/>
                  </a:schemeClr>
                </a:solidFill>
              </a:rPr>
              <a:t>M</a:t>
            </a:r>
            <a:r>
              <a:rPr lang="en-US" sz="2000" baseline="-25000" dirty="0" err="1" smtClean="0">
                <a:solidFill>
                  <a:schemeClr val="bg2">
                    <a:lumMod val="75000"/>
                  </a:schemeClr>
                </a:solidFill>
              </a:rPr>
              <a:t>atm</a:t>
            </a:r>
            <a:r>
              <a:rPr lang="en-US" sz="2000" dirty="0" smtClean="0">
                <a:solidFill>
                  <a:schemeClr val="bg2">
                    <a:lumMod val="75000"/>
                  </a:schemeClr>
                </a:solidFill>
              </a:rPr>
              <a:t> </a:t>
            </a:r>
            <a:r>
              <a:rPr lang="en-US" sz="2000" dirty="0" smtClean="0"/>
              <a:t/>
            </a:r>
            <a:br>
              <a:rPr lang="en-US" sz="2000" dirty="0" smtClean="0"/>
            </a:br>
            <a:r>
              <a:rPr lang="en-US" sz="2000" dirty="0" err="1" smtClean="0"/>
              <a:t>D</a:t>
            </a:r>
            <a:r>
              <a:rPr lang="en-US" sz="2000" baseline="-25000" dirty="0" err="1" smtClean="0"/>
              <a:t>ep</a:t>
            </a:r>
            <a:r>
              <a:rPr lang="en-US" sz="2000" dirty="0" smtClean="0"/>
              <a:t> </a:t>
            </a:r>
            <a:r>
              <a:rPr lang="en-US" sz="2000" dirty="0"/>
              <a:t>= D</a:t>
            </a:r>
            <a:r>
              <a:rPr lang="en-US" sz="2000" baseline="-25000" dirty="0"/>
              <a:t>O</a:t>
            </a:r>
            <a:r>
              <a:rPr lang="en-US" sz="2000" dirty="0"/>
              <a:t>/</a:t>
            </a:r>
            <a:r>
              <a:rPr lang="en-US" sz="2000" dirty="0" err="1"/>
              <a:t>M</a:t>
            </a:r>
            <a:r>
              <a:rPr lang="en-US" sz="2000" baseline="-25000" dirty="0" err="1"/>
              <a:t>atm</a:t>
            </a:r>
            <a:r>
              <a:rPr lang="en-US" sz="2000" dirty="0"/>
              <a:t> ≈ </a:t>
            </a:r>
            <a:r>
              <a:rPr lang="en-US" sz="2000" b="1" dirty="0" smtClean="0"/>
              <a:t>1.5</a:t>
            </a:r>
            <a:r>
              <a:rPr lang="en-US" sz="2000" dirty="0" smtClean="0"/>
              <a:t> mm </a:t>
            </a:r>
            <a:endParaRPr lang="en-US" sz="2000" dirty="0"/>
          </a:p>
          <a:p>
            <a:pPr marL="401638" indent="-401638">
              <a:spcBef>
                <a:spcPts val="2400"/>
              </a:spcBef>
            </a:pPr>
            <a:r>
              <a:rPr lang="en-US" sz="2000" dirty="0" smtClean="0">
                <a:solidFill>
                  <a:schemeClr val="bg2">
                    <a:lumMod val="75000"/>
                  </a:schemeClr>
                </a:solidFill>
              </a:rPr>
              <a:t>Minimum Eyepiece </a:t>
            </a:r>
            <a:r>
              <a:rPr lang="en-US" sz="2000" b="1" dirty="0" smtClean="0"/>
              <a:t/>
            </a:r>
            <a:br>
              <a:rPr lang="en-US" sz="2000" b="1" dirty="0" smtClean="0"/>
            </a:br>
            <a:r>
              <a:rPr lang="en-US" sz="2000" b="1" dirty="0" err="1" smtClean="0"/>
              <a:t>f</a:t>
            </a:r>
            <a:r>
              <a:rPr lang="en-US" sz="2000" b="1" baseline="-25000" dirty="0" err="1" smtClean="0"/>
              <a:t>e</a:t>
            </a:r>
            <a:r>
              <a:rPr lang="en-US" sz="2000" b="1" baseline="-25000" dirty="0" smtClean="0"/>
              <a:t>-min</a:t>
            </a:r>
            <a:r>
              <a:rPr lang="en-US" sz="2000" b="1" dirty="0" smtClean="0"/>
              <a:t> </a:t>
            </a:r>
            <a:r>
              <a:rPr lang="en-US" sz="2000" dirty="0"/>
              <a:t>= </a:t>
            </a:r>
            <a:r>
              <a:rPr lang="en-US" sz="2000" dirty="0" err="1"/>
              <a:t>D</a:t>
            </a:r>
            <a:r>
              <a:rPr lang="en-US" sz="2000" baseline="-25000" dirty="0" err="1"/>
              <a:t>ep</a:t>
            </a:r>
            <a:r>
              <a:rPr lang="en-US" sz="2000" dirty="0" err="1"/>
              <a:t>×f</a:t>
            </a:r>
            <a:r>
              <a:rPr lang="en-US" sz="2000" baseline="-25000" dirty="0" err="1"/>
              <a:t>R</a:t>
            </a:r>
            <a:r>
              <a:rPr lang="en-US" sz="2000" dirty="0"/>
              <a:t> = </a:t>
            </a:r>
            <a:r>
              <a:rPr lang="en-US" sz="2000" b="1" dirty="0" smtClean="0"/>
              <a:t>13.5</a:t>
            </a:r>
            <a:r>
              <a:rPr lang="en-US" sz="2000" dirty="0" smtClean="0"/>
              <a:t>mm  </a:t>
            </a:r>
          </a:p>
          <a:p>
            <a:pPr marL="401638" indent="-401638">
              <a:spcBef>
                <a:spcPts val="2400"/>
              </a:spcBef>
            </a:pPr>
            <a:r>
              <a:rPr lang="en-US" sz="2000" dirty="0" smtClean="0">
                <a:solidFill>
                  <a:schemeClr val="bg2">
                    <a:lumMod val="75000"/>
                  </a:schemeClr>
                </a:solidFill>
              </a:rPr>
              <a:t>Surface Brightness </a:t>
            </a:r>
            <a:r>
              <a:rPr lang="en-US" sz="2000" dirty="0" smtClean="0"/>
              <a:t/>
            </a:r>
            <a:br>
              <a:rPr lang="en-US" sz="2000" dirty="0" smtClean="0"/>
            </a:br>
            <a:r>
              <a:rPr lang="en-US" sz="2000" dirty="0" smtClean="0"/>
              <a:t>SB = 2·D</a:t>
            </a:r>
            <a:r>
              <a:rPr lang="en-US" sz="2000" baseline="-25000" dirty="0" smtClean="0"/>
              <a:t>ep</a:t>
            </a:r>
            <a:r>
              <a:rPr lang="en-US" sz="2000" dirty="0" smtClean="0"/>
              <a:t>² = </a:t>
            </a:r>
            <a:r>
              <a:rPr lang="en-US" sz="2000" b="1" dirty="0" smtClean="0"/>
              <a:t>4.5</a:t>
            </a:r>
            <a:r>
              <a:rPr lang="en-US" sz="2000" dirty="0" smtClean="0"/>
              <a:t>%</a:t>
            </a:r>
            <a:endParaRPr lang="en-US" sz="2000" dirty="0"/>
          </a:p>
        </p:txBody>
      </p:sp>
      <p:sp>
        <p:nvSpPr>
          <p:cNvPr id="6" name="Content Placeholder 5"/>
          <p:cNvSpPr>
            <a:spLocks noGrp="1"/>
          </p:cNvSpPr>
          <p:nvPr>
            <p:ph sz="half" idx="2"/>
          </p:nvPr>
        </p:nvSpPr>
        <p:spPr>
          <a:xfrm>
            <a:off x="4800600" y="1295400"/>
            <a:ext cx="3810000" cy="4724400"/>
          </a:xfrm>
        </p:spPr>
        <p:txBody>
          <a:bodyPr/>
          <a:lstStyle/>
          <a:p>
            <a:pPr marL="0" lvl="0" indent="0">
              <a:spcBef>
                <a:spcPts val="1800"/>
              </a:spcBef>
              <a:buClr>
                <a:srgbClr val="6F89F7"/>
              </a:buClr>
              <a:buNone/>
            </a:pPr>
            <a:r>
              <a:rPr lang="en-US" b="1" dirty="0">
                <a:solidFill>
                  <a:srgbClr val="A1A1A1">
                    <a:lumMod val="75000"/>
                  </a:srgbClr>
                </a:solidFill>
                <a:latin typeface="Cambria Math" pitchFamily="18" charset="0"/>
                <a:ea typeface="Cambria Math" pitchFamily="18" charset="0"/>
              </a:rPr>
              <a:t>Highest </a:t>
            </a:r>
            <a:r>
              <a:rPr lang="en-US" b="1" dirty="0" smtClean="0">
                <a:solidFill>
                  <a:srgbClr val="A1A1A1">
                    <a:lumMod val="75000"/>
                  </a:srgbClr>
                </a:solidFill>
                <a:latin typeface="Cambria Math" pitchFamily="18" charset="0"/>
                <a:ea typeface="Cambria Math" pitchFamily="18" charset="0"/>
              </a:rPr>
              <a:t>Brightness </a:t>
            </a:r>
            <a:endParaRPr lang="en-US" sz="2000" dirty="0" smtClean="0"/>
          </a:p>
          <a:p>
            <a:pPr>
              <a:lnSpc>
                <a:spcPts val="2400"/>
              </a:lnSpc>
              <a:spcBef>
                <a:spcPts val="1200"/>
              </a:spcBef>
            </a:pPr>
            <a:r>
              <a:rPr lang="en-US" sz="2000" dirty="0" smtClean="0">
                <a:solidFill>
                  <a:schemeClr val="bg2">
                    <a:lumMod val="75000"/>
                  </a:schemeClr>
                </a:solidFill>
              </a:rPr>
              <a:t>Maximum Eyepiece </a:t>
            </a:r>
            <a:br>
              <a:rPr lang="en-US" sz="2000" dirty="0" smtClean="0">
                <a:solidFill>
                  <a:schemeClr val="bg2">
                    <a:lumMod val="75000"/>
                  </a:schemeClr>
                </a:solidFill>
              </a:rPr>
            </a:br>
            <a:r>
              <a:rPr lang="en-US" sz="1600" dirty="0" err="1">
                <a:solidFill>
                  <a:schemeClr val="accent6">
                    <a:lumMod val="75000"/>
                  </a:schemeClr>
                </a:solidFill>
              </a:rPr>
              <a:t>f</a:t>
            </a:r>
            <a:r>
              <a:rPr lang="en-US" sz="1600" baseline="-25000" dirty="0" err="1">
                <a:solidFill>
                  <a:schemeClr val="accent6">
                    <a:lumMod val="75000"/>
                  </a:schemeClr>
                </a:solidFill>
              </a:rPr>
              <a:t>e</a:t>
            </a:r>
            <a:r>
              <a:rPr lang="en-US" sz="1600" baseline="-25000" dirty="0">
                <a:solidFill>
                  <a:schemeClr val="accent6">
                    <a:lumMod val="75000"/>
                  </a:schemeClr>
                </a:solidFill>
              </a:rPr>
              <a:t>-max</a:t>
            </a:r>
            <a:r>
              <a:rPr lang="en-US" sz="1600" dirty="0">
                <a:solidFill>
                  <a:schemeClr val="accent6">
                    <a:lumMod val="75000"/>
                  </a:schemeClr>
                </a:solidFill>
              </a:rPr>
              <a:t> = 7×f</a:t>
            </a:r>
            <a:r>
              <a:rPr lang="en-US" sz="1600" baseline="-25000" dirty="0">
                <a:solidFill>
                  <a:schemeClr val="accent6">
                    <a:lumMod val="75000"/>
                  </a:schemeClr>
                </a:solidFill>
              </a:rPr>
              <a:t>R</a:t>
            </a:r>
            <a:r>
              <a:rPr lang="en-US" sz="1600" dirty="0">
                <a:solidFill>
                  <a:schemeClr val="accent6">
                    <a:lumMod val="75000"/>
                  </a:schemeClr>
                </a:solidFill>
              </a:rPr>
              <a:t> = </a:t>
            </a:r>
            <a:r>
              <a:rPr lang="en-US" sz="1600" dirty="0" smtClean="0">
                <a:solidFill>
                  <a:schemeClr val="accent6">
                    <a:lumMod val="75000"/>
                  </a:schemeClr>
                </a:solidFill>
              </a:rPr>
              <a:t>63 mm </a:t>
            </a:r>
            <a:r>
              <a:rPr lang="en-US" sz="1600" dirty="0"/>
              <a:t/>
            </a:r>
            <a:br>
              <a:rPr lang="en-US" sz="1600" dirty="0"/>
            </a:br>
            <a:r>
              <a:rPr lang="en-US" sz="2000" b="1" dirty="0" err="1" smtClean="0"/>
              <a:t>f</a:t>
            </a:r>
            <a:r>
              <a:rPr lang="en-US" sz="2000" b="1" baseline="-25000" dirty="0" err="1" smtClean="0"/>
              <a:t>e</a:t>
            </a:r>
            <a:r>
              <a:rPr lang="en-US" sz="2000" b="1" baseline="-25000" dirty="0" smtClean="0"/>
              <a:t>-max</a:t>
            </a:r>
            <a:r>
              <a:rPr lang="en-US" sz="2000" b="1" dirty="0" smtClean="0"/>
              <a:t> </a:t>
            </a:r>
            <a:r>
              <a:rPr lang="en-US" sz="2000" dirty="0" smtClean="0"/>
              <a:t>≡ </a:t>
            </a:r>
            <a:r>
              <a:rPr lang="en-US" sz="2000" b="1" dirty="0" smtClean="0"/>
              <a:t>40 </a:t>
            </a:r>
            <a:r>
              <a:rPr lang="en-US" sz="2000" dirty="0" smtClean="0"/>
              <a:t>mm </a:t>
            </a:r>
          </a:p>
          <a:p>
            <a:pPr>
              <a:spcBef>
                <a:spcPts val="1200"/>
              </a:spcBef>
            </a:pPr>
            <a:r>
              <a:rPr lang="en-US" sz="2000" dirty="0" smtClean="0">
                <a:solidFill>
                  <a:schemeClr val="bg2">
                    <a:lumMod val="75000"/>
                  </a:schemeClr>
                </a:solidFill>
              </a:rPr>
              <a:t>Exit Pupil </a:t>
            </a:r>
            <a:br>
              <a:rPr lang="en-US" sz="2000" dirty="0" smtClean="0">
                <a:solidFill>
                  <a:schemeClr val="bg2">
                    <a:lumMod val="75000"/>
                  </a:schemeClr>
                </a:solidFill>
              </a:rPr>
            </a:br>
            <a:r>
              <a:rPr lang="en-US" sz="2000" dirty="0" err="1" smtClean="0">
                <a:solidFill>
                  <a:schemeClr val="bg2">
                    <a:lumMod val="50000"/>
                  </a:schemeClr>
                </a:solidFill>
              </a:rPr>
              <a:t>D</a:t>
            </a:r>
            <a:r>
              <a:rPr lang="en-US" sz="2000" baseline="-25000" dirty="0" err="1" smtClean="0">
                <a:solidFill>
                  <a:schemeClr val="bg2">
                    <a:lumMod val="50000"/>
                  </a:schemeClr>
                </a:solidFill>
              </a:rPr>
              <a:t>ep</a:t>
            </a:r>
            <a:r>
              <a:rPr lang="en-US" sz="2000" dirty="0" smtClean="0">
                <a:solidFill>
                  <a:schemeClr val="bg2">
                    <a:lumMod val="50000"/>
                  </a:schemeClr>
                </a:solidFill>
              </a:rPr>
              <a:t> = </a:t>
            </a:r>
            <a:r>
              <a:rPr lang="en-US" sz="2000" dirty="0" err="1" smtClean="0">
                <a:solidFill>
                  <a:schemeClr val="bg2">
                    <a:lumMod val="50000"/>
                  </a:schemeClr>
                </a:solidFill>
              </a:rPr>
              <a:t>f</a:t>
            </a:r>
            <a:r>
              <a:rPr lang="en-US" sz="2000" baseline="-25000" dirty="0" err="1" smtClean="0">
                <a:solidFill>
                  <a:schemeClr val="bg2">
                    <a:lumMod val="50000"/>
                  </a:schemeClr>
                </a:solidFill>
              </a:rPr>
              <a:t>e</a:t>
            </a:r>
            <a:r>
              <a:rPr lang="en-US" sz="2000" baseline="-25000" dirty="0" smtClean="0">
                <a:solidFill>
                  <a:schemeClr val="bg2">
                    <a:lumMod val="50000"/>
                  </a:schemeClr>
                </a:solidFill>
              </a:rPr>
              <a:t>-max</a:t>
            </a:r>
            <a:r>
              <a:rPr lang="en-US" sz="2000" dirty="0" smtClean="0">
                <a:solidFill>
                  <a:schemeClr val="bg2">
                    <a:lumMod val="50000"/>
                  </a:schemeClr>
                </a:solidFill>
              </a:rPr>
              <a:t>/</a:t>
            </a:r>
            <a:r>
              <a:rPr lang="en-US" sz="2000" dirty="0" err="1" smtClean="0">
                <a:solidFill>
                  <a:schemeClr val="bg2">
                    <a:lumMod val="50000"/>
                  </a:schemeClr>
                </a:solidFill>
              </a:rPr>
              <a:t>f</a:t>
            </a:r>
            <a:r>
              <a:rPr lang="en-US" sz="2000" baseline="-25000" dirty="0" err="1" smtClean="0">
                <a:solidFill>
                  <a:schemeClr val="bg2">
                    <a:lumMod val="50000"/>
                  </a:schemeClr>
                </a:solidFill>
              </a:rPr>
              <a:t>R</a:t>
            </a:r>
            <a:r>
              <a:rPr lang="en-US" sz="2000" dirty="0" smtClean="0">
                <a:solidFill>
                  <a:schemeClr val="bg2">
                    <a:lumMod val="50000"/>
                  </a:schemeClr>
                </a:solidFill>
              </a:rPr>
              <a:t> </a:t>
            </a:r>
            <a:r>
              <a:rPr lang="en-US" sz="2000" dirty="0" smtClean="0"/>
              <a:t>= </a:t>
            </a:r>
            <a:r>
              <a:rPr lang="en-US" sz="2000" b="1" dirty="0" smtClean="0"/>
              <a:t>4.4 </a:t>
            </a:r>
            <a:r>
              <a:rPr lang="en-US" sz="2000" dirty="0" smtClean="0"/>
              <a:t>mm </a:t>
            </a:r>
          </a:p>
          <a:p>
            <a:pPr>
              <a:spcBef>
                <a:spcPts val="1200"/>
              </a:spcBef>
            </a:pPr>
            <a:r>
              <a:rPr lang="en-US" sz="2000" dirty="0" smtClean="0">
                <a:solidFill>
                  <a:schemeClr val="bg2">
                    <a:lumMod val="75000"/>
                  </a:schemeClr>
                </a:solidFill>
              </a:rPr>
              <a:t>Minimum Magnification</a:t>
            </a:r>
            <a:r>
              <a:rPr lang="en-US" sz="2000" dirty="0" smtClean="0"/>
              <a:t> </a:t>
            </a:r>
            <a:br>
              <a:rPr lang="en-US" sz="2000" dirty="0" smtClean="0"/>
            </a:br>
            <a:r>
              <a:rPr lang="en-US" sz="2000" dirty="0" smtClean="0"/>
              <a:t>M = D</a:t>
            </a:r>
            <a:r>
              <a:rPr lang="en-US" sz="2000" baseline="-25000" dirty="0" smtClean="0"/>
              <a:t>O</a:t>
            </a:r>
            <a:r>
              <a:rPr lang="en-US" sz="2000" dirty="0" smtClean="0"/>
              <a:t>/</a:t>
            </a:r>
            <a:r>
              <a:rPr lang="en-US" sz="2000" dirty="0" err="1" smtClean="0"/>
              <a:t>D</a:t>
            </a:r>
            <a:r>
              <a:rPr lang="en-US" sz="2000" baseline="-25000" dirty="0" err="1" smtClean="0"/>
              <a:t>ep</a:t>
            </a:r>
            <a:r>
              <a:rPr lang="en-US" sz="2000" dirty="0" smtClean="0"/>
              <a:t> = </a:t>
            </a:r>
            <a:r>
              <a:rPr lang="en-US" sz="2000" b="1" dirty="0" smtClean="0"/>
              <a:t>71.6</a:t>
            </a:r>
            <a:r>
              <a:rPr lang="en-US" sz="2000" dirty="0" smtClean="0"/>
              <a:t> </a:t>
            </a:r>
          </a:p>
          <a:p>
            <a:pPr>
              <a:spcBef>
                <a:spcPts val="1200"/>
              </a:spcBef>
            </a:pPr>
            <a:r>
              <a:rPr lang="en-US" sz="2000" dirty="0" smtClean="0">
                <a:solidFill>
                  <a:schemeClr val="bg2">
                    <a:lumMod val="75000"/>
                  </a:schemeClr>
                </a:solidFill>
              </a:rPr>
              <a:t>Surface Brightness</a:t>
            </a:r>
            <a:r>
              <a:rPr lang="en-US" sz="2000" dirty="0" smtClean="0"/>
              <a:t> </a:t>
            </a:r>
            <a:br>
              <a:rPr lang="en-US" sz="2000" dirty="0" smtClean="0"/>
            </a:br>
            <a:r>
              <a:rPr lang="en-US" sz="2000" dirty="0"/>
              <a:t>SB = 2·D</a:t>
            </a:r>
            <a:r>
              <a:rPr lang="en-US" sz="2000" baseline="-25000" dirty="0"/>
              <a:t>ep</a:t>
            </a:r>
            <a:r>
              <a:rPr lang="en-US" sz="2000" dirty="0"/>
              <a:t>² </a:t>
            </a:r>
            <a:r>
              <a:rPr lang="en-US" sz="2000" dirty="0" smtClean="0"/>
              <a:t>= </a:t>
            </a:r>
            <a:r>
              <a:rPr lang="en-US" sz="2000" b="1" dirty="0" smtClean="0"/>
              <a:t>39.5</a:t>
            </a:r>
            <a:r>
              <a:rPr lang="en-US" sz="2000" dirty="0" smtClean="0"/>
              <a:t>% </a:t>
            </a:r>
            <a:endParaRPr lang="en-US" sz="2000" dirty="0"/>
          </a:p>
        </p:txBody>
      </p:sp>
      <p:pic>
        <p:nvPicPr>
          <p:cNvPr id="1945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2307"/>
          <a:stretch/>
        </p:blipFill>
        <p:spPr bwMode="auto">
          <a:xfrm>
            <a:off x="4572000" y="5625215"/>
            <a:ext cx="4143375" cy="11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5410200" y="5291109"/>
            <a:ext cx="2262607" cy="715106"/>
            <a:chOff x="5410200" y="4735938"/>
            <a:chExt cx="2262607" cy="715106"/>
          </a:xfrm>
        </p:grpSpPr>
        <p:sp>
          <p:nvSpPr>
            <p:cNvPr id="9" name="Right Brace 8"/>
            <p:cNvSpPr/>
            <p:nvPr/>
          </p:nvSpPr>
          <p:spPr bwMode="auto">
            <a:xfrm rot="16200000">
              <a:off x="6324602" y="4536643"/>
              <a:ext cx="381000" cy="1447801"/>
            </a:xfrm>
            <a:prstGeom prst="rightBrace">
              <a:avLst/>
            </a:prstGeom>
            <a:solidFill>
              <a:srgbClr val="00B0F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0" name="TextBox 9"/>
            <p:cNvSpPr txBox="1"/>
            <p:nvPr/>
          </p:nvSpPr>
          <p:spPr>
            <a:xfrm>
              <a:off x="5410200" y="4735938"/>
              <a:ext cx="2262607" cy="307777"/>
            </a:xfrm>
            <a:prstGeom prst="rect">
              <a:avLst/>
            </a:prstGeom>
            <a:solidFill>
              <a:srgbClr val="FFFF99"/>
            </a:solidFill>
            <a:ln>
              <a:solidFill>
                <a:srgbClr val="96A5E2"/>
              </a:solidFill>
            </a:ln>
          </p:spPr>
          <p:txBody>
            <a:bodyPr wrap="none" rtlCol="0">
              <a:spAutoFit/>
            </a:bodyPr>
            <a:lstStyle/>
            <a:p>
              <a:r>
                <a:rPr lang="en-US" sz="1400" b="0" i="0" dirty="0" smtClean="0">
                  <a:solidFill>
                    <a:srgbClr val="000098"/>
                  </a:solidFill>
                  <a:latin typeface="+mj-lt"/>
                </a:rPr>
                <a:t>A-Scope Operating Range </a:t>
              </a:r>
            </a:p>
          </p:txBody>
        </p:sp>
      </p:grpSp>
      <p:sp>
        <p:nvSpPr>
          <p:cNvPr id="12" name="TextBox 11"/>
          <p:cNvSpPr txBox="1"/>
          <p:nvPr/>
        </p:nvSpPr>
        <p:spPr>
          <a:xfrm>
            <a:off x="2895600" y="2286000"/>
            <a:ext cx="1295547" cy="276999"/>
          </a:xfrm>
          <a:prstGeom prst="rect">
            <a:avLst/>
          </a:prstGeom>
          <a:noFill/>
        </p:spPr>
        <p:txBody>
          <a:bodyPr wrap="none" rtlCol="0">
            <a:spAutoFit/>
          </a:bodyPr>
          <a:lstStyle/>
          <a:p>
            <a:r>
              <a:rPr lang="en-US" sz="1200" b="0" i="1" dirty="0" smtClean="0">
                <a:solidFill>
                  <a:srgbClr val="000098"/>
                </a:solidFill>
                <a:latin typeface="GE Inspira" pitchFamily="34" charset="0"/>
              </a:rPr>
              <a:t>limited by the air </a:t>
            </a:r>
          </a:p>
        </p:txBody>
      </p:sp>
      <p:sp>
        <p:nvSpPr>
          <p:cNvPr id="13" name="TextBox 12"/>
          <p:cNvSpPr txBox="1"/>
          <p:nvPr/>
        </p:nvSpPr>
        <p:spPr>
          <a:xfrm>
            <a:off x="7315200" y="2261800"/>
            <a:ext cx="1402820" cy="276999"/>
          </a:xfrm>
          <a:prstGeom prst="rect">
            <a:avLst/>
          </a:prstGeom>
          <a:noFill/>
        </p:spPr>
        <p:txBody>
          <a:bodyPr wrap="none" rtlCol="0">
            <a:spAutoFit/>
          </a:bodyPr>
          <a:lstStyle/>
          <a:p>
            <a:r>
              <a:rPr lang="en-US" sz="1200" b="0" i="1" dirty="0" smtClean="0">
                <a:solidFill>
                  <a:srgbClr val="000098"/>
                </a:solidFill>
                <a:latin typeface="GE Inspira" pitchFamily="34" charset="0"/>
              </a:rPr>
              <a:t>limited by eyepiece</a:t>
            </a:r>
          </a:p>
        </p:txBody>
      </p:sp>
    </p:spTree>
    <p:extLst>
      <p:ext uri="{BB962C8B-B14F-4D97-AF65-F5344CB8AC3E}">
        <p14:creationId xmlns:p14="http://schemas.microsoft.com/office/powerpoint/2010/main" val="31018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2" grpId="0"/>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Comparison Table </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750699944"/>
              </p:ext>
            </p:extLst>
          </p:nvPr>
        </p:nvGraphicFramePr>
        <p:xfrm>
          <a:off x="3429000" y="1447800"/>
          <a:ext cx="5181600" cy="4820920"/>
        </p:xfrm>
        <a:graphic>
          <a:graphicData uri="http://schemas.openxmlformats.org/drawingml/2006/table">
            <a:tbl>
              <a:tblPr firstRow="1" bandRow="1">
                <a:tableStyleId>{073A0DAA-6AF3-43AB-8588-CEC1D06C72B9}</a:tableStyleId>
              </a:tblPr>
              <a:tblGrid>
                <a:gridCol w="914400"/>
                <a:gridCol w="2133600"/>
                <a:gridCol w="2133600"/>
              </a:tblGrid>
              <a:tr h="370840">
                <a:tc>
                  <a:txBody>
                    <a:bodyPr/>
                    <a:lstStyle/>
                    <a:p>
                      <a:endParaRPr lang="en-US" dirty="0"/>
                    </a:p>
                  </a:txBody>
                  <a:tcPr/>
                </a:tc>
                <a:tc>
                  <a:txBody>
                    <a:bodyPr/>
                    <a:lstStyle/>
                    <a:p>
                      <a:pPr algn="ctr"/>
                      <a:r>
                        <a:rPr lang="en-US" dirty="0" smtClean="0"/>
                        <a:t>D-Shed</a:t>
                      </a:r>
                      <a:r>
                        <a:rPr lang="en-US" baseline="0" dirty="0" smtClean="0"/>
                        <a:t> </a:t>
                      </a:r>
                      <a:endParaRPr lang="en-US" dirty="0"/>
                    </a:p>
                  </a:txBody>
                  <a:tcPr/>
                </a:tc>
                <a:tc>
                  <a:txBody>
                    <a:bodyPr/>
                    <a:lstStyle/>
                    <a:p>
                      <a:pPr algn="ctr"/>
                      <a:r>
                        <a:rPr lang="en-US" dirty="0" smtClean="0"/>
                        <a:t>A-Scope </a:t>
                      </a:r>
                      <a:endParaRPr lang="en-US" dirty="0"/>
                    </a:p>
                  </a:txBody>
                  <a:tcPr/>
                </a:tc>
              </a:tr>
              <a:tr h="370840">
                <a:tc>
                  <a:txBody>
                    <a:bodyPr/>
                    <a:lstStyle/>
                    <a:p>
                      <a:r>
                        <a:rPr lang="en-US" dirty="0" smtClean="0"/>
                        <a:t>D</a:t>
                      </a:r>
                      <a:r>
                        <a:rPr lang="en-US" baseline="-25000" dirty="0" smtClean="0"/>
                        <a:t>O</a:t>
                      </a:r>
                      <a:r>
                        <a:rPr lang="en-US" baseline="0" dirty="0" smtClean="0"/>
                        <a:t> </a:t>
                      </a:r>
                      <a:endParaRPr lang="en-US" dirty="0"/>
                    </a:p>
                  </a:txBody>
                  <a:tcPr/>
                </a:tc>
                <a:tc>
                  <a:txBody>
                    <a:bodyPr/>
                    <a:lstStyle/>
                    <a:p>
                      <a:pPr algn="ctr"/>
                      <a:r>
                        <a:rPr lang="en-US" dirty="0" smtClean="0"/>
                        <a:t>457 mm </a:t>
                      </a:r>
                      <a:endParaRPr lang="en-US" dirty="0"/>
                    </a:p>
                  </a:txBody>
                  <a:tcPr/>
                </a:tc>
                <a:tc>
                  <a:txBody>
                    <a:bodyPr/>
                    <a:lstStyle/>
                    <a:p>
                      <a:pPr algn="ctr"/>
                      <a:r>
                        <a:rPr lang="en-US" dirty="0" smtClean="0"/>
                        <a:t>318 mm </a:t>
                      </a:r>
                      <a:endParaRPr lang="en-US" dirty="0"/>
                    </a:p>
                  </a:txBody>
                  <a:tcPr/>
                </a:tc>
              </a:tr>
              <a:tr h="370840">
                <a:tc>
                  <a:txBody>
                    <a:bodyPr/>
                    <a:lstStyle/>
                    <a:p>
                      <a:r>
                        <a:rPr lang="en-US" dirty="0" err="1" smtClean="0"/>
                        <a:t>f</a:t>
                      </a:r>
                      <a:r>
                        <a:rPr lang="en-US" baseline="-25000" dirty="0" err="1" smtClean="0"/>
                        <a:t>R</a:t>
                      </a:r>
                      <a:endParaRPr lang="en-US" baseline="-25000" dirty="0"/>
                    </a:p>
                  </a:txBody>
                  <a:tcPr/>
                </a:tc>
                <a:tc>
                  <a:txBody>
                    <a:bodyPr/>
                    <a:lstStyle/>
                    <a:p>
                      <a:pPr algn="ctr"/>
                      <a:r>
                        <a:rPr lang="en-US" dirty="0" smtClean="0"/>
                        <a:t>4.5 </a:t>
                      </a:r>
                      <a:endParaRPr lang="en-US" dirty="0"/>
                    </a:p>
                  </a:txBody>
                  <a:tcPr/>
                </a:tc>
                <a:tc>
                  <a:txBody>
                    <a:bodyPr/>
                    <a:lstStyle/>
                    <a:p>
                      <a:pPr algn="ctr"/>
                      <a:r>
                        <a:rPr lang="en-US" dirty="0" smtClean="0"/>
                        <a:t>9</a:t>
                      </a:r>
                      <a:endParaRPr lang="en-US" dirty="0"/>
                    </a:p>
                  </a:txBody>
                  <a:tcPr/>
                </a:tc>
              </a:tr>
              <a:tr h="370840">
                <a:tc>
                  <a:txBody>
                    <a:bodyPr/>
                    <a:lstStyle/>
                    <a:p>
                      <a:r>
                        <a:rPr lang="en-US" dirty="0" smtClean="0"/>
                        <a:t>P</a:t>
                      </a:r>
                      <a:r>
                        <a:rPr lang="en-US" baseline="-25000" dirty="0" smtClean="0"/>
                        <a:t>R</a:t>
                      </a:r>
                      <a:r>
                        <a:rPr lang="en-US" dirty="0" smtClean="0"/>
                        <a:t> </a:t>
                      </a:r>
                      <a:endParaRPr lang="en-US" dirty="0"/>
                    </a:p>
                  </a:txBody>
                  <a:tcPr/>
                </a:tc>
                <a:tc>
                  <a:txBody>
                    <a:bodyPr/>
                    <a:lstStyle/>
                    <a:p>
                      <a:pPr algn="ctr"/>
                      <a:r>
                        <a:rPr lang="en-US" dirty="0" smtClean="0"/>
                        <a:t>0.26” </a:t>
                      </a:r>
                      <a:endParaRPr lang="en-US" dirty="0"/>
                    </a:p>
                  </a:txBody>
                  <a:tcPr/>
                </a:tc>
                <a:tc>
                  <a:txBody>
                    <a:bodyPr/>
                    <a:lstStyle/>
                    <a:p>
                      <a:pPr algn="ctr"/>
                      <a:r>
                        <a:rPr lang="en-US" dirty="0" smtClean="0"/>
                        <a:t>0.38” </a:t>
                      </a:r>
                      <a:endParaRPr lang="en-US" dirty="0"/>
                    </a:p>
                  </a:txBody>
                  <a:tcPr/>
                </a:tc>
              </a:tr>
              <a:tr h="370840">
                <a:tc>
                  <a:txBody>
                    <a:bodyPr/>
                    <a:lstStyle/>
                    <a:p>
                      <a:r>
                        <a:rPr lang="en-US" dirty="0" err="1" smtClean="0"/>
                        <a:t>L</a:t>
                      </a:r>
                      <a:r>
                        <a:rPr lang="en-US" baseline="-25000" dirty="0" err="1" smtClean="0"/>
                        <a:t>mag</a:t>
                      </a:r>
                      <a:r>
                        <a:rPr lang="en-US" dirty="0" smtClean="0"/>
                        <a:t> </a:t>
                      </a:r>
                      <a:endParaRPr lang="en-US" dirty="0"/>
                    </a:p>
                  </a:txBody>
                  <a:tcPr>
                    <a:lnB w="12700" cap="flat" cmpd="sng" algn="ctr">
                      <a:solidFill>
                        <a:schemeClr val="bg2">
                          <a:lumMod val="25000"/>
                        </a:schemeClr>
                      </a:solidFill>
                      <a:prstDash val="solid"/>
                      <a:round/>
                      <a:headEnd type="none" w="med" len="med"/>
                      <a:tailEnd type="none" w="med" len="med"/>
                    </a:lnB>
                  </a:tcPr>
                </a:tc>
                <a:tc>
                  <a:txBody>
                    <a:bodyPr/>
                    <a:lstStyle/>
                    <a:p>
                      <a:pPr algn="ctr"/>
                      <a:r>
                        <a:rPr lang="en-US" dirty="0" smtClean="0"/>
                        <a:t>15.3</a:t>
                      </a:r>
                      <a:endParaRPr lang="en-US" dirty="0"/>
                    </a:p>
                  </a:txBody>
                  <a:tcPr>
                    <a:lnB w="12700" cap="flat" cmpd="sng" algn="ctr">
                      <a:solidFill>
                        <a:schemeClr val="bg2">
                          <a:lumMod val="25000"/>
                        </a:schemeClr>
                      </a:solidFill>
                      <a:prstDash val="solid"/>
                      <a:round/>
                      <a:headEnd type="none" w="med" len="med"/>
                      <a:tailEnd type="none" w="med" len="med"/>
                    </a:lnB>
                  </a:tcPr>
                </a:tc>
                <a:tc>
                  <a:txBody>
                    <a:bodyPr/>
                    <a:lstStyle/>
                    <a:p>
                      <a:pPr algn="ctr"/>
                      <a:r>
                        <a:rPr lang="en-US" dirty="0" smtClean="0"/>
                        <a:t>14.5 </a:t>
                      </a:r>
                      <a:endParaRPr lang="en-US" dirty="0"/>
                    </a:p>
                  </a:txBody>
                  <a:tcPr>
                    <a:lnB w="12700" cap="flat" cmpd="sng" algn="ctr">
                      <a:solidFill>
                        <a:schemeClr val="bg2">
                          <a:lumMod val="25000"/>
                        </a:schemeClr>
                      </a:solidFill>
                      <a:prstDash val="solid"/>
                      <a:round/>
                      <a:headEnd type="none" w="med" len="med"/>
                      <a:tailEnd type="none" w="med" len="med"/>
                    </a:lnB>
                  </a:tcPr>
                </a:tc>
              </a:tr>
              <a:tr h="370840">
                <a:tc>
                  <a:txBody>
                    <a:bodyPr/>
                    <a:lstStyle/>
                    <a:p>
                      <a:r>
                        <a:rPr lang="en-US" dirty="0" err="1" smtClean="0"/>
                        <a:t>M</a:t>
                      </a:r>
                      <a:r>
                        <a:rPr lang="en-US" baseline="-25000" dirty="0" err="1" smtClean="0"/>
                        <a:t>max</a:t>
                      </a:r>
                      <a:r>
                        <a:rPr lang="en-US" dirty="0" smtClean="0"/>
                        <a:t> </a:t>
                      </a:r>
                      <a:endParaRPr lang="en-US" dirty="0"/>
                    </a:p>
                  </a:txBody>
                  <a:tcPr>
                    <a:lnT w="12700" cap="flat" cmpd="sng" algn="ctr">
                      <a:solidFill>
                        <a:schemeClr val="bg2">
                          <a:lumMod val="25000"/>
                        </a:schemeClr>
                      </a:solidFill>
                      <a:prstDash val="solid"/>
                      <a:round/>
                      <a:headEnd type="none" w="med" len="med"/>
                      <a:tailEnd type="none" w="med" len="med"/>
                    </a:lnT>
                  </a:tcPr>
                </a:tc>
                <a:tc>
                  <a:txBody>
                    <a:bodyPr/>
                    <a:lstStyle/>
                    <a:p>
                      <a:pPr algn="ctr"/>
                      <a:r>
                        <a:rPr lang="en-US" dirty="0" smtClean="0"/>
                        <a:t>200 </a:t>
                      </a:r>
                      <a:endParaRPr lang="en-US" dirty="0"/>
                    </a:p>
                  </a:txBody>
                  <a:tcPr>
                    <a:lnT w="12700" cap="flat" cmpd="sng" algn="ctr">
                      <a:solidFill>
                        <a:schemeClr val="bg2">
                          <a:lumMod val="25000"/>
                        </a:schemeClr>
                      </a:solidFill>
                      <a:prstDash val="solid"/>
                      <a:round/>
                      <a:headEnd type="none" w="med" len="med"/>
                      <a:tailEnd type="none" w="med" len="med"/>
                    </a:lnT>
                  </a:tcPr>
                </a:tc>
                <a:tc>
                  <a:txBody>
                    <a:bodyPr/>
                    <a:lstStyle/>
                    <a:p>
                      <a:pPr algn="ctr"/>
                      <a:r>
                        <a:rPr lang="en-US" dirty="0" smtClean="0"/>
                        <a:t>200</a:t>
                      </a:r>
                      <a:endParaRPr lang="en-US" dirty="0"/>
                    </a:p>
                  </a:txBody>
                  <a:tcPr>
                    <a:lnT w="12700" cap="flat" cmpd="sng" algn="ctr">
                      <a:solidFill>
                        <a:schemeClr val="bg2">
                          <a:lumMod val="25000"/>
                        </a:schemeClr>
                      </a:solidFill>
                      <a:prstDash val="solid"/>
                      <a:round/>
                      <a:headEnd type="none" w="med" len="med"/>
                      <a:tailEnd type="none" w="med" len="med"/>
                    </a:lnT>
                  </a:tcPr>
                </a:tc>
              </a:tr>
              <a:tr h="370840">
                <a:tc>
                  <a:txBody>
                    <a:bodyPr/>
                    <a:lstStyle/>
                    <a:p>
                      <a:r>
                        <a:rPr lang="en-US" b="1" dirty="0" err="1" smtClean="0"/>
                        <a:t>f</a:t>
                      </a:r>
                      <a:r>
                        <a:rPr lang="en-US" b="1" baseline="-25000" dirty="0" err="1" smtClean="0"/>
                        <a:t>e</a:t>
                      </a:r>
                      <a:r>
                        <a:rPr lang="en-US" b="1" baseline="-25000" dirty="0" smtClean="0"/>
                        <a:t>-min</a:t>
                      </a:r>
                      <a:r>
                        <a:rPr lang="en-US" b="1" dirty="0" smtClean="0"/>
                        <a:t> </a:t>
                      </a:r>
                      <a:endParaRPr lang="en-US" b="1" dirty="0"/>
                    </a:p>
                  </a:txBody>
                  <a:tcPr/>
                </a:tc>
                <a:tc>
                  <a:txBody>
                    <a:bodyPr/>
                    <a:lstStyle/>
                    <a:p>
                      <a:pPr algn="ctr"/>
                      <a:r>
                        <a:rPr lang="en-US" b="1" dirty="0" smtClean="0"/>
                        <a:t>9mm</a:t>
                      </a:r>
                      <a:endParaRPr lang="en-US" b="1" dirty="0"/>
                    </a:p>
                  </a:txBody>
                  <a:tcPr/>
                </a:tc>
                <a:tc>
                  <a:txBody>
                    <a:bodyPr/>
                    <a:lstStyle/>
                    <a:p>
                      <a:pPr algn="ctr"/>
                      <a:r>
                        <a:rPr lang="en-US" b="1" dirty="0" smtClean="0"/>
                        <a:t>13.5mm </a:t>
                      </a:r>
                      <a:endParaRPr lang="en-US" b="1" dirty="0"/>
                    </a:p>
                  </a:txBody>
                  <a:tcPr/>
                </a:tc>
              </a:tr>
              <a:tr h="370840">
                <a:tc>
                  <a:txBody>
                    <a:bodyPr/>
                    <a:lstStyle/>
                    <a:p>
                      <a:r>
                        <a:rPr lang="en-US" dirty="0" err="1" smtClean="0"/>
                        <a:t>D</a:t>
                      </a:r>
                      <a:r>
                        <a:rPr lang="en-US" baseline="-25000" dirty="0" err="1" smtClean="0"/>
                        <a:t>ep</a:t>
                      </a:r>
                      <a:r>
                        <a:rPr lang="en-US" dirty="0" smtClean="0"/>
                        <a:t> </a:t>
                      </a:r>
                      <a:endParaRPr lang="en-US" dirty="0"/>
                    </a:p>
                  </a:txBody>
                  <a:tcPr/>
                </a:tc>
                <a:tc>
                  <a:txBody>
                    <a:bodyPr/>
                    <a:lstStyle/>
                    <a:p>
                      <a:pPr algn="ctr"/>
                      <a:r>
                        <a:rPr lang="en-US" dirty="0" smtClean="0"/>
                        <a:t>2mm</a:t>
                      </a:r>
                      <a:endParaRPr lang="en-US" dirty="0"/>
                    </a:p>
                  </a:txBody>
                  <a:tcPr/>
                </a:tc>
                <a:tc>
                  <a:txBody>
                    <a:bodyPr/>
                    <a:lstStyle/>
                    <a:p>
                      <a:pPr algn="ctr"/>
                      <a:r>
                        <a:rPr lang="en-US" dirty="0" smtClean="0"/>
                        <a:t>1.5mm</a:t>
                      </a:r>
                      <a:endParaRPr lang="en-US" dirty="0"/>
                    </a:p>
                  </a:txBody>
                  <a:tcPr/>
                </a:tc>
              </a:tr>
              <a:tr h="370840">
                <a:tc>
                  <a:txBody>
                    <a:bodyPr/>
                    <a:lstStyle/>
                    <a:p>
                      <a:r>
                        <a:rPr lang="en-US" dirty="0" err="1" smtClean="0"/>
                        <a:t>SB</a:t>
                      </a:r>
                      <a:r>
                        <a:rPr lang="en-US" baseline="-25000" dirty="0" err="1" smtClean="0"/>
                        <a:t>min</a:t>
                      </a:r>
                      <a:r>
                        <a:rPr lang="en-US" baseline="0" dirty="0" smtClean="0"/>
                        <a:t> </a:t>
                      </a:r>
                      <a:endParaRPr lang="en-US" dirty="0"/>
                    </a:p>
                  </a:txBody>
                  <a:tcPr>
                    <a:lnB w="12700" cap="flat" cmpd="sng" algn="ctr">
                      <a:solidFill>
                        <a:schemeClr val="bg2">
                          <a:lumMod val="25000"/>
                        </a:schemeClr>
                      </a:solidFill>
                      <a:prstDash val="solid"/>
                      <a:round/>
                      <a:headEnd type="none" w="med" len="med"/>
                      <a:tailEnd type="none" w="med" len="med"/>
                    </a:lnB>
                  </a:tcPr>
                </a:tc>
                <a:tc>
                  <a:txBody>
                    <a:bodyPr/>
                    <a:lstStyle/>
                    <a:p>
                      <a:pPr algn="ctr"/>
                      <a:r>
                        <a:rPr lang="en-US" dirty="0" smtClean="0"/>
                        <a:t>8%</a:t>
                      </a:r>
                      <a:endParaRPr lang="en-US" dirty="0"/>
                    </a:p>
                  </a:txBody>
                  <a:tcPr>
                    <a:lnB w="12700" cap="flat" cmpd="sng" algn="ctr">
                      <a:solidFill>
                        <a:schemeClr val="bg2">
                          <a:lumMod val="25000"/>
                        </a:schemeClr>
                      </a:solidFill>
                      <a:prstDash val="solid"/>
                      <a:round/>
                      <a:headEnd type="none" w="med" len="med"/>
                      <a:tailEnd type="none" w="med" len="med"/>
                    </a:lnB>
                  </a:tcPr>
                </a:tc>
                <a:tc>
                  <a:txBody>
                    <a:bodyPr/>
                    <a:lstStyle/>
                    <a:p>
                      <a:pPr algn="ctr"/>
                      <a:r>
                        <a:rPr lang="en-US" dirty="0" smtClean="0"/>
                        <a:t>4.5% </a:t>
                      </a:r>
                      <a:endParaRPr lang="en-US" dirty="0"/>
                    </a:p>
                  </a:txBody>
                  <a:tcPr>
                    <a:lnB w="12700" cap="flat" cmpd="sng" algn="ctr">
                      <a:solidFill>
                        <a:schemeClr val="bg2">
                          <a:lumMod val="25000"/>
                        </a:schemeClr>
                      </a:solidFill>
                      <a:prstDash val="solid"/>
                      <a:round/>
                      <a:headEnd type="none" w="med" len="med"/>
                      <a:tailEnd type="none" w="med" len="med"/>
                    </a:lnB>
                  </a:tcPr>
                </a:tc>
              </a:tr>
              <a:tr h="370840">
                <a:tc>
                  <a:txBody>
                    <a:bodyPr/>
                    <a:lstStyle/>
                    <a:p>
                      <a:r>
                        <a:rPr lang="en-US" dirty="0" err="1" smtClean="0"/>
                        <a:t>M</a:t>
                      </a:r>
                      <a:r>
                        <a:rPr lang="en-US" baseline="-25000" dirty="0" err="1" smtClean="0"/>
                        <a:t>min</a:t>
                      </a:r>
                      <a:r>
                        <a:rPr lang="en-US" dirty="0" smtClean="0"/>
                        <a:t> </a:t>
                      </a:r>
                      <a:endParaRPr lang="en-US" dirty="0"/>
                    </a:p>
                  </a:txBody>
                  <a:tcPr>
                    <a:lnT w="12700" cap="flat" cmpd="sng" algn="ctr">
                      <a:solidFill>
                        <a:schemeClr val="bg2">
                          <a:lumMod val="25000"/>
                        </a:schemeClr>
                      </a:solidFill>
                      <a:prstDash val="solid"/>
                      <a:round/>
                      <a:headEnd type="none" w="med" len="med"/>
                      <a:tailEnd type="none" w="med" len="med"/>
                    </a:lnT>
                  </a:tcPr>
                </a:tc>
                <a:tc>
                  <a:txBody>
                    <a:bodyPr/>
                    <a:lstStyle/>
                    <a:p>
                      <a:pPr algn="ctr"/>
                      <a:r>
                        <a:rPr lang="en-US" dirty="0" smtClean="0"/>
                        <a:t>65 </a:t>
                      </a:r>
                      <a:endParaRPr lang="en-US" dirty="0"/>
                    </a:p>
                  </a:txBody>
                  <a:tcPr>
                    <a:lnT w="12700" cap="flat" cmpd="sng" algn="ctr">
                      <a:solidFill>
                        <a:schemeClr val="bg2">
                          <a:lumMod val="25000"/>
                        </a:schemeClr>
                      </a:solidFill>
                      <a:prstDash val="solid"/>
                      <a:round/>
                      <a:headEnd type="none" w="med" len="med"/>
                      <a:tailEnd type="none" w="med" len="med"/>
                    </a:lnT>
                  </a:tcPr>
                </a:tc>
                <a:tc>
                  <a:txBody>
                    <a:bodyPr/>
                    <a:lstStyle/>
                    <a:p>
                      <a:pPr algn="ctr"/>
                      <a:r>
                        <a:rPr lang="en-US" dirty="0" smtClean="0"/>
                        <a:t>71.6</a:t>
                      </a:r>
                      <a:endParaRPr lang="en-US" dirty="0"/>
                    </a:p>
                  </a:txBody>
                  <a:tcPr>
                    <a:lnT w="12700" cap="flat" cmpd="sng" algn="ctr">
                      <a:solidFill>
                        <a:schemeClr val="bg2">
                          <a:lumMod val="25000"/>
                        </a:schemeClr>
                      </a:solidFill>
                      <a:prstDash val="solid"/>
                      <a:round/>
                      <a:headEnd type="none" w="med" len="med"/>
                      <a:tailEnd type="none" w="med" len="med"/>
                    </a:lnT>
                  </a:tcPr>
                </a:tc>
              </a:tr>
              <a:tr h="370840">
                <a:tc>
                  <a:txBody>
                    <a:bodyPr/>
                    <a:lstStyle/>
                    <a:p>
                      <a:r>
                        <a:rPr lang="en-US" b="1" dirty="0" err="1" smtClean="0"/>
                        <a:t>f</a:t>
                      </a:r>
                      <a:r>
                        <a:rPr lang="en-US" b="1" baseline="-25000" dirty="0" err="1" smtClean="0"/>
                        <a:t>e</a:t>
                      </a:r>
                      <a:r>
                        <a:rPr lang="en-US" b="1" baseline="-25000" dirty="0" smtClean="0"/>
                        <a:t>-max</a:t>
                      </a:r>
                      <a:r>
                        <a:rPr lang="en-US" b="1" dirty="0" smtClean="0"/>
                        <a:t> </a:t>
                      </a:r>
                      <a:endParaRPr lang="en-US" b="1" dirty="0"/>
                    </a:p>
                  </a:txBody>
                  <a:tcPr/>
                </a:tc>
                <a:tc>
                  <a:txBody>
                    <a:bodyPr/>
                    <a:lstStyle/>
                    <a:p>
                      <a:pPr algn="ctr"/>
                      <a:r>
                        <a:rPr lang="en-US" b="1" dirty="0" smtClean="0"/>
                        <a:t>32mm</a:t>
                      </a:r>
                      <a:endParaRPr lang="en-US" b="1" dirty="0"/>
                    </a:p>
                  </a:txBody>
                  <a:tcPr/>
                </a:tc>
                <a:tc>
                  <a:txBody>
                    <a:bodyPr/>
                    <a:lstStyle/>
                    <a:p>
                      <a:pPr algn="ctr"/>
                      <a:r>
                        <a:rPr lang="en-US" b="1" dirty="0" smtClean="0"/>
                        <a:t>40mm</a:t>
                      </a:r>
                      <a:endParaRPr lang="en-US" b="1" dirty="0"/>
                    </a:p>
                  </a:txBody>
                  <a:tcPr/>
                </a:tc>
              </a:tr>
              <a:tr h="370840">
                <a:tc>
                  <a:txBody>
                    <a:bodyPr/>
                    <a:lstStyle/>
                    <a:p>
                      <a:r>
                        <a:rPr lang="en-US" dirty="0" err="1" smtClean="0"/>
                        <a:t>D</a:t>
                      </a:r>
                      <a:r>
                        <a:rPr lang="en-US" baseline="-25000" dirty="0" err="1" smtClean="0"/>
                        <a:t>ep</a:t>
                      </a:r>
                      <a:r>
                        <a:rPr lang="en-US" dirty="0" smtClean="0"/>
                        <a:t> </a:t>
                      </a:r>
                      <a:endParaRPr lang="en-US" dirty="0"/>
                    </a:p>
                  </a:txBody>
                  <a:tcPr/>
                </a:tc>
                <a:tc>
                  <a:txBody>
                    <a:bodyPr/>
                    <a:lstStyle/>
                    <a:p>
                      <a:pPr algn="ctr"/>
                      <a:r>
                        <a:rPr lang="en-US" dirty="0" smtClean="0"/>
                        <a:t>7mm</a:t>
                      </a:r>
                      <a:endParaRPr lang="en-US" dirty="0"/>
                    </a:p>
                  </a:txBody>
                  <a:tcPr/>
                </a:tc>
                <a:tc>
                  <a:txBody>
                    <a:bodyPr/>
                    <a:lstStyle/>
                    <a:p>
                      <a:pPr algn="ctr"/>
                      <a:r>
                        <a:rPr lang="en-US" dirty="0" smtClean="0"/>
                        <a:t>4.4mm</a:t>
                      </a:r>
                      <a:endParaRPr lang="en-US" dirty="0"/>
                    </a:p>
                  </a:txBody>
                  <a:tcPr/>
                </a:tc>
              </a:tr>
              <a:tr h="370840">
                <a:tc>
                  <a:txBody>
                    <a:bodyPr/>
                    <a:lstStyle/>
                    <a:p>
                      <a:r>
                        <a:rPr lang="en-US" dirty="0" err="1" smtClean="0"/>
                        <a:t>SB</a:t>
                      </a:r>
                      <a:r>
                        <a:rPr lang="en-US" baseline="-25000" dirty="0" err="1" smtClean="0"/>
                        <a:t>max</a:t>
                      </a:r>
                      <a:r>
                        <a:rPr lang="en-US" baseline="0" dirty="0" smtClean="0"/>
                        <a:t> </a:t>
                      </a:r>
                      <a:endParaRPr lang="en-US" dirty="0"/>
                    </a:p>
                  </a:txBody>
                  <a:tcPr/>
                </a:tc>
                <a:tc>
                  <a:txBody>
                    <a:bodyPr/>
                    <a:lstStyle/>
                    <a:p>
                      <a:pPr algn="ctr"/>
                      <a:r>
                        <a:rPr lang="en-US" dirty="0" smtClean="0"/>
                        <a:t>100%</a:t>
                      </a:r>
                      <a:endParaRPr lang="en-US" dirty="0"/>
                    </a:p>
                  </a:txBody>
                  <a:tcPr/>
                </a:tc>
                <a:tc>
                  <a:txBody>
                    <a:bodyPr/>
                    <a:lstStyle/>
                    <a:p>
                      <a:pPr algn="ctr"/>
                      <a:r>
                        <a:rPr lang="en-US" dirty="0" smtClean="0"/>
                        <a:t>39.5% </a:t>
                      </a:r>
                      <a:endParaRPr lang="en-US" dirty="0"/>
                    </a:p>
                  </a:txBody>
                  <a:tcPr/>
                </a:tc>
              </a:tr>
            </a:tbl>
          </a:graphicData>
        </a:graphic>
      </p:graphicFrame>
      <p:pic>
        <p:nvPicPr>
          <p:cNvPr id="1966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400193"/>
            <a:ext cx="2561013"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09600" y="1323811"/>
            <a:ext cx="1282723" cy="461665"/>
          </a:xfrm>
          <a:prstGeom prst="rect">
            <a:avLst/>
          </a:prstGeom>
          <a:noFill/>
        </p:spPr>
        <p:txBody>
          <a:bodyPr wrap="none" rtlCol="0">
            <a:spAutoFit/>
          </a:bodyPr>
          <a:lstStyle/>
          <a:p>
            <a:r>
              <a:rPr lang="en-US" b="1" i="0" dirty="0" smtClean="0">
                <a:solidFill>
                  <a:schemeClr val="bg1"/>
                </a:solidFill>
                <a:latin typeface="+mj-lt"/>
              </a:rPr>
              <a:t>D-shed</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6752" r="2994" b="24187"/>
          <a:stretch/>
        </p:blipFill>
        <p:spPr>
          <a:xfrm>
            <a:off x="760037" y="2993680"/>
            <a:ext cx="2440363" cy="3254720"/>
          </a:xfrm>
          <a:prstGeom prst="rect">
            <a:avLst/>
          </a:prstGeom>
        </p:spPr>
      </p:pic>
      <p:sp>
        <p:nvSpPr>
          <p:cNvPr id="14" name="TextBox 13"/>
          <p:cNvSpPr txBox="1"/>
          <p:nvPr/>
        </p:nvSpPr>
        <p:spPr>
          <a:xfrm>
            <a:off x="717828" y="2995746"/>
            <a:ext cx="1415772" cy="461665"/>
          </a:xfrm>
          <a:prstGeom prst="rect">
            <a:avLst/>
          </a:prstGeom>
          <a:noFill/>
        </p:spPr>
        <p:txBody>
          <a:bodyPr wrap="none" rtlCol="0">
            <a:spAutoFit/>
          </a:bodyPr>
          <a:lstStyle/>
          <a:p>
            <a:r>
              <a:rPr lang="en-US" b="1" i="0" dirty="0" smtClean="0">
                <a:solidFill>
                  <a:srgbClr val="000000"/>
                </a:solidFill>
                <a:latin typeface="+mj-lt"/>
              </a:rPr>
              <a:t>A-scope</a:t>
            </a:r>
          </a:p>
        </p:txBody>
      </p:sp>
    </p:spTree>
    <p:extLst>
      <p:ext uri="{BB962C8B-B14F-4D97-AF65-F5344CB8AC3E}">
        <p14:creationId xmlns:p14="http://schemas.microsoft.com/office/powerpoint/2010/main" val="17398851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Wow That Was a Lot of Stuff!</a:t>
            </a:r>
            <a:endParaRPr lang="en-US" dirty="0"/>
          </a:p>
        </p:txBody>
      </p:sp>
      <p:sp>
        <p:nvSpPr>
          <p:cNvPr id="4" name="Subtitle 3"/>
          <p:cNvSpPr>
            <a:spLocks noGrp="1"/>
          </p:cNvSpPr>
          <p:nvPr>
            <p:ph type="subTitle" idx="1"/>
          </p:nvPr>
        </p:nvSpPr>
        <p:spPr/>
        <p:txBody>
          <a:bodyPr/>
          <a:lstStyle/>
          <a:p>
            <a:r>
              <a:rPr lang="en-US" dirty="0" smtClean="0"/>
              <a:t>Wait...  what was it again?  </a:t>
            </a:r>
            <a:endParaRPr lang="en-US" dirty="0"/>
          </a:p>
        </p:txBody>
      </p:sp>
    </p:spTree>
    <p:extLst>
      <p:ext uri="{BB962C8B-B14F-4D97-AF65-F5344CB8AC3E}">
        <p14:creationId xmlns:p14="http://schemas.microsoft.com/office/powerpoint/2010/main" val="27880951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Equation Summary </a:t>
            </a:r>
            <a:endParaRPr lang="en-US" dirty="0"/>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226805439"/>
                  </p:ext>
                </p:extLst>
              </p:nvPr>
            </p:nvGraphicFramePr>
            <p:xfrm>
              <a:off x="990600" y="1450200"/>
              <a:ext cx="7620000" cy="4635664"/>
            </p:xfrm>
            <a:graphic>
              <a:graphicData uri="http://schemas.openxmlformats.org/drawingml/2006/table">
                <a:tbl>
                  <a:tblPr firstRow="1" bandRow="1">
                    <a:tableStyleId>{5940675A-B579-460E-94D1-54222C63F5DA}</a:tableStyleId>
                  </a:tblPr>
                  <a:tblGrid>
                    <a:gridCol w="3415862"/>
                    <a:gridCol w="4204138"/>
                  </a:tblGrid>
                  <a:tr h="934317">
                    <a:tc>
                      <a:txBody>
                        <a:bodyPr/>
                        <a:lstStyle/>
                        <a:p>
                          <a:r>
                            <a:rPr lang="en-US" sz="2800" dirty="0" smtClean="0">
                              <a:solidFill>
                                <a:schemeClr val="bg2">
                                  <a:lumMod val="50000"/>
                                </a:schemeClr>
                              </a:solidFill>
                            </a:rPr>
                            <a:t>Resolving Power </a:t>
                          </a:r>
                          <a:endParaRPr lang="en-US" sz="2800" dirty="0">
                            <a:solidFill>
                              <a:schemeClr val="bg2">
                                <a:lumMod val="50000"/>
                              </a:schemeClr>
                            </a:solidFill>
                          </a:endParaRPr>
                        </a:p>
                      </a:txBody>
                      <a:tcPr anchor="ctr"/>
                    </a:tc>
                    <a:tc>
                      <a:txBody>
                        <a:bodyPr/>
                        <a:lstStyle/>
                        <a:p>
                          <a:pPr/>
                          <a14:m>
                            <m:oMathPara xmlns:m="http://schemas.openxmlformats.org/officeDocument/2006/math">
                              <m:oMathParaPr>
                                <m:jc m:val="left"/>
                              </m:oMathParaPr>
                              <m:oMath xmlns:m="http://schemas.openxmlformats.org/officeDocument/2006/math">
                                <m:sSub>
                                  <m:sSubPr>
                                    <m:ctrlPr>
                                      <a:rPr lang="en-US" sz="280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𝑃</m:t>
                                    </m:r>
                                  </m:e>
                                  <m:sub>
                                    <m:r>
                                      <a:rPr lang="en-US" sz="2800" b="0" i="1" smtClean="0">
                                        <a:solidFill>
                                          <a:schemeClr val="bg2">
                                            <a:lumMod val="50000"/>
                                          </a:schemeClr>
                                        </a:solidFill>
                                        <a:latin typeface="Cambria Math"/>
                                      </a:rPr>
                                      <m:t>𝑅</m:t>
                                    </m:r>
                                  </m:sub>
                                </m:sSub>
                                <m:r>
                                  <a:rPr lang="en-US" sz="2800" b="0" i="1" smtClean="0">
                                    <a:solidFill>
                                      <a:schemeClr val="bg2">
                                        <a:lumMod val="50000"/>
                                      </a:schemeClr>
                                    </a:solidFill>
                                    <a:latin typeface="Cambria Math"/>
                                  </a:rPr>
                                  <m:t>=</m:t>
                                </m:r>
                                <m:f>
                                  <m:fPr>
                                    <m:ctrlPr>
                                      <a:rPr lang="en-US" sz="2800" b="0" i="1" smtClean="0">
                                        <a:solidFill>
                                          <a:schemeClr val="bg2">
                                            <a:lumMod val="50000"/>
                                          </a:schemeClr>
                                        </a:solidFill>
                                        <a:latin typeface="Cambria Math"/>
                                      </a:rPr>
                                    </m:ctrlPr>
                                  </m:fPr>
                                  <m:num>
                                    <m:r>
                                      <a:rPr lang="en-US" sz="2800" b="0" i="1" smtClean="0">
                                        <a:solidFill>
                                          <a:schemeClr val="bg2">
                                            <a:lumMod val="50000"/>
                                          </a:schemeClr>
                                        </a:solidFill>
                                        <a:latin typeface="Cambria Math"/>
                                      </a:rPr>
                                      <m:t>120</m:t>
                                    </m:r>
                                  </m:num>
                                  <m:den>
                                    <m:sSub>
                                      <m:sSubPr>
                                        <m:ctrlPr>
                                          <a:rPr lang="en-US" sz="2800" b="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𝐷</m:t>
                                        </m:r>
                                      </m:e>
                                      <m:sub>
                                        <m:r>
                                          <a:rPr lang="en-US" sz="2800" b="0" i="1" smtClean="0">
                                            <a:solidFill>
                                              <a:schemeClr val="bg2">
                                                <a:lumMod val="50000"/>
                                              </a:schemeClr>
                                            </a:solidFill>
                                            <a:latin typeface="Cambria Math"/>
                                          </a:rPr>
                                          <m:t>𝑂</m:t>
                                        </m:r>
                                      </m:sub>
                                    </m:sSub>
                                  </m:den>
                                </m:f>
                              </m:oMath>
                            </m:oMathPara>
                          </a14:m>
                          <a:endParaRPr lang="en-US" sz="2800" dirty="0">
                            <a:solidFill>
                              <a:schemeClr val="bg2">
                                <a:lumMod val="50000"/>
                              </a:schemeClr>
                            </a:solidFill>
                          </a:endParaRPr>
                        </a:p>
                      </a:txBody>
                      <a:tcPr anchor="ctr"/>
                    </a:tc>
                  </a:tr>
                  <a:tr h="945120">
                    <a:tc>
                      <a:txBody>
                        <a:bodyPr/>
                        <a:lstStyle/>
                        <a:p>
                          <a:r>
                            <a:rPr lang="en-US" sz="2800" dirty="0" smtClean="0">
                              <a:solidFill>
                                <a:schemeClr val="bg2">
                                  <a:lumMod val="50000"/>
                                </a:schemeClr>
                              </a:solidFill>
                            </a:rPr>
                            <a:t>Magnification </a:t>
                          </a:r>
                          <a:endParaRPr lang="en-US" sz="2800" dirty="0">
                            <a:solidFill>
                              <a:schemeClr val="bg2">
                                <a:lumMod val="50000"/>
                              </a:schemeClr>
                            </a:solidFill>
                          </a:endParaRPr>
                        </a:p>
                      </a:txBody>
                      <a:tcPr anchor="ctr"/>
                    </a:tc>
                    <a:tc>
                      <a:txBody>
                        <a:bodyPr/>
                        <a:lstStyle/>
                        <a:p>
                          <a:pPr/>
                          <a14:m>
                            <m:oMathPara xmlns:m="http://schemas.openxmlformats.org/officeDocument/2006/math">
                              <m:oMathParaPr>
                                <m:jc m:val="left"/>
                              </m:oMathParaPr>
                              <m:oMath xmlns:m="http://schemas.openxmlformats.org/officeDocument/2006/math">
                                <m:r>
                                  <a:rPr lang="en-US" sz="2800" b="0" i="1" smtClean="0">
                                    <a:solidFill>
                                      <a:schemeClr val="bg2">
                                        <a:lumMod val="50000"/>
                                      </a:schemeClr>
                                    </a:solidFill>
                                    <a:latin typeface="Cambria Math"/>
                                  </a:rPr>
                                  <m:t>𝑀</m:t>
                                </m:r>
                                <m:r>
                                  <a:rPr lang="en-US" sz="2800" b="0" i="1" smtClean="0">
                                    <a:solidFill>
                                      <a:schemeClr val="bg2">
                                        <a:lumMod val="50000"/>
                                      </a:schemeClr>
                                    </a:solidFill>
                                    <a:latin typeface="Cambria Math"/>
                                  </a:rPr>
                                  <m:t>=</m:t>
                                </m:r>
                                <m:f>
                                  <m:fPr>
                                    <m:ctrlPr>
                                      <a:rPr lang="en-US" sz="2800" b="0" i="1" smtClean="0">
                                        <a:solidFill>
                                          <a:schemeClr val="bg2">
                                            <a:lumMod val="50000"/>
                                          </a:schemeClr>
                                        </a:solidFill>
                                        <a:latin typeface="Cambria Math"/>
                                      </a:rPr>
                                    </m:ctrlPr>
                                  </m:fPr>
                                  <m:num>
                                    <m:sSub>
                                      <m:sSubPr>
                                        <m:ctrlPr>
                                          <a:rPr lang="en-US" sz="2800" b="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𝑓</m:t>
                                        </m:r>
                                      </m:e>
                                      <m:sub>
                                        <m:r>
                                          <a:rPr lang="en-US" sz="2800" b="0" i="1" smtClean="0">
                                            <a:solidFill>
                                              <a:schemeClr val="bg2">
                                                <a:lumMod val="50000"/>
                                              </a:schemeClr>
                                            </a:solidFill>
                                            <a:latin typeface="Cambria Math"/>
                                          </a:rPr>
                                          <m:t>𝑂</m:t>
                                        </m:r>
                                      </m:sub>
                                    </m:sSub>
                                  </m:num>
                                  <m:den>
                                    <m:sSub>
                                      <m:sSubPr>
                                        <m:ctrlPr>
                                          <a:rPr lang="en-US" sz="2800" b="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𝑓</m:t>
                                        </m:r>
                                      </m:e>
                                      <m:sub>
                                        <m:r>
                                          <a:rPr lang="en-US" sz="2800" b="0" i="1" smtClean="0">
                                            <a:solidFill>
                                              <a:schemeClr val="bg2">
                                                <a:lumMod val="50000"/>
                                              </a:schemeClr>
                                            </a:solidFill>
                                            <a:latin typeface="Cambria Math"/>
                                          </a:rPr>
                                          <m:t>𝑒</m:t>
                                        </m:r>
                                      </m:sub>
                                    </m:sSub>
                                  </m:den>
                                </m:f>
                              </m:oMath>
                            </m:oMathPara>
                          </a14:m>
                          <a:endParaRPr lang="en-US" sz="2800" dirty="0">
                            <a:solidFill>
                              <a:schemeClr val="bg2">
                                <a:lumMod val="50000"/>
                              </a:schemeClr>
                            </a:solidFill>
                          </a:endParaRPr>
                        </a:p>
                      </a:txBody>
                      <a:tcPr anchor="ctr"/>
                    </a:tc>
                  </a:tr>
                  <a:tr h="897521">
                    <a:tc>
                      <a:txBody>
                        <a:bodyPr/>
                        <a:lstStyle/>
                        <a:p>
                          <a:r>
                            <a:rPr lang="en-US" sz="2800" dirty="0" smtClean="0">
                              <a:solidFill>
                                <a:schemeClr val="bg2">
                                  <a:lumMod val="50000"/>
                                </a:schemeClr>
                              </a:solidFill>
                            </a:rPr>
                            <a:t>Magnitude Limit </a:t>
                          </a:r>
                          <a:endParaRPr lang="en-US" sz="2800" dirty="0">
                            <a:solidFill>
                              <a:schemeClr val="bg2">
                                <a:lumMod val="50000"/>
                              </a:schemeClr>
                            </a:solidFill>
                          </a:endParaRPr>
                        </a:p>
                      </a:txBody>
                      <a:tcPr anchor="ctr"/>
                    </a:tc>
                    <a:tc>
                      <a:txBody>
                        <a:bodyPr/>
                        <a:lstStyle/>
                        <a:p>
                          <a:pPr/>
                          <a14:m>
                            <m:oMathPara xmlns:m="http://schemas.openxmlformats.org/officeDocument/2006/math">
                              <m:oMathParaPr>
                                <m:jc m:val="left"/>
                              </m:oMathParaPr>
                              <m:oMath xmlns:m="http://schemas.openxmlformats.org/officeDocument/2006/math">
                                <m:sSub>
                                  <m:sSubPr>
                                    <m:ctrlPr>
                                      <a:rPr lang="en-US" sz="280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𝐿</m:t>
                                    </m:r>
                                  </m:e>
                                  <m:sub>
                                    <m:r>
                                      <a:rPr lang="en-US" sz="2800" b="0" i="1" smtClean="0">
                                        <a:solidFill>
                                          <a:schemeClr val="bg2">
                                            <a:lumMod val="50000"/>
                                          </a:schemeClr>
                                        </a:solidFill>
                                        <a:latin typeface="Cambria Math"/>
                                      </a:rPr>
                                      <m:t>𝑚𝑎𝑔</m:t>
                                    </m:r>
                                  </m:sub>
                                </m:sSub>
                                <m:r>
                                  <a:rPr lang="en-US" sz="2800" b="0" i="1" smtClean="0">
                                    <a:solidFill>
                                      <a:schemeClr val="bg2">
                                        <a:lumMod val="50000"/>
                                      </a:schemeClr>
                                    </a:solidFill>
                                    <a:latin typeface="Cambria Math"/>
                                  </a:rPr>
                                  <m:t>=2+5</m:t>
                                </m:r>
                                <m:r>
                                  <a:rPr lang="en-US" sz="2800" b="0" i="1" smtClean="0">
                                    <a:solidFill>
                                      <a:schemeClr val="bg2">
                                        <a:lumMod val="50000"/>
                                      </a:schemeClr>
                                    </a:solidFill>
                                    <a:latin typeface="Cambria Math"/>
                                    <a:ea typeface="Cambria Math"/>
                                  </a:rPr>
                                  <m:t>∙</m:t>
                                </m:r>
                                <m:r>
                                  <a:rPr lang="en-US" sz="2800" b="0" i="1" smtClean="0">
                                    <a:solidFill>
                                      <a:schemeClr val="bg2">
                                        <a:lumMod val="50000"/>
                                      </a:schemeClr>
                                    </a:solidFill>
                                    <a:latin typeface="Cambria Math"/>
                                  </a:rPr>
                                  <m:t>𝑙𝑜𝑔</m:t>
                                </m:r>
                                <m:d>
                                  <m:dPr>
                                    <m:ctrlPr>
                                      <a:rPr lang="en-US" sz="2800" b="0" i="1" smtClean="0">
                                        <a:solidFill>
                                          <a:schemeClr val="bg2">
                                            <a:lumMod val="50000"/>
                                          </a:schemeClr>
                                        </a:solidFill>
                                        <a:latin typeface="Cambria Math"/>
                                      </a:rPr>
                                    </m:ctrlPr>
                                  </m:dPr>
                                  <m:e>
                                    <m:sSub>
                                      <m:sSubPr>
                                        <m:ctrlPr>
                                          <a:rPr lang="en-US" sz="2800" b="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𝐷</m:t>
                                        </m:r>
                                      </m:e>
                                      <m:sub>
                                        <m:r>
                                          <a:rPr lang="en-US" sz="2800" b="0" i="1" smtClean="0">
                                            <a:solidFill>
                                              <a:schemeClr val="bg2">
                                                <a:lumMod val="50000"/>
                                              </a:schemeClr>
                                            </a:solidFill>
                                            <a:latin typeface="Cambria Math"/>
                                          </a:rPr>
                                          <m:t>𝑂</m:t>
                                        </m:r>
                                      </m:sub>
                                    </m:sSub>
                                  </m:e>
                                </m:d>
                              </m:oMath>
                            </m:oMathPara>
                          </a14:m>
                          <a:endParaRPr lang="en-US" sz="2800" dirty="0">
                            <a:solidFill>
                              <a:schemeClr val="bg2">
                                <a:lumMod val="50000"/>
                              </a:schemeClr>
                            </a:solidFill>
                          </a:endParaRPr>
                        </a:p>
                      </a:txBody>
                      <a:tcPr anchor="ctr"/>
                    </a:tc>
                  </a:tr>
                  <a:tr h="897521">
                    <a:tc>
                      <a:txBody>
                        <a:bodyPr/>
                        <a:lstStyle/>
                        <a:p>
                          <a:r>
                            <a:rPr lang="en-US" sz="2800" dirty="0" smtClean="0">
                              <a:solidFill>
                                <a:schemeClr val="bg2">
                                  <a:lumMod val="50000"/>
                                </a:schemeClr>
                              </a:solidFill>
                            </a:rPr>
                            <a:t>Exit Pupil </a:t>
                          </a:r>
                          <a:endParaRPr lang="en-US" sz="2800" dirty="0">
                            <a:solidFill>
                              <a:schemeClr val="bg2">
                                <a:lumMod val="50000"/>
                              </a:schemeClr>
                            </a:solidFill>
                          </a:endParaRPr>
                        </a:p>
                      </a:txBody>
                      <a:tcPr anchor="ctr"/>
                    </a:tc>
                    <a:tc>
                      <a:txBody>
                        <a:bodyPr/>
                        <a:lstStyle/>
                        <a:p>
                          <a14:m>
                            <m:oMath xmlns:m="http://schemas.openxmlformats.org/officeDocument/2006/math">
                              <m:sSub>
                                <m:sSubPr>
                                  <m:ctrlPr>
                                    <a:rPr lang="en-US" sz="280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𝐷</m:t>
                                  </m:r>
                                </m:e>
                                <m:sub>
                                  <m:r>
                                    <a:rPr lang="en-US" sz="2800" b="0" i="1" smtClean="0">
                                      <a:solidFill>
                                        <a:schemeClr val="bg2">
                                          <a:lumMod val="50000"/>
                                        </a:schemeClr>
                                      </a:solidFill>
                                      <a:latin typeface="Cambria Math"/>
                                    </a:rPr>
                                    <m:t>𝑒𝑝</m:t>
                                  </m:r>
                                </m:sub>
                              </m:sSub>
                              <m:r>
                                <a:rPr lang="en-US" sz="2800" b="0" i="1" smtClean="0">
                                  <a:solidFill>
                                    <a:schemeClr val="bg2">
                                      <a:lumMod val="50000"/>
                                    </a:schemeClr>
                                  </a:solidFill>
                                  <a:latin typeface="Cambria Math"/>
                                </a:rPr>
                                <m:t>=</m:t>
                              </m:r>
                              <m:f>
                                <m:fPr>
                                  <m:ctrlPr>
                                    <a:rPr lang="en-US" sz="2800" b="0" i="1" smtClean="0">
                                      <a:solidFill>
                                        <a:schemeClr val="bg2">
                                          <a:lumMod val="50000"/>
                                        </a:schemeClr>
                                      </a:solidFill>
                                      <a:latin typeface="Cambria Math"/>
                                    </a:rPr>
                                  </m:ctrlPr>
                                </m:fPr>
                                <m:num>
                                  <m:sSub>
                                    <m:sSubPr>
                                      <m:ctrlPr>
                                        <a:rPr lang="en-US" sz="2800" b="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𝐷</m:t>
                                      </m:r>
                                    </m:e>
                                    <m:sub>
                                      <m:r>
                                        <a:rPr lang="en-US" sz="2800" b="0" i="1" smtClean="0">
                                          <a:solidFill>
                                            <a:schemeClr val="bg2">
                                              <a:lumMod val="50000"/>
                                            </a:schemeClr>
                                          </a:solidFill>
                                          <a:latin typeface="Cambria Math"/>
                                        </a:rPr>
                                        <m:t>𝑂</m:t>
                                      </m:r>
                                    </m:sub>
                                  </m:sSub>
                                </m:num>
                                <m:den>
                                  <m:r>
                                    <a:rPr lang="en-US" sz="2800" b="0" i="1" smtClean="0">
                                      <a:solidFill>
                                        <a:schemeClr val="bg2">
                                          <a:lumMod val="50000"/>
                                        </a:schemeClr>
                                      </a:solidFill>
                                      <a:latin typeface="Cambria Math"/>
                                    </a:rPr>
                                    <m:t>𝑀</m:t>
                                  </m:r>
                                </m:den>
                              </m:f>
                            </m:oMath>
                          </a14:m>
                          <a:r>
                            <a:rPr lang="en-US" sz="2800" dirty="0" smtClean="0">
                              <a:solidFill>
                                <a:schemeClr val="bg2">
                                  <a:lumMod val="50000"/>
                                </a:schemeClr>
                              </a:solidFill>
                            </a:rPr>
                            <a:t>    or   </a:t>
                          </a:r>
                          <a14:m>
                            <m:oMath xmlns:m="http://schemas.openxmlformats.org/officeDocument/2006/math">
                              <m:sSub>
                                <m:sSubPr>
                                  <m:ctrlPr>
                                    <a:rPr lang="en-US" sz="280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𝐷</m:t>
                                  </m:r>
                                </m:e>
                                <m:sub>
                                  <m:r>
                                    <a:rPr lang="en-US" sz="2800" b="0" i="1" smtClean="0">
                                      <a:solidFill>
                                        <a:schemeClr val="bg2">
                                          <a:lumMod val="50000"/>
                                        </a:schemeClr>
                                      </a:solidFill>
                                      <a:latin typeface="Cambria Math"/>
                                    </a:rPr>
                                    <m:t>𝑒𝑝</m:t>
                                  </m:r>
                                </m:sub>
                              </m:sSub>
                              <m:r>
                                <a:rPr lang="en-US" sz="2800" b="0" i="1" smtClean="0">
                                  <a:solidFill>
                                    <a:schemeClr val="bg2">
                                      <a:lumMod val="50000"/>
                                    </a:schemeClr>
                                  </a:solidFill>
                                  <a:latin typeface="Cambria Math"/>
                                </a:rPr>
                                <m:t>=</m:t>
                              </m:r>
                              <m:f>
                                <m:fPr>
                                  <m:ctrlPr>
                                    <a:rPr lang="en-US" sz="2800" b="0" i="1" smtClean="0">
                                      <a:solidFill>
                                        <a:schemeClr val="bg2">
                                          <a:lumMod val="50000"/>
                                        </a:schemeClr>
                                      </a:solidFill>
                                      <a:latin typeface="Cambria Math"/>
                                    </a:rPr>
                                  </m:ctrlPr>
                                </m:fPr>
                                <m:num>
                                  <m:sSub>
                                    <m:sSubPr>
                                      <m:ctrlPr>
                                        <a:rPr lang="en-US" sz="2800" b="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𝑓</m:t>
                                      </m:r>
                                    </m:e>
                                    <m:sub>
                                      <m:r>
                                        <a:rPr lang="en-US" sz="2800" b="0" i="1" smtClean="0">
                                          <a:solidFill>
                                            <a:schemeClr val="bg2">
                                              <a:lumMod val="50000"/>
                                            </a:schemeClr>
                                          </a:solidFill>
                                          <a:latin typeface="Cambria Math"/>
                                        </a:rPr>
                                        <m:t>𝑒</m:t>
                                      </m:r>
                                    </m:sub>
                                  </m:sSub>
                                </m:num>
                                <m:den>
                                  <m:sSub>
                                    <m:sSubPr>
                                      <m:ctrlPr>
                                        <a:rPr lang="en-US" sz="2800" b="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𝑓</m:t>
                                      </m:r>
                                    </m:e>
                                    <m:sub>
                                      <m:r>
                                        <a:rPr lang="en-US" sz="2800" b="0" i="1" smtClean="0">
                                          <a:solidFill>
                                            <a:schemeClr val="bg2">
                                              <a:lumMod val="50000"/>
                                            </a:schemeClr>
                                          </a:solidFill>
                                          <a:latin typeface="Cambria Math"/>
                                        </a:rPr>
                                        <m:t>𝑅</m:t>
                                      </m:r>
                                    </m:sub>
                                  </m:sSub>
                                </m:den>
                              </m:f>
                            </m:oMath>
                          </a14:m>
                          <a:endParaRPr lang="en-US" sz="2800" dirty="0">
                            <a:solidFill>
                              <a:schemeClr val="bg2">
                                <a:lumMod val="50000"/>
                              </a:schemeClr>
                            </a:solidFill>
                          </a:endParaRPr>
                        </a:p>
                      </a:txBody>
                      <a:tcPr anchor="ctr"/>
                    </a:tc>
                  </a:tr>
                  <a:tr h="897521">
                    <a:tc>
                      <a:txBody>
                        <a:bodyPr/>
                        <a:lstStyle/>
                        <a:p>
                          <a:r>
                            <a:rPr lang="en-US" sz="2800" dirty="0" smtClean="0">
                              <a:solidFill>
                                <a:schemeClr val="bg2">
                                  <a:lumMod val="50000"/>
                                </a:schemeClr>
                              </a:solidFill>
                            </a:rPr>
                            <a:t>Surface Brightness </a:t>
                          </a:r>
                          <a:endParaRPr lang="en-US" sz="2800" dirty="0">
                            <a:solidFill>
                              <a:schemeClr val="bg2">
                                <a:lumMod val="50000"/>
                              </a:schemeClr>
                            </a:solidFill>
                          </a:endParaRPr>
                        </a:p>
                      </a:txBody>
                      <a:tcPr anchor="ctr"/>
                    </a:tc>
                    <a:tc>
                      <a:txBody>
                        <a:bodyPr/>
                        <a:lstStyle/>
                        <a:p>
                          <a:pPr/>
                          <a14:m>
                            <m:oMathPara xmlns:m="http://schemas.openxmlformats.org/officeDocument/2006/math">
                              <m:oMathParaPr>
                                <m:jc m:val="left"/>
                              </m:oMathParaPr>
                              <m:oMath xmlns:m="http://schemas.openxmlformats.org/officeDocument/2006/math">
                                <m:r>
                                  <a:rPr lang="en-US" sz="2800" b="0" i="1" smtClean="0">
                                    <a:solidFill>
                                      <a:schemeClr val="bg2">
                                        <a:lumMod val="50000"/>
                                      </a:schemeClr>
                                    </a:solidFill>
                                    <a:latin typeface="Cambria Math"/>
                                  </a:rPr>
                                  <m:t>𝑆𝐵</m:t>
                                </m:r>
                                <m:r>
                                  <a:rPr lang="en-US" sz="2800" b="0" i="1" smtClean="0">
                                    <a:solidFill>
                                      <a:schemeClr val="bg2">
                                        <a:lumMod val="50000"/>
                                      </a:schemeClr>
                                    </a:solidFill>
                                    <a:latin typeface="Cambria Math"/>
                                  </a:rPr>
                                  <m:t>=2×</m:t>
                                </m:r>
                                <m:sSup>
                                  <m:sSupPr>
                                    <m:ctrlPr>
                                      <a:rPr lang="en-US" sz="2800" b="0" i="1" smtClean="0">
                                        <a:solidFill>
                                          <a:schemeClr val="bg2">
                                            <a:lumMod val="50000"/>
                                          </a:schemeClr>
                                        </a:solidFill>
                                        <a:latin typeface="Cambria Math"/>
                                        <a:ea typeface="Cambria Math"/>
                                      </a:rPr>
                                    </m:ctrlPr>
                                  </m:sSupPr>
                                  <m:e>
                                    <m:sSub>
                                      <m:sSubPr>
                                        <m:ctrlPr>
                                          <a:rPr lang="en-US" sz="2800" b="0" i="1" smtClean="0">
                                            <a:solidFill>
                                              <a:schemeClr val="bg2">
                                                <a:lumMod val="50000"/>
                                              </a:schemeClr>
                                            </a:solidFill>
                                            <a:latin typeface="Cambria Math"/>
                                            <a:ea typeface="Cambria Math"/>
                                          </a:rPr>
                                        </m:ctrlPr>
                                      </m:sSubPr>
                                      <m:e>
                                        <m:r>
                                          <a:rPr lang="en-US" sz="2800" b="0" i="1" smtClean="0">
                                            <a:solidFill>
                                              <a:schemeClr val="bg2">
                                                <a:lumMod val="50000"/>
                                              </a:schemeClr>
                                            </a:solidFill>
                                            <a:latin typeface="Cambria Math"/>
                                            <a:ea typeface="Cambria Math"/>
                                          </a:rPr>
                                          <m:t>𝐷</m:t>
                                        </m:r>
                                      </m:e>
                                      <m:sub>
                                        <m:r>
                                          <a:rPr lang="en-US" sz="2800" b="0" i="1" smtClean="0">
                                            <a:solidFill>
                                              <a:schemeClr val="bg2">
                                                <a:lumMod val="50000"/>
                                              </a:schemeClr>
                                            </a:solidFill>
                                            <a:latin typeface="Cambria Math"/>
                                            <a:ea typeface="Cambria Math"/>
                                          </a:rPr>
                                          <m:t>𝑒𝑝</m:t>
                                        </m:r>
                                      </m:sub>
                                    </m:sSub>
                                  </m:e>
                                  <m:sup>
                                    <m:r>
                                      <a:rPr lang="en-US" sz="2800" b="0" i="1" smtClean="0">
                                        <a:solidFill>
                                          <a:schemeClr val="bg2">
                                            <a:lumMod val="50000"/>
                                          </a:schemeClr>
                                        </a:solidFill>
                                        <a:latin typeface="Cambria Math"/>
                                        <a:ea typeface="Cambria Math"/>
                                      </a:rPr>
                                      <m:t>2</m:t>
                                    </m:r>
                                  </m:sup>
                                </m:sSup>
                              </m:oMath>
                            </m:oMathPara>
                          </a14:m>
                          <a:endParaRPr lang="en-US" sz="2800" dirty="0">
                            <a:solidFill>
                              <a:schemeClr val="bg2">
                                <a:lumMod val="50000"/>
                              </a:schemeClr>
                            </a:solidFill>
                          </a:endParaRPr>
                        </a:p>
                      </a:txBody>
                      <a:tcPr anchor="ct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226805439"/>
                  </p:ext>
                </p:extLst>
              </p:nvPr>
            </p:nvGraphicFramePr>
            <p:xfrm>
              <a:off x="990600" y="1450200"/>
              <a:ext cx="7620000" cy="4635664"/>
            </p:xfrm>
            <a:graphic>
              <a:graphicData uri="http://schemas.openxmlformats.org/drawingml/2006/table">
                <a:tbl>
                  <a:tblPr firstRow="1" bandRow="1">
                    <a:tableStyleId>{5940675A-B579-460E-94D1-54222C63F5DA}</a:tableStyleId>
                  </a:tblPr>
                  <a:tblGrid>
                    <a:gridCol w="3415862"/>
                    <a:gridCol w="4204138"/>
                  </a:tblGrid>
                  <a:tr h="965645">
                    <a:tc>
                      <a:txBody>
                        <a:bodyPr/>
                        <a:lstStyle/>
                        <a:p>
                          <a:r>
                            <a:rPr lang="en-US" sz="2800" dirty="0" smtClean="0">
                              <a:solidFill>
                                <a:schemeClr val="bg2">
                                  <a:lumMod val="50000"/>
                                </a:schemeClr>
                              </a:solidFill>
                            </a:rPr>
                            <a:t>Resolving Power </a:t>
                          </a:r>
                          <a:endParaRPr lang="en-US" sz="2800" dirty="0">
                            <a:solidFill>
                              <a:schemeClr val="bg2">
                                <a:lumMod val="50000"/>
                              </a:schemeClr>
                            </a:solidFill>
                          </a:endParaRPr>
                        </a:p>
                      </a:txBody>
                      <a:tcPr anchor="ctr"/>
                    </a:tc>
                    <a:tc>
                      <a:txBody>
                        <a:bodyPr/>
                        <a:lstStyle/>
                        <a:p>
                          <a:endParaRPr lang="en-US"/>
                        </a:p>
                      </a:txBody>
                      <a:tcPr anchor="ctr">
                        <a:blipFill rotWithShape="1">
                          <a:blip r:embed="rId3"/>
                          <a:stretch>
                            <a:fillRect l="-81304" t="-633" b="-381646"/>
                          </a:stretch>
                        </a:blipFill>
                      </a:tcPr>
                    </a:tc>
                  </a:tr>
                  <a:tr h="977456">
                    <a:tc>
                      <a:txBody>
                        <a:bodyPr/>
                        <a:lstStyle/>
                        <a:p>
                          <a:r>
                            <a:rPr lang="en-US" sz="2800" dirty="0" smtClean="0">
                              <a:solidFill>
                                <a:schemeClr val="bg2">
                                  <a:lumMod val="50000"/>
                                </a:schemeClr>
                              </a:solidFill>
                            </a:rPr>
                            <a:t>Magnification </a:t>
                          </a:r>
                          <a:endParaRPr lang="en-US" sz="2800" dirty="0">
                            <a:solidFill>
                              <a:schemeClr val="bg2">
                                <a:lumMod val="50000"/>
                              </a:schemeClr>
                            </a:solidFill>
                          </a:endParaRPr>
                        </a:p>
                      </a:txBody>
                      <a:tcPr anchor="ctr"/>
                    </a:tc>
                    <a:tc>
                      <a:txBody>
                        <a:bodyPr/>
                        <a:lstStyle/>
                        <a:p>
                          <a:endParaRPr lang="en-US"/>
                        </a:p>
                      </a:txBody>
                      <a:tcPr anchor="ctr">
                        <a:blipFill rotWithShape="1">
                          <a:blip r:embed="rId3"/>
                          <a:stretch>
                            <a:fillRect l="-81304" t="-98758" b="-274534"/>
                          </a:stretch>
                        </a:blipFill>
                      </a:tcPr>
                    </a:tc>
                  </a:tr>
                  <a:tr h="897521">
                    <a:tc>
                      <a:txBody>
                        <a:bodyPr/>
                        <a:lstStyle/>
                        <a:p>
                          <a:r>
                            <a:rPr lang="en-US" sz="2800" dirty="0" smtClean="0">
                              <a:solidFill>
                                <a:schemeClr val="bg2">
                                  <a:lumMod val="50000"/>
                                </a:schemeClr>
                              </a:solidFill>
                            </a:rPr>
                            <a:t>Magnitude Limit </a:t>
                          </a:r>
                          <a:endParaRPr lang="en-US" sz="2800" dirty="0">
                            <a:solidFill>
                              <a:schemeClr val="bg2">
                                <a:lumMod val="50000"/>
                              </a:schemeClr>
                            </a:solidFill>
                          </a:endParaRPr>
                        </a:p>
                      </a:txBody>
                      <a:tcPr anchor="ctr"/>
                    </a:tc>
                    <a:tc>
                      <a:txBody>
                        <a:bodyPr/>
                        <a:lstStyle/>
                        <a:p>
                          <a:endParaRPr lang="en-US"/>
                        </a:p>
                      </a:txBody>
                      <a:tcPr anchor="ctr">
                        <a:blipFill rotWithShape="1">
                          <a:blip r:embed="rId3"/>
                          <a:stretch>
                            <a:fillRect l="-81304" t="-217687" b="-200680"/>
                          </a:stretch>
                        </a:blipFill>
                      </a:tcPr>
                    </a:tc>
                  </a:tr>
                  <a:tr h="897521">
                    <a:tc>
                      <a:txBody>
                        <a:bodyPr/>
                        <a:lstStyle/>
                        <a:p>
                          <a:r>
                            <a:rPr lang="en-US" sz="2800" dirty="0" smtClean="0">
                              <a:solidFill>
                                <a:schemeClr val="bg2">
                                  <a:lumMod val="50000"/>
                                </a:schemeClr>
                              </a:solidFill>
                            </a:rPr>
                            <a:t>Exit Pupil </a:t>
                          </a:r>
                          <a:endParaRPr lang="en-US" sz="2800" dirty="0">
                            <a:solidFill>
                              <a:schemeClr val="bg2">
                                <a:lumMod val="50000"/>
                              </a:schemeClr>
                            </a:solidFill>
                          </a:endParaRPr>
                        </a:p>
                      </a:txBody>
                      <a:tcPr anchor="ctr"/>
                    </a:tc>
                    <a:tc>
                      <a:txBody>
                        <a:bodyPr/>
                        <a:lstStyle/>
                        <a:p>
                          <a:endParaRPr lang="en-US"/>
                        </a:p>
                      </a:txBody>
                      <a:tcPr anchor="ctr">
                        <a:blipFill rotWithShape="1">
                          <a:blip r:embed="rId3"/>
                          <a:stretch>
                            <a:fillRect l="-81304" t="-317687" b="-100680"/>
                          </a:stretch>
                        </a:blipFill>
                      </a:tcPr>
                    </a:tc>
                  </a:tr>
                  <a:tr h="897521">
                    <a:tc>
                      <a:txBody>
                        <a:bodyPr/>
                        <a:lstStyle/>
                        <a:p>
                          <a:r>
                            <a:rPr lang="en-US" sz="2800" dirty="0" smtClean="0">
                              <a:solidFill>
                                <a:schemeClr val="bg2">
                                  <a:lumMod val="50000"/>
                                </a:schemeClr>
                              </a:solidFill>
                            </a:rPr>
                            <a:t>Surface Brightness </a:t>
                          </a:r>
                          <a:endParaRPr lang="en-US" sz="2800" dirty="0">
                            <a:solidFill>
                              <a:schemeClr val="bg2">
                                <a:lumMod val="50000"/>
                              </a:schemeClr>
                            </a:solidFill>
                          </a:endParaRPr>
                        </a:p>
                      </a:txBody>
                      <a:tcPr anchor="ctr"/>
                    </a:tc>
                    <a:tc>
                      <a:txBody>
                        <a:bodyPr/>
                        <a:lstStyle/>
                        <a:p>
                          <a:endParaRPr lang="en-US"/>
                        </a:p>
                      </a:txBody>
                      <a:tcPr anchor="ctr">
                        <a:blipFill rotWithShape="1">
                          <a:blip r:embed="rId3"/>
                          <a:stretch>
                            <a:fillRect l="-81304" t="-417687" b="-680"/>
                          </a:stretch>
                        </a:blipFill>
                      </a:tcPr>
                    </a:tc>
                  </a:tr>
                </a:tbl>
              </a:graphicData>
            </a:graphic>
          </p:graphicFrame>
        </mc:Fallback>
      </mc:AlternateContent>
    </p:spTree>
    <p:extLst>
      <p:ext uri="{BB962C8B-B14F-4D97-AF65-F5344CB8AC3E}">
        <p14:creationId xmlns:p14="http://schemas.microsoft.com/office/powerpoint/2010/main" val="14343805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Cases </a:t>
            </a:r>
            <a:endParaRPr lang="en-US" dirty="0"/>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916896170"/>
                  </p:ext>
                </p:extLst>
              </p:nvPr>
            </p:nvGraphicFramePr>
            <p:xfrm>
              <a:off x="838200" y="1549400"/>
              <a:ext cx="7696200" cy="4699000"/>
            </p:xfrm>
            <a:graphic>
              <a:graphicData uri="http://schemas.openxmlformats.org/drawingml/2006/table">
                <a:tbl>
                  <a:tblPr firstRow="1" bandRow="1">
                    <a:tableStyleId>{5940675A-B579-460E-94D1-54222C63F5DA}</a:tableStyleId>
                  </a:tblPr>
                  <a:tblGrid>
                    <a:gridCol w="2209800"/>
                    <a:gridCol w="1371600"/>
                    <a:gridCol w="1371600"/>
                    <a:gridCol w="1371600"/>
                    <a:gridCol w="1371600"/>
                  </a:tblGrid>
                  <a:tr h="1174750">
                    <a:tc>
                      <a:txBody>
                        <a:bodyPr/>
                        <a:lstStyle/>
                        <a:p>
                          <a:endParaRPr lang="en-US" dirty="0">
                            <a:solidFill>
                              <a:schemeClr val="bg2">
                                <a:lumMod val="50000"/>
                              </a:schemeClr>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2"/>
                        </a:solidFill>
                      </a:tcPr>
                    </a:tc>
                    <a:tc>
                      <a:txBody>
                        <a:bodyPr/>
                        <a:lstStyle/>
                        <a:p>
                          <a:r>
                            <a:rPr lang="en-US" dirty="0" smtClean="0">
                              <a:solidFill>
                                <a:schemeClr val="bg2">
                                  <a:lumMod val="50000"/>
                                </a:schemeClr>
                              </a:solidFill>
                            </a:rPr>
                            <a:t>Exit Pupil </a:t>
                          </a:r>
                          <a:endParaRPr lang="en-US" dirty="0">
                            <a:solidFill>
                              <a:schemeClr val="bg2">
                                <a:lumMod val="50000"/>
                              </a:schemeClr>
                            </a:solidFill>
                          </a:endParaRPr>
                        </a:p>
                      </a:txBody>
                      <a:tcPr anchor="b"/>
                    </a:tc>
                    <a:tc>
                      <a:txBody>
                        <a:bodyPr/>
                        <a:lstStyle/>
                        <a:p>
                          <a:r>
                            <a:rPr lang="en-US" sz="1600" dirty="0" smtClean="0">
                              <a:solidFill>
                                <a:schemeClr val="bg2">
                                  <a:lumMod val="50000"/>
                                </a:schemeClr>
                              </a:solidFill>
                            </a:rPr>
                            <a:t>Magnification</a:t>
                          </a:r>
                          <a:endParaRPr lang="en-US" sz="1600" dirty="0">
                            <a:solidFill>
                              <a:schemeClr val="bg2">
                                <a:lumMod val="50000"/>
                              </a:schemeClr>
                            </a:solidFill>
                          </a:endParaRPr>
                        </a:p>
                      </a:txBody>
                      <a:tcPr anchor="b"/>
                    </a:tc>
                    <a:tc>
                      <a:txBody>
                        <a:bodyPr/>
                        <a:lstStyle/>
                        <a:p>
                          <a:r>
                            <a:rPr lang="en-US" dirty="0" smtClean="0">
                              <a:solidFill>
                                <a:schemeClr val="bg2">
                                  <a:lumMod val="50000"/>
                                </a:schemeClr>
                              </a:solidFill>
                            </a:rPr>
                            <a:t>Eyepiece Focal Length</a:t>
                          </a:r>
                          <a:r>
                            <a:rPr lang="en-US" baseline="0" dirty="0" smtClean="0">
                              <a:solidFill>
                                <a:schemeClr val="bg2">
                                  <a:lumMod val="50000"/>
                                </a:schemeClr>
                              </a:solidFill>
                            </a:rPr>
                            <a:t> </a:t>
                          </a:r>
                          <a:endParaRPr lang="en-US" dirty="0">
                            <a:solidFill>
                              <a:schemeClr val="bg2">
                                <a:lumMod val="50000"/>
                              </a:schemeClr>
                            </a:solidFill>
                          </a:endParaRPr>
                        </a:p>
                      </a:txBody>
                      <a:tcPr anchor="b"/>
                    </a:tc>
                    <a:tc>
                      <a:txBody>
                        <a:bodyPr/>
                        <a:lstStyle/>
                        <a:p>
                          <a:r>
                            <a:rPr lang="en-US" dirty="0" smtClean="0">
                              <a:solidFill>
                                <a:schemeClr val="bg2">
                                  <a:lumMod val="50000"/>
                                </a:schemeClr>
                              </a:solidFill>
                            </a:rPr>
                            <a:t>Surface Brightness </a:t>
                          </a:r>
                          <a:endParaRPr lang="en-US" dirty="0">
                            <a:solidFill>
                              <a:schemeClr val="bg2">
                                <a:lumMod val="50000"/>
                              </a:schemeClr>
                            </a:solidFill>
                          </a:endParaRPr>
                        </a:p>
                      </a:txBody>
                      <a:tcPr anchor="b"/>
                    </a:tc>
                  </a:tr>
                  <a:tr h="1174750">
                    <a:tc>
                      <a:txBody>
                        <a:bodyPr/>
                        <a:lstStyle/>
                        <a:p>
                          <a:r>
                            <a:rPr lang="en-US" sz="2400" dirty="0" smtClean="0">
                              <a:solidFill>
                                <a:schemeClr val="bg2">
                                  <a:lumMod val="50000"/>
                                </a:schemeClr>
                              </a:solidFill>
                            </a:rPr>
                            <a:t>Minimum Magnification </a:t>
                          </a:r>
                          <a:endParaRPr lang="en-US" sz="24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7 mm</a:t>
                          </a:r>
                          <a:endParaRPr lang="en-US" sz="2800" dirty="0">
                            <a:solidFill>
                              <a:schemeClr val="bg2">
                                <a:lumMod val="50000"/>
                              </a:schemeClr>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sz="2800" i="1" smtClean="0">
                                        <a:solidFill>
                                          <a:schemeClr val="bg2">
                                            <a:lumMod val="50000"/>
                                          </a:schemeClr>
                                        </a:solidFill>
                                        <a:latin typeface="Cambria Math"/>
                                      </a:rPr>
                                    </m:ctrlPr>
                                  </m:fPr>
                                  <m:num>
                                    <m:sSub>
                                      <m:sSubPr>
                                        <m:ctrlPr>
                                          <a:rPr lang="en-US" sz="280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𝐷</m:t>
                                        </m:r>
                                      </m:e>
                                      <m:sub>
                                        <m:r>
                                          <a:rPr lang="en-US" sz="2800" b="0" i="1" smtClean="0">
                                            <a:solidFill>
                                              <a:schemeClr val="bg2">
                                                <a:lumMod val="50000"/>
                                              </a:schemeClr>
                                            </a:solidFill>
                                            <a:latin typeface="Cambria Math"/>
                                          </a:rPr>
                                          <m:t>𝑂</m:t>
                                        </m:r>
                                      </m:sub>
                                    </m:sSub>
                                  </m:num>
                                  <m:den>
                                    <m:r>
                                      <a:rPr lang="en-US" sz="2800" b="0" i="1" smtClean="0">
                                        <a:solidFill>
                                          <a:schemeClr val="bg2">
                                            <a:lumMod val="50000"/>
                                          </a:schemeClr>
                                        </a:solidFill>
                                        <a:latin typeface="Cambria Math"/>
                                      </a:rPr>
                                      <m:t>7</m:t>
                                    </m:r>
                                  </m:den>
                                </m:f>
                              </m:oMath>
                            </m:oMathPara>
                          </a14:m>
                          <a:endParaRPr lang="en-US" sz="28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7×f</a:t>
                          </a:r>
                          <a:r>
                            <a:rPr lang="en-US" sz="2800" baseline="-25000" dirty="0" smtClean="0">
                              <a:solidFill>
                                <a:schemeClr val="bg2">
                                  <a:lumMod val="50000"/>
                                </a:schemeClr>
                              </a:solidFill>
                            </a:rPr>
                            <a:t>R</a:t>
                          </a:r>
                          <a:endParaRPr lang="en-US" sz="2800" baseline="-250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100%</a:t>
                          </a:r>
                          <a:endParaRPr lang="en-US" sz="2800" dirty="0">
                            <a:solidFill>
                              <a:schemeClr val="bg2">
                                <a:lumMod val="50000"/>
                              </a:schemeClr>
                            </a:solidFill>
                          </a:endParaRPr>
                        </a:p>
                      </a:txBody>
                      <a:tcPr anchor="ctr"/>
                    </a:tc>
                  </a:tr>
                  <a:tr h="1174750">
                    <a:tc>
                      <a:txBody>
                        <a:bodyPr/>
                        <a:lstStyle/>
                        <a:p>
                          <a:r>
                            <a:rPr lang="en-US" sz="2400" dirty="0" smtClean="0">
                              <a:solidFill>
                                <a:schemeClr val="bg2">
                                  <a:lumMod val="50000"/>
                                </a:schemeClr>
                              </a:solidFill>
                            </a:rPr>
                            <a:t>Optimum Magnification </a:t>
                          </a:r>
                          <a:endParaRPr lang="en-US" sz="24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2 mm</a:t>
                          </a:r>
                          <a:endParaRPr lang="en-US" sz="2800" dirty="0">
                            <a:solidFill>
                              <a:schemeClr val="bg2">
                                <a:lumMod val="50000"/>
                              </a:schemeClr>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sz="2800" i="1" smtClean="0">
                                        <a:solidFill>
                                          <a:schemeClr val="bg2">
                                            <a:lumMod val="50000"/>
                                          </a:schemeClr>
                                        </a:solidFill>
                                        <a:latin typeface="Cambria Math"/>
                                      </a:rPr>
                                    </m:ctrlPr>
                                  </m:fPr>
                                  <m:num>
                                    <m:sSub>
                                      <m:sSubPr>
                                        <m:ctrlPr>
                                          <a:rPr lang="en-US" sz="2800" i="1" smtClean="0">
                                            <a:solidFill>
                                              <a:schemeClr val="bg2">
                                                <a:lumMod val="50000"/>
                                              </a:schemeClr>
                                            </a:solidFill>
                                            <a:latin typeface="Cambria Math"/>
                                          </a:rPr>
                                        </m:ctrlPr>
                                      </m:sSubPr>
                                      <m:e>
                                        <m:r>
                                          <a:rPr lang="en-US" sz="2800" b="0" i="1" smtClean="0">
                                            <a:solidFill>
                                              <a:schemeClr val="bg2">
                                                <a:lumMod val="50000"/>
                                              </a:schemeClr>
                                            </a:solidFill>
                                            <a:latin typeface="Cambria Math"/>
                                          </a:rPr>
                                          <m:t>𝐷</m:t>
                                        </m:r>
                                      </m:e>
                                      <m:sub>
                                        <m:r>
                                          <a:rPr lang="en-US" sz="2800" b="0" i="1" smtClean="0">
                                            <a:solidFill>
                                              <a:schemeClr val="bg2">
                                                <a:lumMod val="50000"/>
                                              </a:schemeClr>
                                            </a:solidFill>
                                            <a:latin typeface="Cambria Math"/>
                                          </a:rPr>
                                          <m:t>𝑂</m:t>
                                        </m:r>
                                      </m:sub>
                                    </m:sSub>
                                  </m:num>
                                  <m:den>
                                    <m:r>
                                      <a:rPr lang="en-US" sz="2800" b="0" i="1" smtClean="0">
                                        <a:solidFill>
                                          <a:schemeClr val="bg2">
                                            <a:lumMod val="50000"/>
                                          </a:schemeClr>
                                        </a:solidFill>
                                        <a:latin typeface="Cambria Math"/>
                                      </a:rPr>
                                      <m:t>2</m:t>
                                    </m:r>
                                  </m:den>
                                </m:f>
                              </m:oMath>
                            </m:oMathPara>
                          </a14:m>
                          <a:endParaRPr lang="en-US" sz="2800" dirty="0">
                            <a:solidFill>
                              <a:schemeClr val="bg2">
                                <a:lumMod val="50000"/>
                              </a:schemeClr>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solidFill>
                                <a:schemeClr val="bg2">
                                  <a:lumMod val="50000"/>
                                </a:schemeClr>
                              </a:solidFill>
                            </a:rPr>
                            <a:t>2×f</a:t>
                          </a:r>
                          <a:r>
                            <a:rPr lang="en-US" sz="2800" baseline="-25000" dirty="0" smtClean="0">
                              <a:solidFill>
                                <a:schemeClr val="bg2">
                                  <a:lumMod val="50000"/>
                                </a:schemeClr>
                              </a:solidFill>
                            </a:rPr>
                            <a:t>R</a:t>
                          </a:r>
                        </a:p>
                      </a:txBody>
                      <a:tcPr anchor="ctr"/>
                    </a:tc>
                    <a:tc>
                      <a:txBody>
                        <a:bodyPr/>
                        <a:lstStyle/>
                        <a:p>
                          <a:pPr algn="ctr"/>
                          <a:r>
                            <a:rPr lang="en-US" sz="2800" dirty="0" smtClean="0">
                              <a:solidFill>
                                <a:schemeClr val="bg2">
                                  <a:lumMod val="50000"/>
                                </a:schemeClr>
                              </a:solidFill>
                            </a:rPr>
                            <a:t>8%</a:t>
                          </a:r>
                          <a:endParaRPr lang="en-US" sz="2800" dirty="0">
                            <a:solidFill>
                              <a:schemeClr val="bg2">
                                <a:lumMod val="50000"/>
                              </a:schemeClr>
                            </a:solidFill>
                          </a:endParaRPr>
                        </a:p>
                      </a:txBody>
                      <a:tcPr anchor="ctr"/>
                    </a:tc>
                  </a:tr>
                  <a:tr h="1174750">
                    <a:tc>
                      <a:txBody>
                        <a:bodyPr/>
                        <a:lstStyle/>
                        <a:p>
                          <a:r>
                            <a:rPr lang="en-US" sz="2400" dirty="0" smtClean="0">
                              <a:solidFill>
                                <a:schemeClr val="bg2">
                                  <a:lumMod val="50000"/>
                                </a:schemeClr>
                              </a:solidFill>
                            </a:rPr>
                            <a:t>Maximum Magnification </a:t>
                          </a:r>
                          <a:endParaRPr lang="en-US" sz="24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1 mm</a:t>
                          </a:r>
                          <a:endParaRPr lang="en-US" sz="28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D</a:t>
                          </a:r>
                          <a:r>
                            <a:rPr lang="en-US" sz="2800" baseline="-25000" dirty="0" smtClean="0">
                              <a:solidFill>
                                <a:schemeClr val="bg2">
                                  <a:lumMod val="50000"/>
                                </a:schemeClr>
                              </a:solidFill>
                            </a:rPr>
                            <a:t>O</a:t>
                          </a:r>
                          <a:r>
                            <a:rPr lang="en-US" sz="2800" dirty="0" smtClean="0">
                              <a:solidFill>
                                <a:schemeClr val="bg2">
                                  <a:lumMod val="50000"/>
                                </a:schemeClr>
                              </a:solidFill>
                            </a:rPr>
                            <a:t> </a:t>
                          </a:r>
                          <a:endParaRPr lang="en-US" sz="2800" dirty="0">
                            <a:solidFill>
                              <a:schemeClr val="bg2">
                                <a:lumMod val="50000"/>
                              </a:schemeClr>
                            </a:solidFill>
                          </a:endParaRPr>
                        </a:p>
                      </a:txBody>
                      <a:tcPr anchor="ctr"/>
                    </a:tc>
                    <a:tc>
                      <a:txBody>
                        <a:bodyPr/>
                        <a:lstStyle/>
                        <a:p>
                          <a:pPr algn="ctr"/>
                          <a:r>
                            <a:rPr lang="en-US" sz="2800" dirty="0" err="1" smtClean="0">
                              <a:solidFill>
                                <a:schemeClr val="bg2">
                                  <a:lumMod val="50000"/>
                                </a:schemeClr>
                              </a:solidFill>
                            </a:rPr>
                            <a:t>f</a:t>
                          </a:r>
                          <a:r>
                            <a:rPr lang="en-US" sz="2800" baseline="-25000" dirty="0" err="1" smtClean="0">
                              <a:solidFill>
                                <a:schemeClr val="bg2">
                                  <a:lumMod val="50000"/>
                                </a:schemeClr>
                              </a:solidFill>
                            </a:rPr>
                            <a:t>R</a:t>
                          </a:r>
                          <a:endParaRPr lang="en-US" sz="28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2% </a:t>
                          </a:r>
                          <a:endParaRPr lang="en-US" sz="2800" dirty="0">
                            <a:solidFill>
                              <a:schemeClr val="bg2">
                                <a:lumMod val="50000"/>
                              </a:schemeClr>
                            </a:solidFill>
                          </a:endParaRPr>
                        </a:p>
                      </a:txBody>
                      <a:tcPr anchor="ct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916896170"/>
                  </p:ext>
                </p:extLst>
              </p:nvPr>
            </p:nvGraphicFramePr>
            <p:xfrm>
              <a:off x="838200" y="1549400"/>
              <a:ext cx="7696200" cy="4699000"/>
            </p:xfrm>
            <a:graphic>
              <a:graphicData uri="http://schemas.openxmlformats.org/drawingml/2006/table">
                <a:tbl>
                  <a:tblPr firstRow="1" bandRow="1">
                    <a:tableStyleId>{5940675A-B579-460E-94D1-54222C63F5DA}</a:tableStyleId>
                  </a:tblPr>
                  <a:tblGrid>
                    <a:gridCol w="2209800"/>
                    <a:gridCol w="1371600"/>
                    <a:gridCol w="1371600"/>
                    <a:gridCol w="1371600"/>
                    <a:gridCol w="1371600"/>
                  </a:tblGrid>
                  <a:tr h="1174750">
                    <a:tc>
                      <a:txBody>
                        <a:bodyPr/>
                        <a:lstStyle/>
                        <a:p>
                          <a:endParaRPr lang="en-US" dirty="0">
                            <a:solidFill>
                              <a:schemeClr val="bg2">
                                <a:lumMod val="50000"/>
                              </a:schemeClr>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2"/>
                        </a:solidFill>
                      </a:tcPr>
                    </a:tc>
                    <a:tc>
                      <a:txBody>
                        <a:bodyPr/>
                        <a:lstStyle/>
                        <a:p>
                          <a:r>
                            <a:rPr lang="en-US" dirty="0" smtClean="0">
                              <a:solidFill>
                                <a:schemeClr val="bg2">
                                  <a:lumMod val="50000"/>
                                </a:schemeClr>
                              </a:solidFill>
                            </a:rPr>
                            <a:t>Exit Pupil </a:t>
                          </a:r>
                          <a:endParaRPr lang="en-US" dirty="0">
                            <a:solidFill>
                              <a:schemeClr val="bg2">
                                <a:lumMod val="50000"/>
                              </a:schemeClr>
                            </a:solidFill>
                          </a:endParaRPr>
                        </a:p>
                      </a:txBody>
                      <a:tcPr anchor="b"/>
                    </a:tc>
                    <a:tc>
                      <a:txBody>
                        <a:bodyPr/>
                        <a:lstStyle/>
                        <a:p>
                          <a:r>
                            <a:rPr lang="en-US" sz="1600" dirty="0" smtClean="0">
                              <a:solidFill>
                                <a:schemeClr val="bg2">
                                  <a:lumMod val="50000"/>
                                </a:schemeClr>
                              </a:solidFill>
                            </a:rPr>
                            <a:t>Magnification</a:t>
                          </a:r>
                          <a:endParaRPr lang="en-US" sz="1600" dirty="0">
                            <a:solidFill>
                              <a:schemeClr val="bg2">
                                <a:lumMod val="50000"/>
                              </a:schemeClr>
                            </a:solidFill>
                          </a:endParaRPr>
                        </a:p>
                      </a:txBody>
                      <a:tcPr anchor="b"/>
                    </a:tc>
                    <a:tc>
                      <a:txBody>
                        <a:bodyPr/>
                        <a:lstStyle/>
                        <a:p>
                          <a:r>
                            <a:rPr lang="en-US" dirty="0" smtClean="0">
                              <a:solidFill>
                                <a:schemeClr val="bg2">
                                  <a:lumMod val="50000"/>
                                </a:schemeClr>
                              </a:solidFill>
                            </a:rPr>
                            <a:t>Eyepiece Focal Length</a:t>
                          </a:r>
                          <a:r>
                            <a:rPr lang="en-US" baseline="0" dirty="0" smtClean="0">
                              <a:solidFill>
                                <a:schemeClr val="bg2">
                                  <a:lumMod val="50000"/>
                                </a:schemeClr>
                              </a:solidFill>
                            </a:rPr>
                            <a:t> </a:t>
                          </a:r>
                          <a:endParaRPr lang="en-US" dirty="0">
                            <a:solidFill>
                              <a:schemeClr val="bg2">
                                <a:lumMod val="50000"/>
                              </a:schemeClr>
                            </a:solidFill>
                          </a:endParaRPr>
                        </a:p>
                      </a:txBody>
                      <a:tcPr anchor="b"/>
                    </a:tc>
                    <a:tc>
                      <a:txBody>
                        <a:bodyPr/>
                        <a:lstStyle/>
                        <a:p>
                          <a:r>
                            <a:rPr lang="en-US" dirty="0" smtClean="0">
                              <a:solidFill>
                                <a:schemeClr val="bg2">
                                  <a:lumMod val="50000"/>
                                </a:schemeClr>
                              </a:solidFill>
                            </a:rPr>
                            <a:t>Surface Brightness </a:t>
                          </a:r>
                          <a:endParaRPr lang="en-US" dirty="0">
                            <a:solidFill>
                              <a:schemeClr val="bg2">
                                <a:lumMod val="50000"/>
                              </a:schemeClr>
                            </a:solidFill>
                          </a:endParaRPr>
                        </a:p>
                      </a:txBody>
                      <a:tcPr anchor="b"/>
                    </a:tc>
                  </a:tr>
                  <a:tr h="1174750">
                    <a:tc>
                      <a:txBody>
                        <a:bodyPr/>
                        <a:lstStyle/>
                        <a:p>
                          <a:r>
                            <a:rPr lang="en-US" sz="2400" dirty="0" smtClean="0">
                              <a:solidFill>
                                <a:schemeClr val="bg2">
                                  <a:lumMod val="50000"/>
                                </a:schemeClr>
                              </a:solidFill>
                            </a:rPr>
                            <a:t>Minimum Magnification </a:t>
                          </a:r>
                          <a:endParaRPr lang="en-US" sz="24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7 mm</a:t>
                          </a:r>
                          <a:endParaRPr lang="en-US" sz="2800" dirty="0">
                            <a:solidFill>
                              <a:schemeClr val="bg2">
                                <a:lumMod val="50000"/>
                              </a:schemeClr>
                            </a:solidFill>
                          </a:endParaRPr>
                        </a:p>
                      </a:txBody>
                      <a:tcPr anchor="ctr"/>
                    </a:tc>
                    <a:tc>
                      <a:txBody>
                        <a:bodyPr/>
                        <a:lstStyle/>
                        <a:p>
                          <a:endParaRPr lang="en-US"/>
                        </a:p>
                      </a:txBody>
                      <a:tcPr anchor="ctr">
                        <a:blipFill rotWithShape="1">
                          <a:blip r:embed="rId3"/>
                          <a:stretch>
                            <a:fillRect l="-261333" t="-100000" r="-200000" b="-199482"/>
                          </a:stretch>
                        </a:blipFill>
                      </a:tcPr>
                    </a:tc>
                    <a:tc>
                      <a:txBody>
                        <a:bodyPr/>
                        <a:lstStyle/>
                        <a:p>
                          <a:pPr algn="ctr"/>
                          <a:r>
                            <a:rPr lang="en-US" sz="2800" dirty="0" smtClean="0">
                              <a:solidFill>
                                <a:schemeClr val="bg2">
                                  <a:lumMod val="50000"/>
                                </a:schemeClr>
                              </a:solidFill>
                            </a:rPr>
                            <a:t>7×f</a:t>
                          </a:r>
                          <a:r>
                            <a:rPr lang="en-US" sz="2800" baseline="-25000" dirty="0" smtClean="0">
                              <a:solidFill>
                                <a:schemeClr val="bg2">
                                  <a:lumMod val="50000"/>
                                </a:schemeClr>
                              </a:solidFill>
                            </a:rPr>
                            <a:t>R</a:t>
                          </a:r>
                          <a:endParaRPr lang="en-US" sz="2800" baseline="-250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100%</a:t>
                          </a:r>
                          <a:endParaRPr lang="en-US" sz="2800" dirty="0">
                            <a:solidFill>
                              <a:schemeClr val="bg2">
                                <a:lumMod val="50000"/>
                              </a:schemeClr>
                            </a:solidFill>
                          </a:endParaRPr>
                        </a:p>
                      </a:txBody>
                      <a:tcPr anchor="ctr"/>
                    </a:tc>
                  </a:tr>
                  <a:tr h="1174750">
                    <a:tc>
                      <a:txBody>
                        <a:bodyPr/>
                        <a:lstStyle/>
                        <a:p>
                          <a:r>
                            <a:rPr lang="en-US" sz="2400" dirty="0" smtClean="0">
                              <a:solidFill>
                                <a:schemeClr val="bg2">
                                  <a:lumMod val="50000"/>
                                </a:schemeClr>
                              </a:solidFill>
                            </a:rPr>
                            <a:t>Optimum Magnification </a:t>
                          </a:r>
                          <a:endParaRPr lang="en-US" sz="24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2 mm</a:t>
                          </a:r>
                          <a:endParaRPr lang="en-US" sz="2800" dirty="0">
                            <a:solidFill>
                              <a:schemeClr val="bg2">
                                <a:lumMod val="50000"/>
                              </a:schemeClr>
                            </a:solidFill>
                          </a:endParaRPr>
                        </a:p>
                      </a:txBody>
                      <a:tcPr anchor="ctr"/>
                    </a:tc>
                    <a:tc>
                      <a:txBody>
                        <a:bodyPr/>
                        <a:lstStyle/>
                        <a:p>
                          <a:endParaRPr lang="en-US"/>
                        </a:p>
                      </a:txBody>
                      <a:tcPr anchor="ctr">
                        <a:blipFill rotWithShape="1">
                          <a:blip r:embed="rId3"/>
                          <a:stretch>
                            <a:fillRect l="-261333" t="-201042" r="-200000" b="-100521"/>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solidFill>
                                <a:schemeClr val="bg2">
                                  <a:lumMod val="50000"/>
                                </a:schemeClr>
                              </a:solidFill>
                            </a:rPr>
                            <a:t>2×f</a:t>
                          </a:r>
                          <a:r>
                            <a:rPr lang="en-US" sz="2800" baseline="-25000" dirty="0" smtClean="0">
                              <a:solidFill>
                                <a:schemeClr val="bg2">
                                  <a:lumMod val="50000"/>
                                </a:schemeClr>
                              </a:solidFill>
                            </a:rPr>
                            <a:t>R</a:t>
                          </a:r>
                        </a:p>
                      </a:txBody>
                      <a:tcPr anchor="ctr"/>
                    </a:tc>
                    <a:tc>
                      <a:txBody>
                        <a:bodyPr/>
                        <a:lstStyle/>
                        <a:p>
                          <a:pPr algn="ctr"/>
                          <a:r>
                            <a:rPr lang="en-US" sz="2800" dirty="0" smtClean="0">
                              <a:solidFill>
                                <a:schemeClr val="bg2">
                                  <a:lumMod val="50000"/>
                                </a:schemeClr>
                              </a:solidFill>
                            </a:rPr>
                            <a:t>8%</a:t>
                          </a:r>
                          <a:endParaRPr lang="en-US" sz="2800" dirty="0">
                            <a:solidFill>
                              <a:schemeClr val="bg2">
                                <a:lumMod val="50000"/>
                              </a:schemeClr>
                            </a:solidFill>
                          </a:endParaRPr>
                        </a:p>
                      </a:txBody>
                      <a:tcPr anchor="ctr"/>
                    </a:tc>
                  </a:tr>
                  <a:tr h="1174750">
                    <a:tc>
                      <a:txBody>
                        <a:bodyPr/>
                        <a:lstStyle/>
                        <a:p>
                          <a:r>
                            <a:rPr lang="en-US" sz="2400" dirty="0" smtClean="0">
                              <a:solidFill>
                                <a:schemeClr val="bg2">
                                  <a:lumMod val="50000"/>
                                </a:schemeClr>
                              </a:solidFill>
                            </a:rPr>
                            <a:t>Maximum Magnification </a:t>
                          </a:r>
                          <a:endParaRPr lang="en-US" sz="24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1 mm</a:t>
                          </a:r>
                          <a:endParaRPr lang="en-US" sz="28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D</a:t>
                          </a:r>
                          <a:r>
                            <a:rPr lang="en-US" sz="2800" baseline="-25000" dirty="0" smtClean="0">
                              <a:solidFill>
                                <a:schemeClr val="bg2">
                                  <a:lumMod val="50000"/>
                                </a:schemeClr>
                              </a:solidFill>
                            </a:rPr>
                            <a:t>O</a:t>
                          </a:r>
                          <a:r>
                            <a:rPr lang="en-US" sz="2800" dirty="0" smtClean="0">
                              <a:solidFill>
                                <a:schemeClr val="bg2">
                                  <a:lumMod val="50000"/>
                                </a:schemeClr>
                              </a:solidFill>
                            </a:rPr>
                            <a:t> </a:t>
                          </a:r>
                          <a:endParaRPr lang="en-US" sz="2800" dirty="0">
                            <a:solidFill>
                              <a:schemeClr val="bg2">
                                <a:lumMod val="50000"/>
                              </a:schemeClr>
                            </a:solidFill>
                          </a:endParaRPr>
                        </a:p>
                      </a:txBody>
                      <a:tcPr anchor="ctr"/>
                    </a:tc>
                    <a:tc>
                      <a:txBody>
                        <a:bodyPr/>
                        <a:lstStyle/>
                        <a:p>
                          <a:pPr algn="ctr"/>
                          <a:r>
                            <a:rPr lang="en-US" sz="2800" dirty="0" err="1" smtClean="0">
                              <a:solidFill>
                                <a:schemeClr val="bg2">
                                  <a:lumMod val="50000"/>
                                </a:schemeClr>
                              </a:solidFill>
                            </a:rPr>
                            <a:t>f</a:t>
                          </a:r>
                          <a:r>
                            <a:rPr lang="en-US" sz="2800" baseline="-25000" dirty="0" err="1" smtClean="0">
                              <a:solidFill>
                                <a:schemeClr val="bg2">
                                  <a:lumMod val="50000"/>
                                </a:schemeClr>
                              </a:solidFill>
                            </a:rPr>
                            <a:t>R</a:t>
                          </a:r>
                          <a:endParaRPr lang="en-US" sz="2800" dirty="0">
                            <a:solidFill>
                              <a:schemeClr val="bg2">
                                <a:lumMod val="50000"/>
                              </a:schemeClr>
                            </a:solidFill>
                          </a:endParaRPr>
                        </a:p>
                      </a:txBody>
                      <a:tcPr anchor="ctr"/>
                    </a:tc>
                    <a:tc>
                      <a:txBody>
                        <a:bodyPr/>
                        <a:lstStyle/>
                        <a:p>
                          <a:pPr algn="ctr"/>
                          <a:r>
                            <a:rPr lang="en-US" sz="2800" dirty="0" smtClean="0">
                              <a:solidFill>
                                <a:schemeClr val="bg2">
                                  <a:lumMod val="50000"/>
                                </a:schemeClr>
                              </a:solidFill>
                            </a:rPr>
                            <a:t>2% </a:t>
                          </a:r>
                          <a:endParaRPr lang="en-US" sz="2800" dirty="0">
                            <a:solidFill>
                              <a:schemeClr val="bg2">
                                <a:lumMod val="50000"/>
                              </a:schemeClr>
                            </a:solidFill>
                          </a:endParaRPr>
                        </a:p>
                      </a:txBody>
                      <a:tcPr anchor="ctr"/>
                    </a:tc>
                  </a:tr>
                </a:tbl>
              </a:graphicData>
            </a:graphic>
          </p:graphicFrame>
        </mc:Fallback>
      </mc:AlternateContent>
    </p:spTree>
    <p:extLst>
      <p:ext uri="{BB962C8B-B14F-4D97-AF65-F5344CB8AC3E}">
        <p14:creationId xmlns:p14="http://schemas.microsoft.com/office/powerpoint/2010/main" val="18118959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So Now You Know... </a:t>
            </a:r>
          </a:p>
        </p:txBody>
      </p:sp>
      <p:sp>
        <p:nvSpPr>
          <p:cNvPr id="147459" name="Rectangle 3" descr="Rectangle: Click to edit Master text styles&#10;Second level&#10;Third level&#10;Fourth level&#10;Fifth level"/>
          <p:cNvSpPr>
            <a:spLocks noGrp="1" noChangeArrowheads="1"/>
          </p:cNvSpPr>
          <p:nvPr>
            <p:ph type="body" idx="1"/>
          </p:nvPr>
        </p:nvSpPr>
        <p:spPr/>
        <p:txBody>
          <a:bodyPr/>
          <a:lstStyle/>
          <a:p>
            <a:pPr marL="574675" indent="-574675">
              <a:spcBef>
                <a:spcPts val="1800"/>
              </a:spcBef>
            </a:pPr>
            <a:r>
              <a:rPr lang="en-US" sz="2800"/>
              <a:t>How to calculate the </a:t>
            </a:r>
            <a:r>
              <a:rPr lang="en-US" sz="2800" u="sng"/>
              <a:t>resolving power</a:t>
            </a:r>
            <a:r>
              <a:rPr lang="en-US" sz="2800"/>
              <a:t> of your scope </a:t>
            </a:r>
          </a:p>
          <a:p>
            <a:pPr marL="574675" indent="-574675">
              <a:spcBef>
                <a:spcPts val="1800"/>
              </a:spcBef>
            </a:pPr>
            <a:r>
              <a:rPr lang="en-US" sz="2800"/>
              <a:t>How to calculate </a:t>
            </a:r>
            <a:r>
              <a:rPr lang="en-US" sz="2800" u="sng"/>
              <a:t>magnification</a:t>
            </a:r>
            <a:r>
              <a:rPr lang="en-US" sz="2800"/>
              <a:t>, and how to find min, max, and optimum </a:t>
            </a:r>
          </a:p>
          <a:p>
            <a:pPr marL="574675" indent="-574675">
              <a:spcBef>
                <a:spcPts val="1800"/>
              </a:spcBef>
            </a:pPr>
            <a:r>
              <a:rPr lang="en-US" sz="2800"/>
              <a:t>How to calculate </a:t>
            </a:r>
            <a:r>
              <a:rPr lang="en-US" sz="2800" u="sng"/>
              <a:t>brightness</a:t>
            </a:r>
            <a:r>
              <a:rPr lang="en-US" sz="2800"/>
              <a:t> of stars, galaxies &amp; nebulae in your scope </a:t>
            </a:r>
          </a:p>
          <a:p>
            <a:pPr marL="574675" indent="-574675">
              <a:spcBef>
                <a:spcPts val="1800"/>
              </a:spcBef>
            </a:pPr>
            <a:r>
              <a:rPr lang="en-US" sz="2800"/>
              <a:t>How to set the performance of your scope for the task at hand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Reference on the Web </a:t>
            </a:r>
          </a:p>
        </p:txBody>
      </p:sp>
      <p:sp>
        <p:nvSpPr>
          <p:cNvPr id="122883" name="Rectangle 3" descr="Rectangle: Click to edit Master text styles&#10;Second level&#10;Third level&#10;Fourth level&#10;Fifth level"/>
          <p:cNvSpPr>
            <a:spLocks noGrp="1" noChangeArrowheads="1"/>
          </p:cNvSpPr>
          <p:nvPr>
            <p:ph type="body" idx="1"/>
          </p:nvPr>
        </p:nvSpPr>
        <p:spPr/>
        <p:txBody>
          <a:bodyPr/>
          <a:lstStyle/>
          <a:p>
            <a:pPr marL="0" indent="0">
              <a:lnSpc>
                <a:spcPct val="120000"/>
              </a:lnSpc>
              <a:buNone/>
            </a:pPr>
            <a:r>
              <a:rPr lang="en-US" dirty="0"/>
              <a:t>www.rocketmime.com/astronomy  or... </a:t>
            </a:r>
          </a:p>
        </p:txBody>
      </p:sp>
      <p:pic>
        <p:nvPicPr>
          <p:cNvPr id="193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36825"/>
            <a:ext cx="3902655"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147" y="2536825"/>
            <a:ext cx="4075053"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Appendix  </a:t>
            </a:r>
            <a:endParaRPr lang="en-US" dirty="0"/>
          </a:p>
        </p:txBody>
      </p:sp>
      <p:sp>
        <p:nvSpPr>
          <p:cNvPr id="5" name="Subtitle 4"/>
          <p:cNvSpPr>
            <a:spLocks noGrp="1"/>
          </p:cNvSpPr>
          <p:nvPr>
            <p:ph type="subTitle" idx="1"/>
          </p:nvPr>
        </p:nvSpPr>
        <p:spPr/>
        <p:txBody>
          <a:bodyPr/>
          <a:lstStyle/>
          <a:p>
            <a:r>
              <a:rPr lang="en-US" dirty="0" smtClean="0"/>
              <a:t>...or... the stuff I thought we would not have time to cover...  </a:t>
            </a:r>
            <a:endParaRPr lang="en-US" dirty="0"/>
          </a:p>
        </p:txBody>
      </p:sp>
    </p:spTree>
    <p:extLst>
      <p:ext uri="{BB962C8B-B14F-4D97-AF65-F5344CB8AC3E}">
        <p14:creationId xmlns:p14="http://schemas.microsoft.com/office/powerpoint/2010/main" val="1704800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Resolving Power</a:t>
            </a:r>
            <a:r>
              <a:rPr lang="en-US">
                <a:solidFill>
                  <a:srgbClr val="7277BE"/>
                </a:solidFill>
              </a:rPr>
              <a:t>: Airy Disk</a:t>
            </a:r>
          </a:p>
        </p:txBody>
      </p:sp>
      <p:pic>
        <p:nvPicPr>
          <p:cNvPr id="18505" name="Picture 73" descr="C:\Documents and Settings\owner\My Documents\Astronomy\Web\ScopeDiagrams\AiryDisk_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524000"/>
            <a:ext cx="2032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8507" name="Picture 75" descr="C:\Documents and Settings\owner\My Documents\Astronomy\Web\ScopeDiagrams\AiryDisk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925" y="1524000"/>
            <a:ext cx="2784475"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8508" name="Picture 76" descr="C:\Documents and Settings\owner\My Documents\Astronomy\Web\ScopeDiagrams\AiryDisk_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9675" y="4191000"/>
            <a:ext cx="2244725"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8509" name="Picture 77" descr="C:\Documents and Settings\owner\My Documents\Astronomy\Web\ScopeDiagrams\AiryDisk_4.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4191000"/>
            <a:ext cx="2133600" cy="2032000"/>
          </a:xfrm>
          <a:prstGeom prst="rect">
            <a:avLst/>
          </a:prstGeom>
          <a:noFill/>
          <a:extLst>
            <a:ext uri="{909E8E84-426E-40DD-AFC4-6F175D3DCCD1}">
              <a14:hiddenFill xmlns:a14="http://schemas.microsoft.com/office/drawing/2010/main">
                <a:solidFill>
                  <a:srgbClr val="FFFFFF"/>
                </a:solidFill>
              </a14:hiddenFill>
            </a:ext>
          </a:extLst>
        </p:spPr>
      </p:pic>
      <p:sp>
        <p:nvSpPr>
          <p:cNvPr id="18510" name="Text Box 78"/>
          <p:cNvSpPr txBox="1">
            <a:spLocks noChangeArrowheads="1"/>
          </p:cNvSpPr>
          <p:nvPr/>
        </p:nvSpPr>
        <p:spPr bwMode="auto">
          <a:xfrm>
            <a:off x="4895850" y="4251325"/>
            <a:ext cx="158591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rgbClr val="00008C"/>
                </a:solidFill>
                <a:latin typeface="Tahoma" pitchFamily="34" charset="0"/>
              </a:rPr>
              <a:t>When stars </a:t>
            </a:r>
          </a:p>
          <a:p>
            <a:r>
              <a:rPr lang="en-US" sz="2000" dirty="0">
                <a:solidFill>
                  <a:srgbClr val="00008C"/>
                </a:solidFill>
                <a:latin typeface="Tahoma" pitchFamily="34" charset="0"/>
              </a:rPr>
              <a:t>are closer </a:t>
            </a:r>
          </a:p>
          <a:p>
            <a:r>
              <a:rPr lang="en-US" sz="2000" dirty="0">
                <a:solidFill>
                  <a:srgbClr val="00008C"/>
                </a:solidFill>
                <a:latin typeface="Tahoma" pitchFamily="34" charset="0"/>
              </a:rPr>
              <a:t>than radius </a:t>
            </a:r>
          </a:p>
          <a:p>
            <a:r>
              <a:rPr lang="en-US" sz="2000" dirty="0">
                <a:solidFill>
                  <a:srgbClr val="00008C"/>
                </a:solidFill>
                <a:latin typeface="Tahoma" pitchFamily="34" charset="0"/>
              </a:rPr>
              <a:t>of Airy disk, </a:t>
            </a:r>
          </a:p>
          <a:p>
            <a:r>
              <a:rPr lang="en-US" sz="2000" dirty="0">
                <a:solidFill>
                  <a:srgbClr val="00008C"/>
                </a:solidFill>
                <a:latin typeface="Tahoma" pitchFamily="34" charset="0"/>
              </a:rPr>
              <a:t>cannot </a:t>
            </a:r>
          </a:p>
          <a:p>
            <a:r>
              <a:rPr lang="en-US" sz="2000" dirty="0">
                <a:solidFill>
                  <a:srgbClr val="00008C"/>
                </a:solidFill>
                <a:latin typeface="Tahoma" pitchFamily="34" charset="0"/>
              </a:rPr>
              <a:t>separate</a:t>
            </a:r>
          </a:p>
        </p:txBody>
      </p:sp>
      <p:pic>
        <p:nvPicPr>
          <p:cNvPr id="1935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581400"/>
            <a:ext cx="1764002" cy="276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487492" y="1982204"/>
            <a:ext cx="2017708" cy="557796"/>
            <a:chOff x="1487492" y="1982204"/>
            <a:chExt cx="2017708" cy="557796"/>
          </a:xfrm>
        </p:grpSpPr>
        <p:sp>
          <p:nvSpPr>
            <p:cNvPr id="2" name="TextBox 1"/>
            <p:cNvSpPr txBox="1"/>
            <p:nvPr/>
          </p:nvSpPr>
          <p:spPr>
            <a:xfrm>
              <a:off x="1487492" y="1982204"/>
              <a:ext cx="829971" cy="307777"/>
            </a:xfrm>
            <a:prstGeom prst="rect">
              <a:avLst/>
            </a:prstGeom>
            <a:noFill/>
            <a:ln>
              <a:solidFill>
                <a:schemeClr val="bg2">
                  <a:lumMod val="90000"/>
                </a:schemeClr>
              </a:solidFill>
            </a:ln>
          </p:spPr>
          <p:txBody>
            <a:bodyPr wrap="none" rtlCol="0">
              <a:spAutoFit/>
            </a:bodyPr>
            <a:lstStyle/>
            <a:p>
              <a:pPr algn="r"/>
              <a:r>
                <a:rPr lang="en-US" sz="1400" b="0" i="0" dirty="0" smtClean="0">
                  <a:solidFill>
                    <a:srgbClr val="000098"/>
                  </a:solidFill>
                  <a:latin typeface="GE Inspira" pitchFamily="34" charset="0"/>
                </a:rPr>
                <a:t>Airy Disk</a:t>
              </a:r>
            </a:p>
          </p:txBody>
        </p:sp>
        <p:cxnSp>
          <p:nvCxnSpPr>
            <p:cNvPr id="4" name="Straight Arrow Connector 3"/>
            <p:cNvCxnSpPr>
              <a:stCxn id="2" idx="3"/>
            </p:cNvCxnSpPr>
            <p:nvPr/>
          </p:nvCxnSpPr>
          <p:spPr bwMode="auto">
            <a:xfrm>
              <a:off x="2317463" y="2136093"/>
              <a:ext cx="1187737" cy="403907"/>
            </a:xfrm>
            <a:prstGeom prst="straightConnector1">
              <a:avLst/>
            </a:prstGeom>
            <a:solidFill>
              <a:schemeClr val="accent1"/>
            </a:solidFill>
            <a:ln w="9525" cap="flat" cmpd="sng" algn="ctr">
              <a:solidFill>
                <a:schemeClr val="bg2">
                  <a:lumMod val="9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Group 4"/>
          <p:cNvGrpSpPr/>
          <p:nvPr/>
        </p:nvGrpSpPr>
        <p:grpSpPr>
          <a:xfrm>
            <a:off x="885661" y="2743200"/>
            <a:ext cx="2390939" cy="307777"/>
            <a:chOff x="885661" y="2743200"/>
            <a:chExt cx="2390939" cy="307777"/>
          </a:xfrm>
        </p:grpSpPr>
        <p:sp>
          <p:nvSpPr>
            <p:cNvPr id="10" name="TextBox 9"/>
            <p:cNvSpPr txBox="1"/>
            <p:nvPr/>
          </p:nvSpPr>
          <p:spPr>
            <a:xfrm>
              <a:off x="885661" y="2743200"/>
              <a:ext cx="1431802" cy="307777"/>
            </a:xfrm>
            <a:prstGeom prst="rect">
              <a:avLst/>
            </a:prstGeom>
            <a:noFill/>
            <a:ln>
              <a:solidFill>
                <a:schemeClr val="bg2">
                  <a:lumMod val="90000"/>
                </a:schemeClr>
              </a:solidFill>
            </a:ln>
          </p:spPr>
          <p:txBody>
            <a:bodyPr wrap="none" rtlCol="0">
              <a:spAutoFit/>
            </a:bodyPr>
            <a:lstStyle/>
            <a:p>
              <a:pPr algn="r"/>
              <a:r>
                <a:rPr lang="en-US" sz="1400" b="0" i="0" dirty="0" smtClean="0">
                  <a:solidFill>
                    <a:srgbClr val="000098"/>
                  </a:solidFill>
                  <a:latin typeface="GE Inspira" pitchFamily="34" charset="0"/>
                </a:rPr>
                <a:t>Diffraction Rings</a:t>
              </a:r>
            </a:p>
          </p:txBody>
        </p:sp>
        <p:cxnSp>
          <p:nvCxnSpPr>
            <p:cNvPr id="6" name="Straight Arrow Connector 5"/>
            <p:cNvCxnSpPr>
              <a:stCxn id="10" idx="3"/>
            </p:cNvCxnSpPr>
            <p:nvPr/>
          </p:nvCxnSpPr>
          <p:spPr bwMode="auto">
            <a:xfrm flipV="1">
              <a:off x="2317463" y="2743200"/>
              <a:ext cx="959137" cy="153889"/>
            </a:xfrm>
            <a:prstGeom prst="straightConnector1">
              <a:avLst/>
            </a:prstGeom>
            <a:solidFill>
              <a:schemeClr val="accent1"/>
            </a:solidFill>
            <a:ln w="9525" cap="flat" cmpd="sng" algn="ctr">
              <a:solidFill>
                <a:schemeClr val="bg2">
                  <a:lumMod val="9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Aperture &amp; Diffraction </a:t>
            </a:r>
            <a:endParaRPr lang="en-US" dirty="0"/>
          </a:p>
        </p:txBody>
      </p:sp>
      <p:sp>
        <p:nvSpPr>
          <p:cNvPr id="17411" name="Text Box 3"/>
          <p:cNvSpPr txBox="1">
            <a:spLocks noChangeArrowheads="1"/>
          </p:cNvSpPr>
          <p:nvPr/>
        </p:nvSpPr>
        <p:spPr bwMode="auto">
          <a:xfrm>
            <a:off x="990600" y="1600200"/>
            <a:ext cx="70321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smtClean="0">
                <a:solidFill>
                  <a:srgbClr val="0066CC"/>
                </a:solidFill>
                <a:latin typeface="Tahoma" pitchFamily="34" charset="0"/>
              </a:rPr>
              <a:t>Diffraction Creates an Interference </a:t>
            </a:r>
            <a:r>
              <a:rPr lang="en-US" sz="2800" dirty="0">
                <a:solidFill>
                  <a:srgbClr val="0066CC"/>
                </a:solidFill>
                <a:latin typeface="Tahoma" pitchFamily="34" charset="0"/>
              </a:rPr>
              <a:t>Pattern </a:t>
            </a:r>
          </a:p>
        </p:txBody>
      </p:sp>
      <p:pic>
        <p:nvPicPr>
          <p:cNvPr id="17413" name="Picture 5" descr="C:\Documents and Settings\owner\My Documents\MyWebSite\astronomy\ScopeDiagrams\wslit_prefix.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590800"/>
            <a:ext cx="2674938" cy="322262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C:\Documents and Settings\owner\My Documents\Astronomy\wslit_slow.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590800"/>
            <a:ext cx="3417888" cy="32226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701540" y="2850353"/>
            <a:ext cx="1089660" cy="1219200"/>
            <a:chOff x="4701540" y="2819400"/>
            <a:chExt cx="1089660" cy="1219200"/>
          </a:xfrm>
        </p:grpSpPr>
        <p:grpSp>
          <p:nvGrpSpPr>
            <p:cNvPr id="13" name="Group 12"/>
            <p:cNvGrpSpPr/>
            <p:nvPr/>
          </p:nvGrpSpPr>
          <p:grpSpPr>
            <a:xfrm flipV="1">
              <a:off x="4724400" y="2819400"/>
              <a:ext cx="1066800" cy="1219200"/>
              <a:chOff x="4724400" y="4343400"/>
              <a:chExt cx="1066800" cy="1219200"/>
            </a:xfrm>
          </p:grpSpPr>
          <p:cxnSp>
            <p:nvCxnSpPr>
              <p:cNvPr id="14" name="Straight Arrow Connector 13"/>
              <p:cNvCxnSpPr/>
              <p:nvPr/>
            </p:nvCxnSpPr>
            <p:spPr bwMode="auto">
              <a:xfrm>
                <a:off x="4724400" y="4572000"/>
                <a:ext cx="381000" cy="990600"/>
              </a:xfrm>
              <a:prstGeom prst="straightConnector1">
                <a:avLst/>
              </a:prstGeom>
              <a:solidFill>
                <a:schemeClr val="accent1"/>
              </a:solidFill>
              <a:ln w="9525" cap="flat" cmpd="sng" algn="ctr">
                <a:solidFill>
                  <a:schemeClr val="bg2">
                    <a:lumMod val="9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a:off x="4724400" y="4572000"/>
                <a:ext cx="1066800" cy="685800"/>
              </a:xfrm>
              <a:prstGeom prst="straightConnector1">
                <a:avLst/>
              </a:prstGeom>
              <a:solidFill>
                <a:schemeClr val="accent1"/>
              </a:solidFill>
              <a:ln w="9525" cap="flat" cmpd="sng" algn="ctr">
                <a:solidFill>
                  <a:schemeClr val="bg2">
                    <a:lumMod val="9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V="1">
                <a:off x="4724400" y="4343400"/>
                <a:ext cx="914400" cy="228600"/>
              </a:xfrm>
              <a:prstGeom prst="straightConnector1">
                <a:avLst/>
              </a:prstGeom>
              <a:solidFill>
                <a:schemeClr val="accent1"/>
              </a:solidFill>
              <a:ln w="9525" cap="flat" cmpd="sng" algn="ctr">
                <a:solidFill>
                  <a:schemeClr val="bg2">
                    <a:lumMod val="9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 name="Oval 8"/>
            <p:cNvSpPr/>
            <p:nvPr/>
          </p:nvSpPr>
          <p:spPr bwMode="auto">
            <a:xfrm>
              <a:off x="4701540" y="3787140"/>
              <a:ext cx="45720" cy="4572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pSp>
      <p:grpSp>
        <p:nvGrpSpPr>
          <p:cNvPr id="12" name="Group 11"/>
          <p:cNvGrpSpPr/>
          <p:nvPr/>
        </p:nvGrpSpPr>
        <p:grpSpPr>
          <a:xfrm>
            <a:off x="4701540" y="4343400"/>
            <a:ext cx="1089660" cy="1219200"/>
            <a:chOff x="4701540" y="4343400"/>
            <a:chExt cx="1089660" cy="1219200"/>
          </a:xfrm>
        </p:grpSpPr>
        <p:grpSp>
          <p:nvGrpSpPr>
            <p:cNvPr id="8" name="Group 7"/>
            <p:cNvGrpSpPr/>
            <p:nvPr/>
          </p:nvGrpSpPr>
          <p:grpSpPr>
            <a:xfrm>
              <a:off x="4724400" y="4343400"/>
              <a:ext cx="1066800" cy="1219200"/>
              <a:chOff x="4724400" y="4343400"/>
              <a:chExt cx="1066800" cy="1219200"/>
            </a:xfrm>
          </p:grpSpPr>
          <p:cxnSp>
            <p:nvCxnSpPr>
              <p:cNvPr id="3" name="Straight Arrow Connector 2"/>
              <p:cNvCxnSpPr/>
              <p:nvPr/>
            </p:nvCxnSpPr>
            <p:spPr bwMode="auto">
              <a:xfrm>
                <a:off x="4724400" y="4572000"/>
                <a:ext cx="381000" cy="990600"/>
              </a:xfrm>
              <a:prstGeom prst="straightConnector1">
                <a:avLst/>
              </a:prstGeom>
              <a:solidFill>
                <a:schemeClr val="accent1"/>
              </a:solidFill>
              <a:ln w="9525" cap="flat" cmpd="sng" algn="ctr">
                <a:solidFill>
                  <a:schemeClr val="bg2">
                    <a:lumMod val="9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a:off x="4724400" y="4572000"/>
                <a:ext cx="1066800" cy="685800"/>
              </a:xfrm>
              <a:prstGeom prst="straightConnector1">
                <a:avLst/>
              </a:prstGeom>
              <a:solidFill>
                <a:schemeClr val="accent1"/>
              </a:solidFill>
              <a:ln w="9525" cap="flat" cmpd="sng" algn="ctr">
                <a:solidFill>
                  <a:schemeClr val="bg2">
                    <a:lumMod val="9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V="1">
                <a:off x="4724400" y="4343400"/>
                <a:ext cx="914400" cy="228600"/>
              </a:xfrm>
              <a:prstGeom prst="straightConnector1">
                <a:avLst/>
              </a:prstGeom>
              <a:solidFill>
                <a:schemeClr val="accent1"/>
              </a:solidFill>
              <a:ln w="9525" cap="flat" cmpd="sng" algn="ctr">
                <a:solidFill>
                  <a:schemeClr val="bg2">
                    <a:lumMod val="9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Oval 9"/>
            <p:cNvSpPr/>
            <p:nvPr/>
          </p:nvSpPr>
          <p:spPr bwMode="auto">
            <a:xfrm>
              <a:off x="4701540" y="4549140"/>
              <a:ext cx="45720" cy="4572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pSp>
    </p:spTree>
    <p:extLst>
      <p:ext uri="{BB962C8B-B14F-4D97-AF65-F5344CB8AC3E}">
        <p14:creationId xmlns:p14="http://schemas.microsoft.com/office/powerpoint/2010/main" val="3930603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Resolving Power</a:t>
            </a:r>
          </a:p>
        </p:txBody>
      </p:sp>
      <p:sp>
        <p:nvSpPr>
          <p:cNvPr id="19459" name="Text Box 3"/>
          <p:cNvSpPr txBox="1">
            <a:spLocks noChangeArrowheads="1"/>
          </p:cNvSpPr>
          <p:nvPr/>
        </p:nvSpPr>
        <p:spPr bwMode="auto">
          <a:xfrm>
            <a:off x="990600" y="1600200"/>
            <a:ext cx="4346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0066CC"/>
                </a:solidFill>
                <a:latin typeface="Tahoma" pitchFamily="34" charset="0"/>
              </a:rPr>
              <a:t>Airy Disk in the Telescope </a:t>
            </a:r>
          </a:p>
        </p:txBody>
      </p:sp>
      <p:pic>
        <p:nvPicPr>
          <p:cNvPr id="19460" name="Picture 4" descr="C:\Documents and Settings\owner\My Documents\Astronomy\Web\ScopeDiagrams\StarWithAiryDisk.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67000"/>
            <a:ext cx="2925763" cy="2925763"/>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C:\Documents and Settings\owner\My Documents\MyWebSite\astronomy\ScopeDiagrams\Cas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667000"/>
            <a:ext cx="31369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9462" name="Text Box 6"/>
          <p:cNvSpPr txBox="1">
            <a:spLocks noChangeArrowheads="1"/>
          </p:cNvSpPr>
          <p:nvPr/>
        </p:nvSpPr>
        <p:spPr bwMode="auto">
          <a:xfrm>
            <a:off x="4840288" y="5367338"/>
            <a:ext cx="3362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Castor is a close double</a:t>
            </a:r>
          </a:p>
        </p:txBody>
      </p:sp>
    </p:spTree>
    <p:extLst>
      <p:ext uri="{BB962C8B-B14F-4D97-AF65-F5344CB8AC3E}">
        <p14:creationId xmlns:p14="http://schemas.microsoft.com/office/powerpoint/2010/main" val="228251762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Magnification</a:t>
            </a:r>
          </a:p>
        </p:txBody>
      </p:sp>
      <p:pic>
        <p:nvPicPr>
          <p:cNvPr id="21508" name="Picture 4" descr="C:\Documents and Settings\owner\My Documents\Astronomy\Web\ScopeDiagrams\TelescopeMagnification_p1smal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47800"/>
            <a:ext cx="6019800" cy="285115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762000" y="4560888"/>
            <a:ext cx="777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solidFill>
                  <a:srgbClr val="00008C"/>
                </a:solidFill>
                <a:latin typeface="Tahoma" pitchFamily="34" charset="0"/>
              </a:rPr>
              <a:t>What the objective focuses at distance </a:t>
            </a:r>
            <a:r>
              <a:rPr lang="en-US" sz="2000" dirty="0" err="1">
                <a:solidFill>
                  <a:srgbClr val="00008C"/>
                </a:solidFill>
                <a:latin typeface="Tahoma" pitchFamily="34" charset="0"/>
              </a:rPr>
              <a:t>f</a:t>
            </a:r>
            <a:r>
              <a:rPr lang="en-US" sz="2000" baseline="-25000" dirty="0" err="1">
                <a:solidFill>
                  <a:srgbClr val="00008C"/>
                </a:solidFill>
                <a:latin typeface="Tahoma" pitchFamily="34" charset="0"/>
              </a:rPr>
              <a:t>O</a:t>
            </a:r>
            <a:r>
              <a:rPr lang="en-US" sz="2000" dirty="0">
                <a:solidFill>
                  <a:srgbClr val="00008C"/>
                </a:solidFill>
                <a:latin typeface="Tahoma" pitchFamily="34" charset="0"/>
              </a:rPr>
              <a:t>, the eyepiece views from </a:t>
            </a:r>
            <a:r>
              <a:rPr lang="en-US" sz="2000" dirty="0" err="1">
                <a:solidFill>
                  <a:srgbClr val="00008C"/>
                </a:solidFill>
                <a:latin typeface="Tahoma" pitchFamily="34" charset="0"/>
              </a:rPr>
              <a:t>f</a:t>
            </a:r>
            <a:r>
              <a:rPr lang="en-US" sz="2000" baseline="-25000" dirty="0" err="1">
                <a:solidFill>
                  <a:srgbClr val="00008C"/>
                </a:solidFill>
                <a:latin typeface="Tahoma" pitchFamily="34" charset="0"/>
              </a:rPr>
              <a:t>e</a:t>
            </a:r>
            <a:r>
              <a:rPr lang="en-US" sz="2000" dirty="0">
                <a:solidFill>
                  <a:srgbClr val="00008C"/>
                </a:solidFill>
                <a:latin typeface="Tahoma" pitchFamily="34" charset="0"/>
              </a:rPr>
              <a:t>, which is closer by the ratio </a:t>
            </a:r>
            <a:r>
              <a:rPr lang="en-US" sz="2000" dirty="0" err="1">
                <a:solidFill>
                  <a:srgbClr val="00008C"/>
                </a:solidFill>
                <a:latin typeface="Tahoma" pitchFamily="34" charset="0"/>
              </a:rPr>
              <a:t>f</a:t>
            </a:r>
            <a:r>
              <a:rPr lang="en-US" sz="2000" baseline="-25000" dirty="0" err="1">
                <a:solidFill>
                  <a:srgbClr val="00008C"/>
                </a:solidFill>
                <a:latin typeface="Tahoma" pitchFamily="34" charset="0"/>
              </a:rPr>
              <a:t>O</a:t>
            </a:r>
            <a:r>
              <a:rPr lang="en-US" sz="2000" dirty="0">
                <a:solidFill>
                  <a:srgbClr val="00008C"/>
                </a:solidFill>
                <a:latin typeface="Tahoma" pitchFamily="34" charset="0"/>
              </a:rPr>
              <a:t>/</a:t>
            </a:r>
            <a:r>
              <a:rPr lang="en-US" sz="2000" dirty="0" err="1">
                <a:solidFill>
                  <a:srgbClr val="00008C"/>
                </a:solidFill>
                <a:latin typeface="Tahoma" pitchFamily="34" charset="0"/>
              </a:rPr>
              <a:t>f</a:t>
            </a:r>
            <a:r>
              <a:rPr lang="en-US" sz="2000" baseline="-25000" dirty="0" err="1">
                <a:solidFill>
                  <a:srgbClr val="00008C"/>
                </a:solidFill>
                <a:latin typeface="Tahoma" pitchFamily="34" charset="0"/>
              </a:rPr>
              <a:t>e</a:t>
            </a:r>
            <a:r>
              <a:rPr lang="en-US" sz="2000" dirty="0">
                <a:solidFill>
                  <a:srgbClr val="00008C"/>
                </a:solidFill>
                <a:latin typeface="Tahoma" pitchFamily="34" charset="0"/>
              </a:rPr>
              <a:t>.  You get closer and the image gets bigger.  </a:t>
            </a:r>
          </a:p>
        </p:txBody>
      </p:sp>
      <p:sp>
        <p:nvSpPr>
          <p:cNvPr id="21510" name="Text Box 6"/>
          <p:cNvSpPr txBox="1">
            <a:spLocks noChangeArrowheads="1"/>
          </p:cNvSpPr>
          <p:nvPr/>
        </p:nvSpPr>
        <p:spPr bwMode="auto">
          <a:xfrm>
            <a:off x="716042" y="5791200"/>
            <a:ext cx="20271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solidFill>
                  <a:srgbClr val="00008C"/>
                </a:solidFill>
                <a:latin typeface="Tahoma" pitchFamily="34" charset="0"/>
              </a:rPr>
              <a:t>More rigorously:</a:t>
            </a:r>
            <a:endParaRPr lang="en-US" sz="2800" dirty="0">
              <a:solidFill>
                <a:srgbClr val="00008C"/>
              </a:solidFill>
              <a:latin typeface="+mj-lt"/>
            </a:endParaRPr>
          </a:p>
        </p:txBody>
      </p:sp>
      <p:graphicFrame>
        <p:nvGraphicFramePr>
          <p:cNvPr id="21512" name="Object 8"/>
          <p:cNvGraphicFramePr>
            <a:graphicFrameLocks noChangeAspect="1"/>
          </p:cNvGraphicFramePr>
          <p:nvPr>
            <p:extLst>
              <p:ext uri="{D42A27DB-BD31-4B8C-83A1-F6EECF244321}">
                <p14:modId xmlns:p14="http://schemas.microsoft.com/office/powerpoint/2010/main" val="2144671352"/>
              </p:ext>
            </p:extLst>
          </p:nvPr>
        </p:nvGraphicFramePr>
        <p:xfrm>
          <a:off x="3133725" y="5410200"/>
          <a:ext cx="3114675" cy="1222375"/>
        </p:xfrm>
        <a:graphic>
          <a:graphicData uri="http://schemas.openxmlformats.org/presentationml/2006/ole">
            <mc:AlternateContent xmlns:mc="http://schemas.openxmlformats.org/markup-compatibility/2006">
              <mc:Choice xmlns:v="urn:schemas-microsoft-com:vml" Requires="v">
                <p:oleObj spid="_x0000_s21799" name="Equation" r:id="rId5" imgW="1193760" imgH="469800" progId="Equation.3">
                  <p:embed/>
                </p:oleObj>
              </mc:Choice>
              <mc:Fallback>
                <p:oleObj name="Equation" r:id="rId5" imgW="1193760" imgH="469800" progId="Equation.3">
                  <p:embed/>
                  <p:pic>
                    <p:nvPicPr>
                      <p:cNvPr id="0" name="Object 8"/>
                      <p:cNvPicPr>
                        <a:picLocks noChangeAspect="1" noChangeArrowheads="1"/>
                      </p:cNvPicPr>
                      <p:nvPr/>
                    </p:nvPicPr>
                    <p:blipFill>
                      <a:blip r:embed="rId6"/>
                      <a:srcRect/>
                      <a:stretch>
                        <a:fillRect/>
                      </a:stretch>
                    </p:blipFill>
                    <p:spPr bwMode="auto">
                      <a:xfrm>
                        <a:off x="3133725" y="5410200"/>
                        <a:ext cx="3114675" cy="1222375"/>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Star Brightness &amp; Magnitudes </a:t>
            </a:r>
          </a:p>
        </p:txBody>
      </p:sp>
      <p:sp>
        <p:nvSpPr>
          <p:cNvPr id="86019" name="Rectangle 3" descr="Rectangle: Click to edit Master text styles&#10;Second level&#10;Third level&#10;Fourth level&#10;Fifth level"/>
          <p:cNvSpPr>
            <a:spLocks noGrp="1" noChangeArrowheads="1"/>
          </p:cNvSpPr>
          <p:nvPr>
            <p:ph type="body" idx="1"/>
          </p:nvPr>
        </p:nvSpPr>
        <p:spPr/>
        <p:txBody>
          <a:bodyPr/>
          <a:lstStyle/>
          <a:p>
            <a:pPr marL="574675" indent="-574675"/>
            <a:r>
              <a:rPr lang="en-US"/>
              <a:t>Ancient Greek System </a:t>
            </a:r>
            <a:r>
              <a:rPr lang="en-US">
                <a:solidFill>
                  <a:schemeClr val="accent2"/>
                </a:solidFill>
              </a:rPr>
              <a:t>(Hipparchus) </a:t>
            </a:r>
          </a:p>
          <a:p>
            <a:pPr marL="1087438" lvl="1" indent="-398463"/>
            <a:r>
              <a:rPr lang="en-US"/>
              <a:t>Brightest:  1</a:t>
            </a:r>
            <a:r>
              <a:rPr lang="en-US" baseline="30000"/>
              <a:t>st</a:t>
            </a:r>
            <a:r>
              <a:rPr lang="en-US"/>
              <a:t> magnitude </a:t>
            </a:r>
          </a:p>
          <a:p>
            <a:pPr marL="1087438" lvl="1" indent="-398463"/>
            <a:r>
              <a:rPr lang="en-US"/>
              <a:t>Faintest:  6</a:t>
            </a:r>
            <a:r>
              <a:rPr lang="en-US" baseline="30000"/>
              <a:t>th</a:t>
            </a:r>
            <a:r>
              <a:rPr lang="en-US"/>
              <a:t> magnitude </a:t>
            </a:r>
          </a:p>
          <a:p>
            <a:pPr marL="574675" indent="-574675"/>
            <a:r>
              <a:rPr lang="en-US"/>
              <a:t>Modern System </a:t>
            </a:r>
          </a:p>
          <a:p>
            <a:pPr marL="1087438" lvl="1" indent="-398463"/>
            <a:r>
              <a:rPr lang="en-US"/>
              <a:t>1</a:t>
            </a:r>
            <a:r>
              <a:rPr lang="en-US" baseline="30000"/>
              <a:t>st</a:t>
            </a:r>
            <a:r>
              <a:rPr lang="en-US"/>
              <a:t> mag stars = 100</a:t>
            </a:r>
            <a:r>
              <a:rPr lang="en-US">
                <a:cs typeface="Tahoma" pitchFamily="34" charset="0"/>
              </a:rPr>
              <a:t>×6</a:t>
            </a:r>
            <a:r>
              <a:rPr lang="en-US" baseline="30000">
                <a:cs typeface="Tahoma" pitchFamily="34" charset="0"/>
              </a:rPr>
              <a:t>th</a:t>
            </a:r>
            <a:r>
              <a:rPr lang="en-US">
                <a:cs typeface="Tahoma" pitchFamily="34" charset="0"/>
              </a:rPr>
              <a:t> magnitude </a:t>
            </a:r>
          </a:p>
          <a:p>
            <a:pPr marL="1087438" lvl="1" indent="-398463"/>
            <a:r>
              <a:rPr lang="en-US">
                <a:cs typeface="Tahoma" pitchFamily="34" charset="0"/>
              </a:rPr>
              <a:t>Formal mathematical expression of the ancient Greek system turns out to be:  </a:t>
            </a:r>
          </a:p>
        </p:txBody>
      </p:sp>
      <p:graphicFrame>
        <p:nvGraphicFramePr>
          <p:cNvPr id="86025" name="Object 9"/>
          <p:cNvGraphicFramePr>
            <a:graphicFrameLocks noChangeAspect="1"/>
          </p:cNvGraphicFramePr>
          <p:nvPr>
            <p:extLst>
              <p:ext uri="{D42A27DB-BD31-4B8C-83A1-F6EECF244321}">
                <p14:modId xmlns:p14="http://schemas.microsoft.com/office/powerpoint/2010/main" val="3885043390"/>
              </p:ext>
            </p:extLst>
          </p:nvPr>
        </p:nvGraphicFramePr>
        <p:xfrm>
          <a:off x="2057400" y="5105400"/>
          <a:ext cx="3579813" cy="998538"/>
        </p:xfrm>
        <a:graphic>
          <a:graphicData uri="http://schemas.openxmlformats.org/presentationml/2006/ole">
            <mc:AlternateContent xmlns:mc="http://schemas.openxmlformats.org/markup-compatibility/2006">
              <mc:Choice xmlns:v="urn:schemas-microsoft-com:vml" Requires="v">
                <p:oleObj spid="_x0000_s195602" name="Equation" r:id="rId4" imgW="1739880" imgH="482400" progId="Equation.3">
                  <p:embed/>
                </p:oleObj>
              </mc:Choice>
              <mc:Fallback>
                <p:oleObj name="Equation" r:id="rId4" imgW="1739880" imgH="482400" progId="Equation.3">
                  <p:embed/>
                  <p:pic>
                    <p:nvPicPr>
                      <p:cNvPr id="0" name=""/>
                      <p:cNvPicPr>
                        <a:picLocks noChangeAspect="1" noChangeArrowheads="1"/>
                      </p:cNvPicPr>
                      <p:nvPr/>
                    </p:nvPicPr>
                    <p:blipFill>
                      <a:blip r:embed="rId5"/>
                      <a:srcRect/>
                      <a:stretch>
                        <a:fillRect/>
                      </a:stretch>
                    </p:blipFill>
                    <p:spPr bwMode="auto">
                      <a:xfrm>
                        <a:off x="2057400" y="5105400"/>
                        <a:ext cx="3579813" cy="998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6027" name="Text Box 11"/>
          <p:cNvSpPr txBox="1">
            <a:spLocks noChangeArrowheads="1"/>
          </p:cNvSpPr>
          <p:nvPr/>
        </p:nvSpPr>
        <p:spPr bwMode="auto">
          <a:xfrm>
            <a:off x="1431925" y="6151563"/>
            <a:ext cx="6562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Tahoma" pitchFamily="34" charset="0"/>
              </a:rPr>
              <a:t>Note:  I</a:t>
            </a:r>
            <a:r>
              <a:rPr lang="en-US" sz="1600" baseline="-25000">
                <a:latin typeface="Tahoma" pitchFamily="34" charset="0"/>
              </a:rPr>
              <a:t>0</a:t>
            </a:r>
            <a:r>
              <a:rPr lang="en-US" sz="1600">
                <a:latin typeface="Tahoma" pitchFamily="34" charset="0"/>
              </a:rPr>
              <a:t> , the reference, is brightness of Vega, so Vega is magnitude 0</a:t>
            </a:r>
          </a:p>
        </p:txBody>
      </p:sp>
    </p:spTree>
    <p:extLst>
      <p:ext uri="{BB962C8B-B14F-4D97-AF65-F5344CB8AC3E}">
        <p14:creationId xmlns:p14="http://schemas.microsoft.com/office/powerpoint/2010/main" val="40247815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Scope Gain </a:t>
            </a:r>
          </a:p>
        </p:txBody>
      </p:sp>
      <p:sp>
        <p:nvSpPr>
          <p:cNvPr id="90125" name="Text Box 13"/>
          <p:cNvSpPr txBox="1">
            <a:spLocks noChangeArrowheads="1"/>
          </p:cNvSpPr>
          <p:nvPr/>
        </p:nvSpPr>
        <p:spPr bwMode="auto">
          <a:xfrm>
            <a:off x="1143000" y="4114800"/>
            <a:ext cx="336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98"/>
                </a:solidFill>
                <a:latin typeface="Tahoma" pitchFamily="34" charset="0"/>
              </a:rPr>
              <a:t>taking </a:t>
            </a:r>
            <a:r>
              <a:rPr lang="en-US" dirty="0" err="1">
                <a:solidFill>
                  <a:srgbClr val="000098"/>
                </a:solidFill>
                <a:latin typeface="Tahoma" pitchFamily="34" charset="0"/>
              </a:rPr>
              <a:t>D</a:t>
            </a:r>
            <a:r>
              <a:rPr lang="en-US" baseline="-25000" dirty="0" err="1">
                <a:solidFill>
                  <a:srgbClr val="000098"/>
                </a:solidFill>
                <a:latin typeface="Tahoma" pitchFamily="34" charset="0"/>
              </a:rPr>
              <a:t>eye</a:t>
            </a:r>
            <a:r>
              <a:rPr lang="en-US" dirty="0">
                <a:solidFill>
                  <a:srgbClr val="000098"/>
                </a:solidFill>
                <a:latin typeface="Tahoma" pitchFamily="34" charset="0"/>
              </a:rPr>
              <a:t> to be 7mm, </a:t>
            </a:r>
          </a:p>
        </p:txBody>
      </p:sp>
      <mc:AlternateContent xmlns:mc="http://schemas.openxmlformats.org/markup-compatibility/2006" xmlns:a14="http://schemas.microsoft.com/office/drawing/2010/main">
        <mc:Choice Requires="a14">
          <p:sp>
            <p:nvSpPr>
              <p:cNvPr id="2" name="TextBox 1"/>
              <p:cNvSpPr txBox="1"/>
              <p:nvPr/>
            </p:nvSpPr>
            <p:spPr>
              <a:xfrm>
                <a:off x="1935694" y="4835039"/>
                <a:ext cx="4160306" cy="1337161"/>
              </a:xfrm>
              <a:prstGeom prst="rect">
                <a:avLst/>
              </a:prstGeom>
              <a:noFill/>
              <a:effectLst>
                <a:outerShdw blurRad="50800" dist="38100" dir="2700000" algn="tl" rotWithShape="0">
                  <a:prstClr val="black">
                    <a:alpha val="40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solidFill>
                                <a:srgbClr val="000098"/>
                              </a:solidFill>
                              <a:latin typeface="Cambria Math"/>
                            </a:rPr>
                          </m:ctrlPr>
                        </m:sSubPr>
                        <m:e>
                          <m:r>
                            <m:rPr>
                              <m:nor/>
                            </m:rPr>
                            <a:rPr lang="en-US" sz="3600" b="0" i="0" smtClean="0">
                              <a:solidFill>
                                <a:srgbClr val="000098"/>
                              </a:solidFill>
                              <a:latin typeface="+mj-lt"/>
                            </a:rPr>
                            <m:t>G</m:t>
                          </m:r>
                        </m:e>
                        <m:sub>
                          <m:r>
                            <a:rPr lang="en-US" sz="3600" b="0" i="1" smtClean="0">
                              <a:solidFill>
                                <a:srgbClr val="000098"/>
                              </a:solidFill>
                              <a:latin typeface="Cambria Math"/>
                            </a:rPr>
                            <m:t>𝑚𝑎𝑔</m:t>
                          </m:r>
                        </m:sub>
                      </m:sSub>
                      <m:r>
                        <a:rPr lang="en-US" sz="3600" b="0" i="1" smtClean="0">
                          <a:solidFill>
                            <a:srgbClr val="000098"/>
                          </a:solidFill>
                          <a:latin typeface="Cambria Math"/>
                        </a:rPr>
                        <m:t>=5 </m:t>
                      </m:r>
                      <m:r>
                        <m:rPr>
                          <m:nor/>
                        </m:rPr>
                        <a:rPr lang="en-US" sz="3600" b="0" i="0" smtClean="0">
                          <a:solidFill>
                            <a:srgbClr val="000098"/>
                          </a:solidFill>
                          <a:latin typeface="+mj-lt"/>
                        </a:rPr>
                        <m:t>log</m:t>
                      </m:r>
                      <m:d>
                        <m:dPr>
                          <m:ctrlPr>
                            <a:rPr lang="en-US" sz="3600" b="0" i="1" smtClean="0">
                              <a:solidFill>
                                <a:srgbClr val="000098"/>
                              </a:solidFill>
                              <a:latin typeface="Cambria Math"/>
                            </a:rPr>
                          </m:ctrlPr>
                        </m:dPr>
                        <m:e>
                          <m:f>
                            <m:fPr>
                              <m:ctrlPr>
                                <a:rPr lang="en-US" sz="3600" b="0" i="1" smtClean="0">
                                  <a:solidFill>
                                    <a:srgbClr val="000098"/>
                                  </a:solidFill>
                                  <a:latin typeface="Cambria Math"/>
                                </a:rPr>
                              </m:ctrlPr>
                            </m:fPr>
                            <m:num>
                              <m:sSub>
                                <m:sSubPr>
                                  <m:ctrlPr>
                                    <a:rPr lang="en-US" sz="3600" b="0" i="1" smtClean="0">
                                      <a:solidFill>
                                        <a:srgbClr val="000098"/>
                                      </a:solidFill>
                                      <a:latin typeface="Cambria Math"/>
                                    </a:rPr>
                                  </m:ctrlPr>
                                </m:sSubPr>
                                <m:e>
                                  <m:r>
                                    <m:rPr>
                                      <m:nor/>
                                    </m:rPr>
                                    <a:rPr lang="en-US" sz="3600" b="0" i="0" smtClean="0">
                                      <a:solidFill>
                                        <a:srgbClr val="000098"/>
                                      </a:solidFill>
                                      <a:latin typeface="+mj-lt"/>
                                    </a:rPr>
                                    <m:t>D</m:t>
                                  </m:r>
                                </m:e>
                                <m:sub>
                                  <m:r>
                                    <a:rPr lang="en-US" sz="3600" b="0" i="1" smtClean="0">
                                      <a:solidFill>
                                        <a:srgbClr val="000098"/>
                                      </a:solidFill>
                                      <a:latin typeface="Cambria Math"/>
                                    </a:rPr>
                                    <m:t>𝑂</m:t>
                                  </m:r>
                                </m:sub>
                              </m:sSub>
                            </m:num>
                            <m:den>
                              <m:r>
                                <m:rPr>
                                  <m:nor/>
                                </m:rPr>
                                <a:rPr lang="en-US" sz="3600" b="0" i="0" smtClean="0">
                                  <a:solidFill>
                                    <a:srgbClr val="000098"/>
                                  </a:solidFill>
                                  <a:latin typeface="+mj-lt"/>
                                </a:rPr>
                                <m:t>7</m:t>
                              </m:r>
                            </m:den>
                          </m:f>
                        </m:e>
                      </m:d>
                    </m:oMath>
                  </m:oMathPara>
                </a14:m>
                <a:endParaRPr lang="en-US" sz="3600" dirty="0">
                  <a:solidFill>
                    <a:srgbClr val="000098"/>
                  </a:solidFill>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935694" y="4835039"/>
                <a:ext cx="4160306" cy="1337161"/>
              </a:xfrm>
              <a:prstGeom prst="rect">
                <a:avLst/>
              </a:prstGeom>
              <a:blipFill rotWithShape="1">
                <a:blip r:embed="rId3"/>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4" name="TextBox 3"/>
          <p:cNvSpPr txBox="1"/>
          <p:nvPr/>
        </p:nvSpPr>
        <p:spPr>
          <a:xfrm>
            <a:off x="6140396" y="4895671"/>
            <a:ext cx="2851204" cy="1200329"/>
          </a:xfrm>
          <a:prstGeom prst="rect">
            <a:avLst/>
          </a:prstGeom>
          <a:noFill/>
        </p:spPr>
        <p:txBody>
          <a:bodyPr wrap="square" rtlCol="0">
            <a:spAutoFit/>
          </a:bodyPr>
          <a:lstStyle/>
          <a:p>
            <a:r>
              <a:rPr lang="en-US" dirty="0" smtClean="0">
                <a:solidFill>
                  <a:schemeClr val="bg1">
                    <a:lumMod val="50000"/>
                  </a:schemeClr>
                </a:solidFill>
              </a:rPr>
              <a:t>this is added </a:t>
            </a:r>
          </a:p>
          <a:p>
            <a:r>
              <a:rPr lang="en-US" dirty="0" smtClean="0">
                <a:solidFill>
                  <a:schemeClr val="bg1">
                    <a:lumMod val="50000"/>
                  </a:schemeClr>
                </a:solidFill>
              </a:rPr>
              <a:t>to the magnitude </a:t>
            </a:r>
          </a:p>
          <a:p>
            <a:r>
              <a:rPr lang="en-US" dirty="0" smtClean="0">
                <a:solidFill>
                  <a:schemeClr val="bg1">
                    <a:lumMod val="50000"/>
                  </a:schemeClr>
                </a:solidFill>
              </a:rPr>
              <a:t>you can see by eye </a:t>
            </a:r>
            <a:endParaRPr lang="en-US" dirty="0">
              <a:solidFill>
                <a:schemeClr val="bg1">
                  <a:lumMod val="50000"/>
                </a:schemeClr>
              </a:solidFill>
            </a:endParaRPr>
          </a:p>
        </p:txBody>
      </p:sp>
      <mc:AlternateContent xmlns:mc="http://schemas.openxmlformats.org/markup-compatibility/2006" xmlns:a14="http://schemas.microsoft.com/office/drawing/2010/main">
        <mc:Choice Requires="a14">
          <p:sp>
            <p:nvSpPr>
              <p:cNvPr id="3" name="TextBox 2"/>
              <p:cNvSpPr txBox="1"/>
              <p:nvPr/>
            </p:nvSpPr>
            <p:spPr>
              <a:xfrm>
                <a:off x="1805438" y="1447800"/>
                <a:ext cx="2080762" cy="10166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98"/>
                              </a:solidFill>
                              <a:latin typeface="Cambria Math"/>
                            </a:rPr>
                          </m:ctrlPr>
                        </m:sSubPr>
                        <m:e>
                          <m:r>
                            <m:rPr>
                              <m:nor/>
                            </m:rPr>
                            <a:rPr lang="en-US" b="0" i="0" smtClean="0">
                              <a:solidFill>
                                <a:srgbClr val="000098"/>
                              </a:solidFill>
                              <a:latin typeface="+mj-lt"/>
                            </a:rPr>
                            <m:t>G</m:t>
                          </m:r>
                        </m:e>
                        <m:sub>
                          <m:r>
                            <a:rPr lang="en-US" b="0" i="1" smtClean="0">
                              <a:solidFill>
                                <a:srgbClr val="000098"/>
                              </a:solidFill>
                              <a:latin typeface="Cambria Math"/>
                            </a:rPr>
                            <m:t>𝐿</m:t>
                          </m:r>
                        </m:sub>
                      </m:sSub>
                      <m:r>
                        <a:rPr lang="en-US" b="0" i="1" smtClean="0">
                          <a:solidFill>
                            <a:srgbClr val="000098"/>
                          </a:solidFill>
                          <a:latin typeface="Cambria Math"/>
                        </a:rPr>
                        <m:t>=</m:t>
                      </m:r>
                      <m:sSup>
                        <m:sSupPr>
                          <m:ctrlPr>
                            <a:rPr lang="en-US" b="0" i="1" smtClean="0">
                              <a:solidFill>
                                <a:srgbClr val="000098"/>
                              </a:solidFill>
                              <a:latin typeface="Cambria Math"/>
                            </a:rPr>
                          </m:ctrlPr>
                        </m:sSupPr>
                        <m:e>
                          <m:d>
                            <m:dPr>
                              <m:ctrlPr>
                                <a:rPr lang="en-US" b="0" i="1" smtClean="0">
                                  <a:solidFill>
                                    <a:srgbClr val="000098"/>
                                  </a:solidFill>
                                  <a:latin typeface="Cambria Math"/>
                                </a:rPr>
                              </m:ctrlPr>
                            </m:dPr>
                            <m:e>
                              <m:f>
                                <m:fPr>
                                  <m:ctrlPr>
                                    <a:rPr lang="en-US" b="0" i="1" smtClean="0">
                                      <a:solidFill>
                                        <a:srgbClr val="000098"/>
                                      </a:solidFill>
                                      <a:latin typeface="Cambria Math"/>
                                    </a:rPr>
                                  </m:ctrlPr>
                                </m:fPr>
                                <m:num>
                                  <m:sSub>
                                    <m:sSubPr>
                                      <m:ctrlPr>
                                        <a:rPr lang="en-US" b="0" i="1" smtClean="0">
                                          <a:solidFill>
                                            <a:srgbClr val="000098"/>
                                          </a:solidFill>
                                          <a:latin typeface="Cambria Math"/>
                                        </a:rPr>
                                      </m:ctrlPr>
                                    </m:sSubPr>
                                    <m:e>
                                      <m:r>
                                        <m:rPr>
                                          <m:nor/>
                                        </m:rPr>
                                        <a:rPr lang="en-US" b="0" i="0" smtClean="0">
                                          <a:solidFill>
                                            <a:srgbClr val="000098"/>
                                          </a:solidFill>
                                          <a:latin typeface="+mj-lt"/>
                                        </a:rPr>
                                        <m:t>D</m:t>
                                      </m:r>
                                    </m:e>
                                    <m:sub>
                                      <m:r>
                                        <a:rPr lang="en-US" b="0" i="1" smtClean="0">
                                          <a:solidFill>
                                            <a:srgbClr val="000098"/>
                                          </a:solidFill>
                                          <a:latin typeface="Cambria Math"/>
                                        </a:rPr>
                                        <m:t>𝑂</m:t>
                                      </m:r>
                                    </m:sub>
                                  </m:sSub>
                                </m:num>
                                <m:den>
                                  <m:sSub>
                                    <m:sSubPr>
                                      <m:ctrlPr>
                                        <a:rPr lang="en-US" b="0" i="1" smtClean="0">
                                          <a:solidFill>
                                            <a:srgbClr val="000098"/>
                                          </a:solidFill>
                                          <a:latin typeface="Cambria Math"/>
                                        </a:rPr>
                                      </m:ctrlPr>
                                    </m:sSubPr>
                                    <m:e>
                                      <m:r>
                                        <m:rPr>
                                          <m:nor/>
                                        </m:rPr>
                                        <a:rPr lang="en-US" b="0" i="0" smtClean="0">
                                          <a:solidFill>
                                            <a:srgbClr val="000098"/>
                                          </a:solidFill>
                                          <a:latin typeface="+mj-lt"/>
                                        </a:rPr>
                                        <m:t>D</m:t>
                                      </m:r>
                                    </m:e>
                                    <m:sub>
                                      <m:r>
                                        <a:rPr lang="en-US" b="0" i="1" smtClean="0">
                                          <a:solidFill>
                                            <a:srgbClr val="000098"/>
                                          </a:solidFill>
                                          <a:latin typeface="Cambria Math"/>
                                        </a:rPr>
                                        <m:t>𝑒𝑦𝑒</m:t>
                                      </m:r>
                                    </m:sub>
                                  </m:sSub>
                                </m:den>
                              </m:f>
                            </m:e>
                          </m:d>
                        </m:e>
                        <m:sup>
                          <m:r>
                            <a:rPr lang="en-US" b="0" i="1" smtClean="0">
                              <a:solidFill>
                                <a:srgbClr val="000098"/>
                              </a:solidFill>
                              <a:latin typeface="Cambria Math"/>
                            </a:rPr>
                            <m:t>2</m:t>
                          </m:r>
                        </m:sup>
                      </m:sSup>
                    </m:oMath>
                  </m:oMathPara>
                </a14:m>
                <a:endParaRPr lang="en-US" i="1" dirty="0" smtClean="0">
                  <a:solidFill>
                    <a:srgbClr val="000098"/>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805438" y="1447800"/>
                <a:ext cx="2080762" cy="101662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384085" y="1524000"/>
                <a:ext cx="3921715" cy="9221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b="0" i="0" smtClean="0">
                          <a:solidFill>
                            <a:srgbClr val="000098"/>
                          </a:solidFill>
                          <a:latin typeface="+mj-lt"/>
                        </a:rPr>
                        <m:t>Magnitude</m:t>
                      </m:r>
                      <m:r>
                        <a:rPr lang="en-US" b="0" i="1" smtClean="0">
                          <a:solidFill>
                            <a:srgbClr val="000098"/>
                          </a:solidFill>
                          <a:latin typeface="Cambria Math"/>
                        </a:rPr>
                        <m:t>=2.5</m:t>
                      </m:r>
                      <m:r>
                        <a:rPr lang="en-US" b="0" i="1" smtClean="0">
                          <a:solidFill>
                            <a:srgbClr val="000098"/>
                          </a:solidFill>
                          <a:latin typeface="Cambria Math"/>
                          <a:ea typeface="Cambria Math"/>
                        </a:rPr>
                        <m:t>×</m:t>
                      </m:r>
                      <m:r>
                        <m:rPr>
                          <m:nor/>
                        </m:rPr>
                        <a:rPr lang="en-US" b="0" i="0" smtClean="0">
                          <a:solidFill>
                            <a:srgbClr val="000098"/>
                          </a:solidFill>
                          <a:latin typeface="+mj-lt"/>
                          <a:ea typeface="Cambria Math"/>
                        </a:rPr>
                        <m:t>log</m:t>
                      </m:r>
                      <m:d>
                        <m:dPr>
                          <m:ctrlPr>
                            <a:rPr lang="en-US" b="0" i="1" smtClean="0">
                              <a:solidFill>
                                <a:srgbClr val="000098"/>
                              </a:solidFill>
                              <a:latin typeface="Cambria Math"/>
                              <a:ea typeface="Cambria Math"/>
                            </a:rPr>
                          </m:ctrlPr>
                        </m:dPr>
                        <m:e>
                          <m:f>
                            <m:fPr>
                              <m:ctrlPr>
                                <a:rPr lang="en-US" b="0" i="1" smtClean="0">
                                  <a:solidFill>
                                    <a:srgbClr val="000098"/>
                                  </a:solidFill>
                                  <a:latin typeface="Cambria Math"/>
                                  <a:ea typeface="Cambria Math"/>
                                </a:rPr>
                              </m:ctrlPr>
                            </m:fPr>
                            <m:num>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I</m:t>
                                  </m:r>
                                </m:e>
                                <m:sub>
                                  <m:r>
                                    <a:rPr lang="en-US" b="0" i="1" smtClean="0">
                                      <a:solidFill>
                                        <a:srgbClr val="000098"/>
                                      </a:solidFill>
                                      <a:latin typeface="Cambria Math"/>
                                      <a:ea typeface="Cambria Math"/>
                                    </a:rPr>
                                    <m:t>0</m:t>
                                  </m:r>
                                </m:sub>
                              </m:sSub>
                            </m:num>
                            <m:den>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I</m:t>
                                  </m:r>
                                </m:e>
                                <m:sub>
                                  <m:r>
                                    <a:rPr lang="en-US" b="0" i="1" smtClean="0">
                                      <a:solidFill>
                                        <a:srgbClr val="000098"/>
                                      </a:solidFill>
                                      <a:latin typeface="Cambria Math"/>
                                      <a:ea typeface="Cambria Math"/>
                                    </a:rPr>
                                    <m:t>1</m:t>
                                  </m:r>
                                </m:sub>
                              </m:sSub>
                            </m:den>
                          </m:f>
                        </m:e>
                      </m:d>
                    </m:oMath>
                  </m:oMathPara>
                </a14:m>
                <a:endParaRPr lang="en-US" i="1" dirty="0" smtClean="0">
                  <a:solidFill>
                    <a:srgbClr val="000098"/>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384085" y="1524000"/>
                <a:ext cx="3921715" cy="92217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950336" y="2895600"/>
                <a:ext cx="7584064" cy="10534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b="0" i="0" smtClean="0">
                          <a:solidFill>
                            <a:srgbClr val="000098"/>
                          </a:solidFill>
                          <a:latin typeface="+mj-lt"/>
                        </a:rPr>
                        <m:t>Magnitude</m:t>
                      </m:r>
                      <m:r>
                        <m:rPr>
                          <m:nor/>
                        </m:rPr>
                        <a:rPr lang="en-US" b="0" i="0" smtClean="0">
                          <a:solidFill>
                            <a:srgbClr val="000098"/>
                          </a:solidFill>
                          <a:latin typeface="+mj-lt"/>
                        </a:rPr>
                        <m:t> </m:t>
                      </m:r>
                      <m:r>
                        <m:rPr>
                          <m:nor/>
                        </m:rPr>
                        <a:rPr lang="en-US" b="0" i="0" smtClean="0">
                          <a:solidFill>
                            <a:srgbClr val="000098"/>
                          </a:solidFill>
                          <a:latin typeface="+mj-lt"/>
                        </a:rPr>
                        <m:t>Gain</m:t>
                      </m:r>
                      <m:r>
                        <a:rPr lang="en-US" b="0" i="1" smtClean="0">
                          <a:solidFill>
                            <a:srgbClr val="000098"/>
                          </a:solidFill>
                          <a:latin typeface="Cambria Math"/>
                        </a:rPr>
                        <m:t>=2.5</m:t>
                      </m:r>
                      <m:r>
                        <a:rPr lang="en-US" b="0" i="1" smtClean="0">
                          <a:solidFill>
                            <a:srgbClr val="000098"/>
                          </a:solidFill>
                          <a:latin typeface="Cambria Math"/>
                          <a:ea typeface="Cambria Math"/>
                        </a:rPr>
                        <m:t>×</m:t>
                      </m:r>
                      <m:r>
                        <m:rPr>
                          <m:nor/>
                        </m:rPr>
                        <a:rPr lang="en-US" b="0" i="0" smtClean="0">
                          <a:solidFill>
                            <a:srgbClr val="000098"/>
                          </a:solidFill>
                          <a:latin typeface="+mj-lt"/>
                          <a:ea typeface="Cambria Math"/>
                        </a:rPr>
                        <m:t>log</m:t>
                      </m:r>
                      <m:d>
                        <m:dPr>
                          <m:ctrlPr>
                            <a:rPr lang="en-US" b="0" i="1" smtClean="0">
                              <a:solidFill>
                                <a:srgbClr val="000098"/>
                              </a:solidFill>
                              <a:latin typeface="Cambria Math"/>
                              <a:ea typeface="Cambria Math"/>
                            </a:rPr>
                          </m:ctrlPr>
                        </m:dPr>
                        <m:e>
                          <m:sSup>
                            <m:sSupPr>
                              <m:ctrlPr>
                                <a:rPr lang="en-US" b="0" i="1" smtClean="0">
                                  <a:solidFill>
                                    <a:srgbClr val="000098"/>
                                  </a:solidFill>
                                  <a:latin typeface="Cambria Math"/>
                                  <a:ea typeface="Cambria Math"/>
                                </a:rPr>
                              </m:ctrlPr>
                            </m:sSupPr>
                            <m:e>
                              <m:d>
                                <m:dPr>
                                  <m:begChr m:val="["/>
                                  <m:endChr m:val="]"/>
                                  <m:ctrlPr>
                                    <a:rPr lang="en-US" b="0" i="1" smtClean="0">
                                      <a:solidFill>
                                        <a:srgbClr val="000098"/>
                                      </a:solidFill>
                                      <a:latin typeface="Cambria Math"/>
                                      <a:ea typeface="Cambria Math"/>
                                    </a:rPr>
                                  </m:ctrlPr>
                                </m:dPr>
                                <m:e>
                                  <m:f>
                                    <m:fPr>
                                      <m:ctrlPr>
                                        <a:rPr lang="en-US" b="0" i="1" smtClean="0">
                                          <a:solidFill>
                                            <a:srgbClr val="000098"/>
                                          </a:solidFill>
                                          <a:latin typeface="Cambria Math"/>
                                          <a:ea typeface="Cambria Math"/>
                                        </a:rPr>
                                      </m:ctrlPr>
                                    </m:fPr>
                                    <m:num>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D</m:t>
                                          </m:r>
                                        </m:e>
                                        <m:sub>
                                          <m:r>
                                            <a:rPr lang="en-US" b="0" i="1" smtClean="0">
                                              <a:solidFill>
                                                <a:srgbClr val="000098"/>
                                              </a:solidFill>
                                              <a:latin typeface="Cambria Math"/>
                                              <a:ea typeface="Cambria Math"/>
                                            </a:rPr>
                                            <m:t>𝑂</m:t>
                                          </m:r>
                                        </m:sub>
                                      </m:sSub>
                                    </m:num>
                                    <m:den>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D</m:t>
                                          </m:r>
                                        </m:e>
                                        <m:sub>
                                          <m:r>
                                            <a:rPr lang="en-US" b="0" i="1" smtClean="0">
                                              <a:solidFill>
                                                <a:srgbClr val="000098"/>
                                              </a:solidFill>
                                              <a:latin typeface="Cambria Math"/>
                                              <a:ea typeface="Cambria Math"/>
                                            </a:rPr>
                                            <m:t>𝑒𝑦𝑒</m:t>
                                          </m:r>
                                        </m:sub>
                                      </m:sSub>
                                    </m:den>
                                  </m:f>
                                </m:e>
                              </m:d>
                            </m:e>
                            <m:sup>
                              <m:r>
                                <a:rPr lang="en-US" b="0" i="1" smtClean="0">
                                  <a:solidFill>
                                    <a:srgbClr val="000098"/>
                                  </a:solidFill>
                                  <a:latin typeface="Cambria Math"/>
                                  <a:ea typeface="Cambria Math"/>
                                </a:rPr>
                                <m:t>2</m:t>
                              </m:r>
                            </m:sup>
                          </m:sSup>
                        </m:e>
                      </m:d>
                      <m:r>
                        <a:rPr lang="en-US" b="0" i="0" smtClean="0">
                          <a:solidFill>
                            <a:srgbClr val="000098"/>
                          </a:solidFill>
                          <a:latin typeface="Cambria Math"/>
                          <a:ea typeface="Cambria Math"/>
                        </a:rPr>
                        <m:t>=5 </m:t>
                      </m:r>
                      <m:r>
                        <m:rPr>
                          <m:sty m:val="p"/>
                        </m:rPr>
                        <a:rPr lang="en-US" b="0" i="0" smtClean="0">
                          <a:solidFill>
                            <a:srgbClr val="000098"/>
                          </a:solidFill>
                          <a:latin typeface="Cambria Math"/>
                          <a:ea typeface="Cambria Math"/>
                        </a:rPr>
                        <m:t>log</m:t>
                      </m:r>
                      <m:d>
                        <m:dPr>
                          <m:ctrlPr>
                            <a:rPr lang="en-US" b="0" i="1" smtClean="0">
                              <a:solidFill>
                                <a:srgbClr val="000098"/>
                              </a:solidFill>
                              <a:latin typeface="Cambria Math"/>
                              <a:ea typeface="Cambria Math"/>
                            </a:rPr>
                          </m:ctrlPr>
                        </m:dPr>
                        <m:e>
                          <m:f>
                            <m:fPr>
                              <m:ctrlPr>
                                <a:rPr lang="en-US" b="0" i="1" smtClean="0">
                                  <a:solidFill>
                                    <a:srgbClr val="000098"/>
                                  </a:solidFill>
                                  <a:latin typeface="Cambria Math"/>
                                  <a:ea typeface="Cambria Math"/>
                                </a:rPr>
                              </m:ctrlPr>
                            </m:fPr>
                            <m:num>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D</m:t>
                                  </m:r>
                                </m:e>
                                <m:sub>
                                  <m:r>
                                    <a:rPr lang="en-US" b="0" i="1" smtClean="0">
                                      <a:solidFill>
                                        <a:srgbClr val="000098"/>
                                      </a:solidFill>
                                      <a:latin typeface="Cambria Math"/>
                                      <a:ea typeface="Cambria Math"/>
                                    </a:rPr>
                                    <m:t>𝑂</m:t>
                                  </m:r>
                                </m:sub>
                              </m:sSub>
                            </m:num>
                            <m:den>
                              <m:sSub>
                                <m:sSubPr>
                                  <m:ctrlPr>
                                    <a:rPr lang="en-US" b="0" i="1" smtClean="0">
                                      <a:solidFill>
                                        <a:srgbClr val="000098"/>
                                      </a:solidFill>
                                      <a:latin typeface="Cambria Math"/>
                                      <a:ea typeface="Cambria Math"/>
                                    </a:rPr>
                                  </m:ctrlPr>
                                </m:sSubPr>
                                <m:e>
                                  <m:r>
                                    <m:rPr>
                                      <m:nor/>
                                    </m:rPr>
                                    <a:rPr lang="en-US" b="0" i="0" smtClean="0">
                                      <a:solidFill>
                                        <a:srgbClr val="000098"/>
                                      </a:solidFill>
                                      <a:latin typeface="+mj-lt"/>
                                      <a:ea typeface="Cambria Math"/>
                                    </a:rPr>
                                    <m:t>D</m:t>
                                  </m:r>
                                </m:e>
                                <m:sub>
                                  <m:r>
                                    <a:rPr lang="en-US" b="0" i="1" smtClean="0">
                                      <a:solidFill>
                                        <a:srgbClr val="000098"/>
                                      </a:solidFill>
                                      <a:latin typeface="Cambria Math"/>
                                      <a:ea typeface="Cambria Math"/>
                                    </a:rPr>
                                    <m:t>𝑒𝑦𝑒</m:t>
                                  </m:r>
                                </m:sub>
                              </m:sSub>
                            </m:den>
                          </m:f>
                        </m:e>
                      </m:d>
                    </m:oMath>
                  </m:oMathPara>
                </a14:m>
                <a:endParaRPr lang="en-US" b="0" i="0" dirty="0" smtClean="0">
                  <a:solidFill>
                    <a:srgbClr val="000098"/>
                  </a:solidFill>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50336" y="2895600"/>
                <a:ext cx="7584064" cy="1053494"/>
              </a:xfrm>
              <a:prstGeom prst="rect">
                <a:avLst/>
              </a:prstGeom>
              <a:blipFill rotWithShape="1">
                <a:blip r:embed="rId6"/>
                <a:stretch>
                  <a:fillRect/>
                </a:stretch>
              </a:blipFill>
            </p:spPr>
            <p:txBody>
              <a:bodyPr/>
              <a:lstStyle/>
              <a:p>
                <a:r>
                  <a:rPr lang="en-US">
                    <a:noFill/>
                  </a:rPr>
                  <a:t> </a:t>
                </a:r>
              </a:p>
            </p:txBody>
          </p:sp>
        </mc:Fallback>
      </mc:AlternateContent>
      <p:sp>
        <p:nvSpPr>
          <p:cNvPr id="7" name="Curved Down Arrow 6"/>
          <p:cNvSpPr/>
          <p:nvPr/>
        </p:nvSpPr>
        <p:spPr bwMode="auto">
          <a:xfrm>
            <a:off x="3124200" y="838200"/>
            <a:ext cx="4876800" cy="685800"/>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8" name="Left Arrow 7"/>
          <p:cNvSpPr/>
          <p:nvPr/>
        </p:nvSpPr>
        <p:spPr bwMode="auto">
          <a:xfrm rot="17869389">
            <a:off x="6069422" y="2273286"/>
            <a:ext cx="823625" cy="7620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31851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Beware the Bug </a:t>
            </a:r>
            <a:endParaRPr lang="en-US" dirty="0"/>
          </a:p>
        </p:txBody>
      </p:sp>
      <p:sp>
        <p:nvSpPr>
          <p:cNvPr id="3" name="Content Placeholder 2"/>
          <p:cNvSpPr>
            <a:spLocks noGrp="1"/>
          </p:cNvSpPr>
          <p:nvPr>
            <p:ph idx="1"/>
          </p:nvPr>
        </p:nvSpPr>
        <p:spPr>
          <a:xfrm>
            <a:off x="838200" y="1295400"/>
            <a:ext cx="7924800" cy="4724400"/>
          </a:xfrm>
        </p:spPr>
        <p:txBody>
          <a:bodyPr/>
          <a:lstStyle/>
          <a:p>
            <a:pPr marL="461963" indent="-461963"/>
            <a:r>
              <a:rPr lang="en-US" sz="2800" dirty="0" smtClean="0"/>
              <a:t>Scope aperture governs resolving power </a:t>
            </a:r>
          </a:p>
          <a:p>
            <a:pPr marL="461963" indent="-461963"/>
            <a:r>
              <a:rPr lang="en-US" sz="2800" dirty="0" smtClean="0"/>
              <a:t>Scope aperture governs max magnification </a:t>
            </a:r>
          </a:p>
          <a:p>
            <a:pPr marL="461963" indent="-461963"/>
            <a:r>
              <a:rPr lang="en-US" sz="2800" dirty="0" smtClean="0"/>
              <a:t>Scope aperture governs magnitude limit </a:t>
            </a:r>
          </a:p>
          <a:p>
            <a:pPr marL="461963" indent="-461963"/>
            <a:r>
              <a:rPr lang="en-US" sz="2800" dirty="0" smtClean="0"/>
              <a:t>That’s why there may never be a vaccine for</a:t>
            </a:r>
            <a:endParaRPr lang="en-US" sz="2800" dirty="0">
              <a:solidFill>
                <a:schemeClr val="bg2">
                  <a:lumMod val="50000"/>
                </a:schemeClr>
              </a:solidFill>
            </a:endParaRPr>
          </a:p>
        </p:txBody>
      </p:sp>
      <p:grpSp>
        <p:nvGrpSpPr>
          <p:cNvPr id="7" name="Group 6"/>
          <p:cNvGrpSpPr/>
          <p:nvPr/>
        </p:nvGrpSpPr>
        <p:grpSpPr>
          <a:xfrm>
            <a:off x="533400" y="3652589"/>
            <a:ext cx="8458200" cy="3083942"/>
            <a:chOff x="533400" y="3652589"/>
            <a:chExt cx="8458200" cy="3083942"/>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63" t="2511" r="1805" b="9074"/>
            <a:stretch/>
          </p:blipFill>
          <p:spPr>
            <a:xfrm>
              <a:off x="4038600" y="3652589"/>
              <a:ext cx="4953000" cy="3083942"/>
            </a:xfrm>
            <a:prstGeom prst="rect">
              <a:avLst/>
            </a:prstGeom>
          </p:spPr>
        </p:pic>
        <p:pic>
          <p:nvPicPr>
            <p:cNvPr id="192514" name="Picture 2" descr="http://www.meijer.com/assets/product_images/styles/xx_large/1000855_AstroMaster70AZ_A_6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6388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2516" name="Picture 4" descr="http://telescopeshop.shopfactory.com/contents/media/explorer-200pds%20heq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5410200"/>
              <a:ext cx="685800" cy="1032129"/>
            </a:xfrm>
            <a:prstGeom prst="rect">
              <a:avLst/>
            </a:prstGeom>
            <a:noFill/>
            <a:extLst>
              <a:ext uri="{909E8E84-426E-40DD-AFC4-6F175D3DCCD1}">
                <a14:hiddenFill xmlns:a14="http://schemas.microsoft.com/office/drawing/2010/main">
                  <a:solidFill>
                    <a:srgbClr val="FFFFFF"/>
                  </a:solidFill>
                </a14:hiddenFill>
              </a:ext>
            </a:extLst>
          </p:spPr>
        </p:pic>
        <p:pic>
          <p:nvPicPr>
            <p:cNvPr id="192518" name="Picture 6" descr="http://orionskyquesttelescopereviews.files.wordpress.com/2011/04/orion_skyquest_xx12g_goto_truss_tube_dobsonian_telescop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0" y="5155738"/>
              <a:ext cx="966168" cy="1245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2936" y="4962492"/>
              <a:ext cx="1319832" cy="1514508"/>
            </a:xfrm>
            <a:prstGeom prst="rect">
              <a:avLst/>
            </a:prstGeom>
          </p:spPr>
        </p:pic>
      </p:grpSp>
      <p:sp>
        <p:nvSpPr>
          <p:cNvPr id="6" name="TextBox 5"/>
          <p:cNvSpPr txBox="1"/>
          <p:nvPr/>
        </p:nvSpPr>
        <p:spPr>
          <a:xfrm>
            <a:off x="1322736" y="3251537"/>
            <a:ext cx="3706464" cy="1015663"/>
          </a:xfrm>
          <a:prstGeom prst="rect">
            <a:avLst/>
          </a:prstGeom>
          <a:noFill/>
        </p:spPr>
        <p:txBody>
          <a:bodyPr wrap="none" rtlCol="0">
            <a:spAutoFit/>
          </a:bodyPr>
          <a:lstStyle/>
          <a:p>
            <a:r>
              <a:rPr lang="en-US" sz="6000" dirty="0">
                <a:solidFill>
                  <a:srgbClr val="00007A"/>
                </a:solidFill>
                <a:latin typeface="Broadway Copyist Text Ext" pitchFamily="2" charset="0"/>
              </a:rPr>
              <a:t>Aperture Fever</a:t>
            </a:r>
            <a:r>
              <a:rPr lang="en-US" sz="3600" dirty="0">
                <a:solidFill>
                  <a:srgbClr val="00007A"/>
                </a:solidFill>
              </a:rPr>
              <a:t> </a:t>
            </a:r>
            <a:endParaRPr lang="en-US" sz="6000" b="0" i="0" dirty="0" smtClean="0">
              <a:solidFill>
                <a:srgbClr val="00007A"/>
              </a:solidFill>
              <a:latin typeface="+mj-lt"/>
            </a:endParaRPr>
          </a:p>
        </p:txBody>
      </p:sp>
    </p:spTree>
    <p:extLst>
      <p:ext uri="{BB962C8B-B14F-4D97-AF65-F5344CB8AC3E}">
        <p14:creationId xmlns:p14="http://schemas.microsoft.com/office/powerpoint/2010/main" val="231930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Effect transition="in" filter="fade">
                                      <p:cBhvr>
                                        <p:cTn id="9" dur="1250"/>
                                        <p:tgtEl>
                                          <p:spTgt spid="6"/>
                                        </p:tgtEl>
                                      </p:cBhvr>
                                    </p:animEffect>
                                  </p:childTnLst>
                                </p:cTn>
                              </p:par>
                            </p:childTnLst>
                          </p:cTn>
                        </p:par>
                        <p:par>
                          <p:cTn id="10" fill="hold">
                            <p:stCondLst>
                              <p:cond delay="125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Aperture Fever on Steroids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06" y="2590800"/>
            <a:ext cx="3716994" cy="25908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582" r="35286" b="10095"/>
          <a:stretch/>
        </p:blipFill>
        <p:spPr>
          <a:xfrm>
            <a:off x="4648200" y="1721017"/>
            <a:ext cx="4114800" cy="3460583"/>
          </a:xfrm>
          <a:prstGeom prst="rect">
            <a:avLst/>
          </a:prstGeom>
        </p:spPr>
      </p:pic>
      <p:sp>
        <p:nvSpPr>
          <p:cNvPr id="6" name="TextBox 5"/>
          <p:cNvSpPr txBox="1"/>
          <p:nvPr/>
        </p:nvSpPr>
        <p:spPr>
          <a:xfrm>
            <a:off x="1035365" y="5329757"/>
            <a:ext cx="3051477" cy="830997"/>
          </a:xfrm>
          <a:prstGeom prst="rect">
            <a:avLst/>
          </a:prstGeom>
          <a:noFill/>
        </p:spPr>
        <p:txBody>
          <a:bodyPr wrap="none" rtlCol="0">
            <a:spAutoFit/>
          </a:bodyPr>
          <a:lstStyle/>
          <a:p>
            <a:pPr algn="ctr"/>
            <a:r>
              <a:rPr lang="en-US" b="0" i="0" dirty="0" smtClean="0">
                <a:solidFill>
                  <a:srgbClr val="000098"/>
                </a:solidFill>
                <a:latin typeface="+mj-lt"/>
              </a:rPr>
              <a:t>30 </a:t>
            </a:r>
            <a:r>
              <a:rPr lang="en-US" b="1" i="0" dirty="0" smtClean="0">
                <a:solidFill>
                  <a:srgbClr val="000098"/>
                </a:solidFill>
                <a:latin typeface="+mj-lt"/>
              </a:rPr>
              <a:t>meter</a:t>
            </a:r>
            <a:r>
              <a:rPr lang="en-US" b="0" i="0" dirty="0" smtClean="0">
                <a:solidFill>
                  <a:srgbClr val="000098"/>
                </a:solidFill>
                <a:latin typeface="+mj-lt"/>
              </a:rPr>
              <a:t> Telescope </a:t>
            </a:r>
          </a:p>
          <a:p>
            <a:pPr algn="ctr"/>
            <a:r>
              <a:rPr lang="en-US" b="0" i="0" dirty="0" smtClean="0">
                <a:solidFill>
                  <a:srgbClr val="000098"/>
                </a:solidFill>
                <a:latin typeface="+mj-lt"/>
              </a:rPr>
              <a:t>(Hawaii) </a:t>
            </a:r>
          </a:p>
        </p:txBody>
      </p:sp>
      <p:sp>
        <p:nvSpPr>
          <p:cNvPr id="7" name="TextBox 6"/>
          <p:cNvSpPr txBox="1"/>
          <p:nvPr/>
        </p:nvSpPr>
        <p:spPr>
          <a:xfrm>
            <a:off x="4450460" y="5334111"/>
            <a:ext cx="4599593" cy="954107"/>
          </a:xfrm>
          <a:prstGeom prst="rect">
            <a:avLst/>
          </a:prstGeom>
          <a:noFill/>
        </p:spPr>
        <p:txBody>
          <a:bodyPr wrap="none" rtlCol="0">
            <a:spAutoFit/>
          </a:bodyPr>
          <a:lstStyle/>
          <a:p>
            <a:pPr algn="ctr"/>
            <a:r>
              <a:rPr lang="en-US" sz="3200" b="0" i="0" dirty="0" smtClean="0">
                <a:solidFill>
                  <a:srgbClr val="000098"/>
                </a:solidFill>
                <a:latin typeface="+mj-lt"/>
              </a:rPr>
              <a:t>40 </a:t>
            </a:r>
            <a:r>
              <a:rPr lang="en-US" i="0" dirty="0" smtClean="0">
                <a:solidFill>
                  <a:srgbClr val="000098"/>
                </a:solidFill>
                <a:latin typeface="+mj-lt"/>
              </a:rPr>
              <a:t>meter </a:t>
            </a:r>
            <a:r>
              <a:rPr lang="en-US" b="0" i="0" dirty="0" smtClean="0">
                <a:solidFill>
                  <a:srgbClr val="000098"/>
                </a:solidFill>
                <a:latin typeface="+mj-lt"/>
              </a:rPr>
              <a:t>European Extremely </a:t>
            </a:r>
            <a:br>
              <a:rPr lang="en-US" b="0" i="0" dirty="0" smtClean="0">
                <a:solidFill>
                  <a:srgbClr val="000098"/>
                </a:solidFill>
                <a:latin typeface="+mj-lt"/>
              </a:rPr>
            </a:br>
            <a:r>
              <a:rPr lang="en-US" b="0" i="0" dirty="0" smtClean="0">
                <a:solidFill>
                  <a:srgbClr val="000098"/>
                </a:solidFill>
                <a:latin typeface="+mj-lt"/>
              </a:rPr>
              <a:t>Large Telescope (E-ELT) </a:t>
            </a:r>
          </a:p>
        </p:txBody>
      </p:sp>
    </p:spTree>
    <p:extLst>
      <p:ext uri="{BB962C8B-B14F-4D97-AF65-F5344CB8AC3E}">
        <p14:creationId xmlns:p14="http://schemas.microsoft.com/office/powerpoint/2010/main" val="235975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sz="3600" dirty="0" smtClean="0"/>
              <a:t>Magnification Dimming</a:t>
            </a:r>
            <a:endParaRPr lang="en-US" sz="3600" dirty="0"/>
          </a:p>
        </p:txBody>
      </p:sp>
      <mc:AlternateContent xmlns:mc="http://schemas.openxmlformats.org/markup-compatibility/2006" xmlns:a14="http://schemas.microsoft.com/office/drawing/2010/main">
        <mc:Choice Requires="a14">
          <p:sp>
            <p:nvSpPr>
              <p:cNvPr id="161795" name="Rectangle 3" descr="Rectangle: Click to edit Master text styles&#10;Second level&#10;Third level&#10;Fourth level&#10;Fifth level"/>
              <p:cNvSpPr>
                <a:spLocks noGrp="1" noChangeArrowheads="1"/>
              </p:cNvSpPr>
              <p:nvPr>
                <p:ph type="body" idx="1"/>
              </p:nvPr>
            </p:nvSpPr>
            <p:spPr>
              <a:xfrm>
                <a:off x="762000" y="1295400"/>
                <a:ext cx="7772400" cy="5181600"/>
              </a:xfrm>
            </p:spPr>
            <p:txBody>
              <a:bodyPr/>
              <a:lstStyle/>
              <a:p>
                <a:pPr marL="461963" indent="-461963">
                  <a:spcBef>
                    <a:spcPts val="600"/>
                  </a:spcBef>
                </a:pPr>
                <a:r>
                  <a:rPr lang="en-US" sz="2400" dirty="0" smtClean="0"/>
                  <a:t>Larger magnifications spread </a:t>
                </a:r>
                <a:r>
                  <a:rPr lang="en-US" sz="2400" dirty="0"/>
                  <a:t>out (</a:t>
                </a:r>
                <a:r>
                  <a:rPr lang="en-US" sz="2400" dirty="0" smtClean="0"/>
                  <a:t>same) </a:t>
                </a:r>
                <a:r>
                  <a:rPr lang="en-US" sz="2400" dirty="0"/>
                  <a:t>light </a:t>
                </a:r>
                <a:r>
                  <a:rPr lang="en-US" sz="2400" dirty="0" smtClean="0"/>
                  <a:t>over an area of larger diameter (increasing </a:t>
                </a:r>
                <a:r>
                  <a:rPr lang="en-US" sz="2400" dirty="0"/>
                  <a:t>as </a:t>
                </a:r>
                <a:r>
                  <a:rPr lang="en-US" sz="2400" dirty="0" smtClean="0"/>
                  <a:t>A=</a:t>
                </a:r>
                <a14:m>
                  <m:oMath xmlns:m="http://schemas.openxmlformats.org/officeDocument/2006/math">
                    <m:f>
                      <m:fPr>
                        <m:ctrlPr>
                          <a:rPr lang="en-US" sz="1800" i="1" smtClean="0">
                            <a:latin typeface="Cambria Math"/>
                          </a:rPr>
                        </m:ctrlPr>
                      </m:fPr>
                      <m:num>
                        <m:r>
                          <m:rPr>
                            <m:nor/>
                          </m:rPr>
                          <a:rPr lang="en-US" sz="1800" i="0" smtClean="0">
                            <a:latin typeface="Cambria Math" pitchFamily="18" charset="0"/>
                            <a:ea typeface="Cambria Math" pitchFamily="18" charset="0"/>
                          </a:rPr>
                          <m:t>π</m:t>
                        </m:r>
                      </m:num>
                      <m:den>
                        <m:r>
                          <m:rPr>
                            <m:nor/>
                          </m:rPr>
                          <a:rPr lang="en-US" sz="1800" b="0" i="0" smtClean="0">
                            <a:latin typeface="+mj-lt"/>
                          </a:rPr>
                          <m:t>4</m:t>
                        </m:r>
                      </m:den>
                    </m:f>
                  </m:oMath>
                </a14:m>
                <a:r>
                  <a:rPr lang="en-US" sz="2400" dirty="0" smtClean="0">
                    <a:solidFill>
                      <a:srgbClr val="000096"/>
                    </a:solidFill>
                    <a:cs typeface="Tahoma" pitchFamily="34" charset="0"/>
                    <a:sym typeface="Symbol" pitchFamily="18" charset="2"/>
                  </a:rPr>
                  <a:t>D²</a:t>
                </a:r>
                <a:r>
                  <a:rPr lang="en-US" sz="2400" dirty="0" smtClean="0">
                    <a:cs typeface="Tahoma" pitchFamily="34" charset="0"/>
                    <a:sym typeface="Symbol" pitchFamily="18" charset="2"/>
                  </a:rPr>
                  <a:t>)</a:t>
                </a:r>
                <a:r>
                  <a:rPr lang="en-US" sz="2400" dirty="0" smtClean="0">
                    <a:sym typeface="Symbol" pitchFamily="18" charset="2"/>
                  </a:rPr>
                  <a:t> </a:t>
                </a:r>
                <a:endParaRPr lang="en-US" sz="2400" dirty="0" smtClean="0">
                  <a:cs typeface="Tahoma" pitchFamily="34" charset="0"/>
                </a:endParaRPr>
              </a:p>
              <a:p>
                <a:pPr marL="461963" indent="-461963">
                  <a:lnSpc>
                    <a:spcPct val="120000"/>
                  </a:lnSpc>
                  <a:spcBef>
                    <a:spcPts val="600"/>
                  </a:spcBef>
                </a:pPr>
                <a:r>
                  <a:rPr lang="en-US" sz="2400" dirty="0" smtClean="0"/>
                  <a:t>Brightness “density” = </a:t>
                </a:r>
                <a14:m>
                  <m:oMath xmlns:m="http://schemas.openxmlformats.org/officeDocument/2006/math">
                    <m:f>
                      <m:fPr>
                        <m:ctrlPr>
                          <a:rPr lang="en-US" sz="2400" i="1" smtClean="0">
                            <a:latin typeface="Cambria Math"/>
                          </a:rPr>
                        </m:ctrlPr>
                      </m:fPr>
                      <m:num>
                        <m:r>
                          <m:rPr>
                            <m:nor/>
                          </m:rPr>
                          <a:rPr lang="en-US" sz="2400" b="0" i="0" smtClean="0">
                            <a:latin typeface="+mj-lt"/>
                          </a:rPr>
                          <m:t>Total</m:t>
                        </m:r>
                        <m:r>
                          <m:rPr>
                            <m:nor/>
                          </m:rPr>
                          <a:rPr lang="en-US" sz="2400" b="0" i="0" smtClean="0">
                            <a:latin typeface="+mj-lt"/>
                          </a:rPr>
                          <m:t> </m:t>
                        </m:r>
                        <m:r>
                          <m:rPr>
                            <m:nor/>
                          </m:rPr>
                          <a:rPr lang="en-US" sz="2400" b="0" i="0" smtClean="0">
                            <a:latin typeface="+mj-lt"/>
                          </a:rPr>
                          <m:t>Light</m:t>
                        </m:r>
                      </m:num>
                      <m:den>
                        <m:r>
                          <m:rPr>
                            <m:nor/>
                          </m:rPr>
                          <a:rPr lang="en-US" sz="2400" b="0" i="0" smtClean="0">
                            <a:latin typeface="+mj-lt"/>
                          </a:rPr>
                          <m:t>Area</m:t>
                        </m:r>
                        <m:r>
                          <m:rPr>
                            <m:nor/>
                          </m:rPr>
                          <a:rPr lang="en-US" sz="2400" b="0" i="0" smtClean="0">
                            <a:latin typeface="+mj-lt"/>
                          </a:rPr>
                          <m:t> </m:t>
                        </m:r>
                      </m:den>
                    </m:f>
                  </m:oMath>
                </a14:m>
                <a:r>
                  <a:rPr lang="en-US" sz="2400" dirty="0" smtClean="0">
                    <a:cs typeface="Tahoma" pitchFamily="34" charset="0"/>
                  </a:rPr>
                  <a:t> goes as  </a:t>
                </a:r>
                <a14:m>
                  <m:oMath xmlns:m="http://schemas.openxmlformats.org/officeDocument/2006/math">
                    <m:f>
                      <m:fPr>
                        <m:ctrlPr>
                          <a:rPr lang="en-US" sz="2400" b="1" i="1" smtClean="0">
                            <a:solidFill>
                              <a:srgbClr val="000096"/>
                            </a:solidFill>
                            <a:latin typeface="Cambria Math"/>
                            <a:cs typeface="Tahoma" pitchFamily="34" charset="0"/>
                          </a:rPr>
                        </m:ctrlPr>
                      </m:fPr>
                      <m:num>
                        <m:r>
                          <m:rPr>
                            <m:nor/>
                          </m:rPr>
                          <a:rPr lang="en-US" sz="2400" b="1" i="0" smtClean="0">
                            <a:solidFill>
                              <a:srgbClr val="000096"/>
                            </a:solidFill>
                            <a:latin typeface="+mj-lt"/>
                            <a:cs typeface="Tahoma" pitchFamily="34" charset="0"/>
                          </a:rPr>
                          <m:t>1</m:t>
                        </m:r>
                      </m:num>
                      <m:den>
                        <m:r>
                          <m:rPr>
                            <m:nor/>
                          </m:rPr>
                          <a:rPr lang="en-US" sz="2400" b="1" i="0" smtClean="0">
                            <a:solidFill>
                              <a:srgbClr val="000096"/>
                            </a:solidFill>
                            <a:latin typeface="+mj-lt"/>
                            <a:cs typeface="Tahoma" pitchFamily="34" charset="0"/>
                          </a:rPr>
                          <m:t>M</m:t>
                        </m:r>
                        <m:r>
                          <m:rPr>
                            <m:nor/>
                          </m:rPr>
                          <a:rPr lang="en-US" sz="2400" b="1" dirty="0">
                            <a:solidFill>
                              <a:srgbClr val="000096"/>
                            </a:solidFill>
                            <a:latin typeface="+mj-lt"/>
                            <a:cs typeface="Tahoma" pitchFamily="34" charset="0"/>
                          </a:rPr>
                          <m:t>²</m:t>
                        </m:r>
                      </m:den>
                    </m:f>
                  </m:oMath>
                </a14:m>
                <a:endParaRPr lang="en-US" sz="2400" b="1" dirty="0" smtClean="0">
                  <a:latin typeface="+mj-lt"/>
                  <a:cs typeface="Tahoma" pitchFamily="34" charset="0"/>
                </a:endParaRPr>
              </a:p>
              <a:p>
                <a:pPr marL="461963" indent="-461963">
                  <a:lnSpc>
                    <a:spcPct val="120000"/>
                  </a:lnSpc>
                  <a:spcBef>
                    <a:spcPts val="600"/>
                  </a:spcBef>
                </a:pPr>
                <a:r>
                  <a:rPr lang="en-US" sz="2400" dirty="0" smtClean="0">
                    <a:cs typeface="Tahoma" pitchFamily="34" charset="0"/>
                  </a:rPr>
                  <a:t>Increase M by 2x, decrease brightness by 2² = 4x </a:t>
                </a:r>
              </a:p>
              <a:p>
                <a:pPr marL="461963" indent="-461963">
                  <a:spcBef>
                    <a:spcPts val="600"/>
                  </a:spcBef>
                </a:pPr>
                <a:r>
                  <a:rPr lang="en-US" sz="2400" dirty="0" smtClean="0">
                    <a:cs typeface="Tahoma" pitchFamily="34" charset="0"/>
                  </a:rPr>
                  <a:t>Reverse it!   </a:t>
                </a:r>
                <a:r>
                  <a:rPr lang="en-US" sz="2400" dirty="0" smtClean="0">
                    <a:solidFill>
                      <a:srgbClr val="000098"/>
                    </a:solidFill>
                    <a:cs typeface="Tahoma" pitchFamily="34" charset="0"/>
                  </a:rPr>
                  <a:t>De</a:t>
                </a:r>
                <a:r>
                  <a:rPr lang="en-US" sz="2400" dirty="0" smtClean="0">
                    <a:cs typeface="Tahoma" pitchFamily="34" charset="0"/>
                  </a:rPr>
                  <a:t>magnification brightening:  </a:t>
                </a:r>
                <a:r>
                  <a:rPr lang="en-US" sz="2400" dirty="0">
                    <a:cs typeface="Tahoma" pitchFamily="34" charset="0"/>
                  </a:rPr>
                  <a:t>decreasing M </a:t>
                </a:r>
                <a:r>
                  <a:rPr lang="en-US" sz="2400" dirty="0" smtClean="0">
                    <a:cs typeface="Tahoma" pitchFamily="34" charset="0"/>
                  </a:rPr>
                  <a:t>increases </a:t>
                </a:r>
                <a:r>
                  <a:rPr lang="en-US" sz="2400" dirty="0" smtClean="0">
                    <a:solidFill>
                      <a:schemeClr val="bg2">
                        <a:lumMod val="50000"/>
                      </a:schemeClr>
                    </a:solidFill>
                    <a:cs typeface="Tahoma" pitchFamily="34" charset="0"/>
                  </a:rPr>
                  <a:t>surface brightness </a:t>
                </a:r>
                <a:r>
                  <a:rPr lang="en-US" sz="2400" dirty="0">
                    <a:cs typeface="Tahoma" pitchFamily="34" charset="0"/>
                  </a:rPr>
                  <a:t>of </a:t>
                </a:r>
                <a:r>
                  <a:rPr lang="en-US" sz="2400" dirty="0" smtClean="0">
                    <a:cs typeface="Tahoma" pitchFamily="34" charset="0"/>
                  </a:rPr>
                  <a:t>objects with surface area  </a:t>
                </a:r>
                <a:endParaRPr lang="en-US" sz="2400" dirty="0">
                  <a:cs typeface="Tahoma" pitchFamily="34" charset="0"/>
                </a:endParaRPr>
              </a:p>
              <a:p>
                <a:pPr marL="461963" indent="-461963">
                  <a:spcBef>
                    <a:spcPts val="600"/>
                  </a:spcBef>
                </a:pPr>
                <a:r>
                  <a:rPr lang="en-US" sz="2400" u="sng" dirty="0" smtClean="0">
                    <a:cs typeface="Tahoma" pitchFamily="34" charset="0"/>
                  </a:rPr>
                  <a:t>Low</a:t>
                </a:r>
                <a:r>
                  <a:rPr lang="en-US" sz="2400" dirty="0" smtClean="0">
                    <a:cs typeface="Tahoma" pitchFamily="34" charset="0"/>
                  </a:rPr>
                  <a:t> magnification good for </a:t>
                </a:r>
                <a:br>
                  <a:rPr lang="en-US" sz="2400" dirty="0" smtClean="0">
                    <a:cs typeface="Tahoma" pitchFamily="34" charset="0"/>
                  </a:rPr>
                </a:br>
                <a:r>
                  <a:rPr lang="en-US" sz="2400" dirty="0" smtClean="0">
                    <a:cs typeface="Tahoma" pitchFamily="34" charset="0"/>
                  </a:rPr>
                  <a:t>detection of </a:t>
                </a:r>
                <a:r>
                  <a:rPr lang="en-US" sz="2400" dirty="0">
                    <a:cs typeface="Tahoma" pitchFamily="34" charset="0"/>
                  </a:rPr>
                  <a:t>faint objects like </a:t>
                </a:r>
                <a:r>
                  <a:rPr lang="en-US" sz="2400" dirty="0" smtClean="0">
                    <a:cs typeface="Tahoma" pitchFamily="34" charset="0"/>
                  </a:rPr>
                  <a:t/>
                </a:r>
                <a:br>
                  <a:rPr lang="en-US" sz="2400" dirty="0" smtClean="0">
                    <a:cs typeface="Tahoma" pitchFamily="34" charset="0"/>
                  </a:rPr>
                </a:br>
                <a:r>
                  <a:rPr lang="en-US" sz="2400" dirty="0" smtClean="0">
                    <a:cs typeface="Tahoma" pitchFamily="34" charset="0"/>
                  </a:rPr>
                  <a:t>galaxies </a:t>
                </a:r>
                <a:r>
                  <a:rPr lang="en-US" sz="2400" dirty="0">
                    <a:cs typeface="Tahoma" pitchFamily="34" charset="0"/>
                  </a:rPr>
                  <a:t>and </a:t>
                </a:r>
                <a:r>
                  <a:rPr lang="en-US" sz="2400" dirty="0" smtClean="0">
                    <a:cs typeface="Tahoma" pitchFamily="34" charset="0"/>
                  </a:rPr>
                  <a:t>nebulae </a:t>
                </a:r>
                <a:endParaRPr lang="en-US" sz="2400" dirty="0"/>
              </a:p>
            </p:txBody>
          </p:sp>
        </mc:Choice>
        <mc:Fallback xmlns="">
          <p:sp>
            <p:nvSpPr>
              <p:cNvPr id="161795" name="Rectangle 3" descr="Rectangle: Click to edit Master text styles&#10;Second level&#10;Third level&#10;Fourth level&#10;Fifth level"/>
              <p:cNvSpPr>
                <a:spLocks noGrp="1" noRot="1" noChangeAspect="1" noMove="1" noResize="1" noEditPoints="1" noAdjustHandles="1" noChangeArrowheads="1" noChangeShapeType="1" noTextEdit="1"/>
              </p:cNvSpPr>
              <p:nvPr>
                <p:ph type="body" idx="1"/>
              </p:nvPr>
            </p:nvSpPr>
            <p:spPr>
              <a:xfrm>
                <a:off x="762000" y="1295400"/>
                <a:ext cx="7772400" cy="5181600"/>
              </a:xfrm>
              <a:blipFill rotWithShape="1">
                <a:blip r:embed="rId3"/>
                <a:stretch>
                  <a:fillRect t="-941" r="-1804"/>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474464"/>
            <a:ext cx="3200400" cy="2154936"/>
          </a:xfrm>
          <a:prstGeom prst="rect">
            <a:avLst/>
          </a:prstGeom>
        </p:spPr>
      </p:pic>
    </p:spTree>
    <p:extLst>
      <p:ext uri="{BB962C8B-B14F-4D97-AF65-F5344CB8AC3E}">
        <p14:creationId xmlns:p14="http://schemas.microsoft.com/office/powerpoint/2010/main" val="198112863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dirty="0" smtClean="0"/>
              <a:t>Calculating the </a:t>
            </a:r>
            <a:r>
              <a:rPr lang="en-US" dirty="0"/>
              <a:t>Exit Pupil </a:t>
            </a:r>
          </a:p>
        </p:txBody>
      </p:sp>
      <p:pic>
        <p:nvPicPr>
          <p:cNvPr id="163843" name="Picture 3" descr="C:\Documents and Settings\owner\My Documents\Astronomy\Web\ScopeDiagrams\TelescopeMagnification_p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172200" cy="3017838"/>
          </a:xfrm>
          <a:prstGeom prst="rect">
            <a:avLst/>
          </a:prstGeom>
          <a:noFill/>
          <a:extLst>
            <a:ext uri="{909E8E84-426E-40DD-AFC4-6F175D3DCCD1}">
              <a14:hiddenFill xmlns:a14="http://schemas.microsoft.com/office/drawing/2010/main">
                <a:solidFill>
                  <a:srgbClr val="FFFFFF"/>
                </a:solidFill>
              </a14:hiddenFill>
            </a:ext>
          </a:extLst>
        </p:spPr>
      </p:pic>
      <p:sp>
        <p:nvSpPr>
          <p:cNvPr id="163844" name="Text Box 4"/>
          <p:cNvSpPr txBox="1">
            <a:spLocks noChangeArrowheads="1"/>
          </p:cNvSpPr>
          <p:nvPr/>
        </p:nvSpPr>
        <p:spPr bwMode="auto">
          <a:xfrm>
            <a:off x="974725" y="4765675"/>
            <a:ext cx="2347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accent2"/>
                </a:solidFill>
              </a:rPr>
              <a:t>by similar triangles, </a:t>
            </a:r>
          </a:p>
        </p:txBody>
      </p:sp>
      <p:sp>
        <p:nvSpPr>
          <p:cNvPr id="163847" name="Text Box 7"/>
          <p:cNvSpPr txBox="1">
            <a:spLocks noChangeArrowheads="1"/>
          </p:cNvSpPr>
          <p:nvPr/>
        </p:nvSpPr>
        <p:spPr bwMode="auto">
          <a:xfrm>
            <a:off x="4800600" y="5521553"/>
            <a:ext cx="485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8C"/>
                </a:solidFill>
                <a:latin typeface="Tahoma" pitchFamily="34" charset="0"/>
              </a:rPr>
              <a:t>so</a:t>
            </a:r>
          </a:p>
        </p:txBody>
      </p:sp>
      <p:sp>
        <p:nvSpPr>
          <p:cNvPr id="2" name="Isosceles Triangle 1"/>
          <p:cNvSpPr/>
          <p:nvPr/>
        </p:nvSpPr>
        <p:spPr bwMode="auto">
          <a:xfrm>
            <a:off x="5824538" y="3081338"/>
            <a:ext cx="771525" cy="261936"/>
          </a:xfrm>
          <a:prstGeom prst="triangle">
            <a:avLst>
              <a:gd name="adj" fmla="val 100000"/>
            </a:avLst>
          </a:prstGeom>
          <a:solidFill>
            <a:srgbClr val="00B050">
              <a:alpha val="50196"/>
            </a:srgbClr>
          </a:solidFill>
          <a:ln w="19050" cap="flat" cmpd="sng" algn="ctr">
            <a:solidFill>
              <a:srgbClr val="008000">
                <a:alpha val="50196"/>
              </a:srgb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1" name="Isosceles Triangle 10"/>
          <p:cNvSpPr/>
          <p:nvPr/>
        </p:nvSpPr>
        <p:spPr bwMode="auto">
          <a:xfrm flipH="1" flipV="1">
            <a:off x="2381249" y="3343272"/>
            <a:ext cx="3443287" cy="1122365"/>
          </a:xfrm>
          <a:prstGeom prst="triangle">
            <a:avLst>
              <a:gd name="adj" fmla="val 100000"/>
            </a:avLst>
          </a:prstGeom>
          <a:solidFill>
            <a:srgbClr val="2D44A4">
              <a:alpha val="50196"/>
            </a:srgbClr>
          </a:solidFill>
          <a:ln w="19050" cap="flat" cmpd="sng" algn="ctr">
            <a:solidFill>
              <a:srgbClr val="172252">
                <a:alpha val="50196"/>
              </a:srgb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5" name="TextBox 4"/>
              <p:cNvSpPr txBox="1"/>
              <p:nvPr/>
            </p:nvSpPr>
            <p:spPr>
              <a:xfrm>
                <a:off x="2686664" y="5257800"/>
                <a:ext cx="1656736" cy="9988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0098"/>
                          </a:solidFill>
                          <a:latin typeface="Cambria Math"/>
                        </a:rPr>
                        <m:t>=</m:t>
                      </m:r>
                      <m:f>
                        <m:fPr>
                          <m:ctrlPr>
                            <a:rPr lang="en-US" sz="2800" b="0" i="1" smtClean="0">
                              <a:solidFill>
                                <a:srgbClr val="000098"/>
                              </a:solidFill>
                              <a:latin typeface="Cambria Math"/>
                            </a:rPr>
                          </m:ctrlPr>
                        </m:fPr>
                        <m:num>
                          <m:f>
                            <m:fPr>
                              <m:type m:val="lin"/>
                              <m:ctrlPr>
                                <a:rPr lang="en-US" sz="2800" b="0" i="1" smtClean="0">
                                  <a:solidFill>
                                    <a:srgbClr val="000098"/>
                                  </a:solidFill>
                                  <a:latin typeface="Cambria Math"/>
                                </a:rPr>
                              </m:ctrlPr>
                            </m:fPr>
                            <m:num>
                              <m:sSub>
                                <m:sSubPr>
                                  <m:ctrlPr>
                                    <a:rPr lang="en-US" sz="2800" b="0" i="1" smtClean="0">
                                      <a:solidFill>
                                        <a:srgbClr val="000098"/>
                                      </a:solidFill>
                                      <a:latin typeface="Cambria Math"/>
                                    </a:rPr>
                                  </m:ctrlPr>
                                </m:sSubPr>
                                <m:e>
                                  <m:r>
                                    <m:rPr>
                                      <m:nor/>
                                    </m:rPr>
                                    <a:rPr lang="en-US" sz="2800" b="0" i="0" smtClean="0">
                                      <a:solidFill>
                                        <a:srgbClr val="000098"/>
                                      </a:solidFill>
                                      <a:latin typeface="+mj-lt"/>
                                    </a:rPr>
                                    <m:t>D</m:t>
                                  </m:r>
                                </m:e>
                                <m:sub>
                                  <m:r>
                                    <a:rPr lang="en-US" sz="2800" b="0" i="1" smtClean="0">
                                      <a:solidFill>
                                        <a:srgbClr val="000098"/>
                                      </a:solidFill>
                                      <a:latin typeface="Cambria Math"/>
                                    </a:rPr>
                                    <m:t>𝑂</m:t>
                                  </m:r>
                                </m:sub>
                              </m:sSub>
                            </m:num>
                            <m:den>
                              <m:r>
                                <m:rPr>
                                  <m:nor/>
                                </m:rPr>
                                <a:rPr lang="en-US" sz="2800" b="0" i="0" smtClean="0">
                                  <a:solidFill>
                                    <a:srgbClr val="000098"/>
                                  </a:solidFill>
                                  <a:latin typeface="+mj-lt"/>
                                </a:rPr>
                                <m:t>2</m:t>
                              </m:r>
                            </m:den>
                          </m:f>
                        </m:num>
                        <m:den>
                          <m:sSub>
                            <m:sSubPr>
                              <m:ctrlPr>
                                <a:rPr lang="en-US" sz="2800" b="0" i="1" smtClean="0">
                                  <a:solidFill>
                                    <a:srgbClr val="000098"/>
                                  </a:solidFill>
                                  <a:latin typeface="Cambria Math"/>
                                </a:rPr>
                              </m:ctrlPr>
                            </m:sSubPr>
                            <m:e>
                              <m:r>
                                <m:rPr>
                                  <m:nor/>
                                </m:rPr>
                                <a:rPr lang="en-US" sz="2800" b="0" i="0" smtClean="0">
                                  <a:solidFill>
                                    <a:srgbClr val="000098"/>
                                  </a:solidFill>
                                  <a:latin typeface="+mj-lt"/>
                                </a:rPr>
                                <m:t>f</m:t>
                              </m:r>
                            </m:e>
                            <m:sub>
                              <m:r>
                                <a:rPr lang="en-US" sz="2800" b="0" i="1" smtClean="0">
                                  <a:solidFill>
                                    <a:srgbClr val="000098"/>
                                  </a:solidFill>
                                  <a:latin typeface="Cambria Math"/>
                                </a:rPr>
                                <m:t>𝑂</m:t>
                              </m:r>
                            </m:sub>
                          </m:sSub>
                          <m:r>
                            <a:rPr lang="en-US" sz="2800" b="0" i="1" smtClean="0">
                              <a:solidFill>
                                <a:srgbClr val="000098"/>
                              </a:solidFill>
                              <a:latin typeface="Cambria Math"/>
                            </a:rPr>
                            <m:t>+</m:t>
                          </m:r>
                          <m:sSub>
                            <m:sSubPr>
                              <m:ctrlPr>
                                <a:rPr lang="en-US" sz="2800" b="0" i="1" smtClean="0">
                                  <a:solidFill>
                                    <a:srgbClr val="000098"/>
                                  </a:solidFill>
                                  <a:latin typeface="Cambria Math"/>
                                </a:rPr>
                              </m:ctrlPr>
                            </m:sSubPr>
                            <m:e>
                              <m:r>
                                <m:rPr>
                                  <m:nor/>
                                </m:rPr>
                                <a:rPr lang="en-US" sz="2800" b="0" i="0" smtClean="0">
                                  <a:solidFill>
                                    <a:srgbClr val="000098"/>
                                  </a:solidFill>
                                  <a:latin typeface="+mj-lt"/>
                                </a:rPr>
                                <m:t>f</m:t>
                              </m:r>
                            </m:e>
                            <m:sub>
                              <m:r>
                                <a:rPr lang="en-US" sz="2800" b="0" i="1" smtClean="0">
                                  <a:solidFill>
                                    <a:srgbClr val="000098"/>
                                  </a:solidFill>
                                  <a:latin typeface="Cambria Math"/>
                                </a:rPr>
                                <m:t>𝑒</m:t>
                              </m:r>
                            </m:sub>
                          </m:sSub>
                        </m:den>
                      </m:f>
                    </m:oMath>
                  </m:oMathPara>
                </a14:m>
                <a:endParaRPr lang="en-US" sz="2800" b="0" i="0" dirty="0" smtClean="0">
                  <a:solidFill>
                    <a:srgbClr val="000098"/>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686664" y="5257800"/>
                <a:ext cx="1656736" cy="998800"/>
              </a:xfrm>
              <a:prstGeom prst="rect">
                <a:avLst/>
              </a:prstGeom>
              <a:blipFill rotWithShape="1">
                <a:blip r:embed="rId4"/>
                <a:stretch>
                  <a:fillRect/>
                </a:stretch>
              </a:blipFill>
            </p:spPr>
            <p:txBody>
              <a:bodyPr/>
              <a:lstStyle/>
              <a:p>
                <a:r>
                  <a:rPr lang="en-US">
                    <a:noFill/>
                  </a:rPr>
                  <a:t> </a:t>
                </a:r>
              </a:p>
            </p:txBody>
          </p:sp>
        </mc:Fallback>
      </mc:AlternateContent>
      <p:grpSp>
        <p:nvGrpSpPr>
          <p:cNvPr id="13" name="Group 12"/>
          <p:cNvGrpSpPr/>
          <p:nvPr/>
        </p:nvGrpSpPr>
        <p:grpSpPr>
          <a:xfrm>
            <a:off x="3837538" y="5757200"/>
            <a:ext cx="2576100" cy="835828"/>
            <a:chOff x="2819400" y="5777294"/>
            <a:chExt cx="2576100" cy="835828"/>
          </a:xfrm>
        </p:grpSpPr>
        <p:sp>
          <p:nvSpPr>
            <p:cNvPr id="6" name="Oval 5"/>
            <p:cNvSpPr/>
            <p:nvPr/>
          </p:nvSpPr>
          <p:spPr bwMode="auto">
            <a:xfrm>
              <a:off x="2819400" y="5777294"/>
              <a:ext cx="505862" cy="497274"/>
            </a:xfrm>
            <a:prstGeom prst="ellipse">
              <a:avLst/>
            </a:prstGeom>
            <a:noFill/>
            <a:ln w="28575" cap="flat" cmpd="sng" algn="ctr">
              <a:solidFill>
                <a:srgbClr val="C0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9" name="Straight Arrow Connector 8"/>
            <p:cNvCxnSpPr>
              <a:stCxn id="6" idx="5"/>
            </p:cNvCxnSpPr>
            <p:nvPr/>
          </p:nvCxnSpPr>
          <p:spPr bwMode="auto">
            <a:xfrm>
              <a:off x="3251180" y="6201744"/>
              <a:ext cx="254020" cy="199056"/>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3429000" y="6274568"/>
              <a:ext cx="1966500" cy="338554"/>
            </a:xfrm>
            <a:prstGeom prst="rect">
              <a:avLst/>
            </a:prstGeom>
            <a:noFill/>
          </p:spPr>
          <p:txBody>
            <a:bodyPr wrap="none" rtlCol="0">
              <a:spAutoFit/>
            </a:bodyPr>
            <a:lstStyle/>
            <a:p>
              <a:r>
                <a:rPr lang="en-US" sz="1600" b="0" i="1" dirty="0" smtClean="0">
                  <a:solidFill>
                    <a:schemeClr val="accent2">
                      <a:lumMod val="75000"/>
                    </a:schemeClr>
                  </a:solidFill>
                  <a:latin typeface="GE Inspira" pitchFamily="34" charset="0"/>
                </a:rPr>
                <a:t>small compared to </a:t>
              </a:r>
              <a:r>
                <a:rPr lang="en-US" sz="1600" b="0" i="1" dirty="0" err="1" smtClean="0">
                  <a:solidFill>
                    <a:schemeClr val="accent2">
                      <a:lumMod val="75000"/>
                    </a:schemeClr>
                  </a:solidFill>
                  <a:latin typeface="GE Inspira" pitchFamily="34" charset="0"/>
                </a:rPr>
                <a:t>f</a:t>
              </a:r>
              <a:r>
                <a:rPr lang="en-US" sz="1600" b="0" i="1" baseline="-25000" dirty="0" err="1" smtClean="0">
                  <a:solidFill>
                    <a:schemeClr val="accent2">
                      <a:lumMod val="75000"/>
                    </a:schemeClr>
                  </a:solidFill>
                  <a:latin typeface="GE Inspira" pitchFamily="34" charset="0"/>
                </a:rPr>
                <a:t>O</a:t>
              </a:r>
              <a:endParaRPr lang="en-US" sz="1600" b="0" i="1" baseline="-25000" dirty="0" smtClean="0">
                <a:solidFill>
                  <a:schemeClr val="accent2">
                    <a:lumMod val="75000"/>
                  </a:schemeClr>
                </a:solidFill>
                <a:latin typeface="GE Inspira"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2771982" y="5257800"/>
                <a:ext cx="1495218" cy="99880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0098"/>
                          </a:solidFill>
                          <a:latin typeface="Cambria Math"/>
                        </a:rPr>
                        <m:t>=</m:t>
                      </m:r>
                      <m:f>
                        <m:fPr>
                          <m:ctrlPr>
                            <a:rPr lang="en-US" sz="2800" b="0" i="1" smtClean="0">
                              <a:solidFill>
                                <a:srgbClr val="000098"/>
                              </a:solidFill>
                              <a:latin typeface="Cambria Math"/>
                            </a:rPr>
                          </m:ctrlPr>
                        </m:fPr>
                        <m:num>
                          <m:f>
                            <m:fPr>
                              <m:type m:val="lin"/>
                              <m:ctrlPr>
                                <a:rPr lang="en-US" sz="2800" b="0" i="1" smtClean="0">
                                  <a:solidFill>
                                    <a:srgbClr val="000098"/>
                                  </a:solidFill>
                                  <a:latin typeface="Cambria Math"/>
                                </a:rPr>
                              </m:ctrlPr>
                            </m:fPr>
                            <m:num>
                              <m:sSub>
                                <m:sSubPr>
                                  <m:ctrlPr>
                                    <a:rPr lang="en-US" sz="2800" b="0" i="1" smtClean="0">
                                      <a:solidFill>
                                        <a:srgbClr val="000098"/>
                                      </a:solidFill>
                                      <a:latin typeface="Cambria Math"/>
                                    </a:rPr>
                                  </m:ctrlPr>
                                </m:sSubPr>
                                <m:e>
                                  <m:r>
                                    <m:rPr>
                                      <m:nor/>
                                    </m:rPr>
                                    <a:rPr lang="en-US" sz="2800" b="0" i="0" smtClean="0">
                                      <a:solidFill>
                                        <a:srgbClr val="000098"/>
                                      </a:solidFill>
                                      <a:latin typeface="+mj-lt"/>
                                    </a:rPr>
                                    <m:t>D</m:t>
                                  </m:r>
                                </m:e>
                                <m:sub>
                                  <m:r>
                                    <a:rPr lang="en-US" sz="2800" b="0" i="1" smtClean="0">
                                      <a:solidFill>
                                        <a:srgbClr val="000098"/>
                                      </a:solidFill>
                                      <a:latin typeface="Cambria Math"/>
                                    </a:rPr>
                                    <m:t>𝑂</m:t>
                                  </m:r>
                                </m:sub>
                              </m:sSub>
                            </m:num>
                            <m:den>
                              <m:r>
                                <m:rPr>
                                  <m:nor/>
                                </m:rPr>
                                <a:rPr lang="en-US" sz="2800" b="0" i="0" smtClean="0">
                                  <a:solidFill>
                                    <a:srgbClr val="000098"/>
                                  </a:solidFill>
                                  <a:latin typeface="+mj-lt"/>
                                </a:rPr>
                                <m:t>2</m:t>
                              </m:r>
                            </m:den>
                          </m:f>
                        </m:num>
                        <m:den>
                          <m:sSub>
                            <m:sSubPr>
                              <m:ctrlPr>
                                <a:rPr lang="en-US" sz="2800" b="0" i="1" smtClean="0">
                                  <a:solidFill>
                                    <a:srgbClr val="000098"/>
                                  </a:solidFill>
                                  <a:latin typeface="Cambria Math"/>
                                </a:rPr>
                              </m:ctrlPr>
                            </m:sSubPr>
                            <m:e>
                              <m:r>
                                <m:rPr>
                                  <m:nor/>
                                </m:rPr>
                                <a:rPr lang="en-US" sz="2800" b="0" i="0" smtClean="0">
                                  <a:solidFill>
                                    <a:srgbClr val="000098"/>
                                  </a:solidFill>
                                  <a:latin typeface="+mj-lt"/>
                                </a:rPr>
                                <m:t>f</m:t>
                              </m:r>
                            </m:e>
                            <m:sub>
                              <m:r>
                                <a:rPr lang="en-US" sz="2800" b="0" i="1" smtClean="0">
                                  <a:solidFill>
                                    <a:srgbClr val="000098"/>
                                  </a:solidFill>
                                  <a:latin typeface="Cambria Math"/>
                                </a:rPr>
                                <m:t>𝑂</m:t>
                              </m:r>
                            </m:sub>
                          </m:sSub>
                        </m:den>
                      </m:f>
                    </m:oMath>
                  </m:oMathPara>
                </a14:m>
                <a:endParaRPr lang="en-US" sz="2800" b="0" i="0" dirty="0" smtClean="0">
                  <a:solidFill>
                    <a:srgbClr val="000098"/>
                  </a:solidFill>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771982" y="5257800"/>
                <a:ext cx="1495218" cy="99880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719404" y="5242578"/>
                <a:ext cx="1260793" cy="10099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solidFill>
                                <a:srgbClr val="00B050"/>
                              </a:solidFill>
                              <a:latin typeface="Cambria Math"/>
                            </a:rPr>
                          </m:ctrlPr>
                        </m:fPr>
                        <m:num>
                          <m:f>
                            <m:fPr>
                              <m:type m:val="lin"/>
                              <m:ctrlPr>
                                <a:rPr lang="en-US" sz="2800" b="0" i="1" smtClean="0">
                                  <a:solidFill>
                                    <a:srgbClr val="00B050"/>
                                  </a:solidFill>
                                  <a:latin typeface="Cambria Math"/>
                                </a:rPr>
                              </m:ctrlPr>
                            </m:fPr>
                            <m:num>
                              <m:sSub>
                                <m:sSubPr>
                                  <m:ctrlPr>
                                    <a:rPr lang="en-US" sz="2800" b="0" i="1" smtClean="0">
                                      <a:solidFill>
                                        <a:srgbClr val="00B050"/>
                                      </a:solidFill>
                                      <a:latin typeface="Cambria Math"/>
                                    </a:rPr>
                                  </m:ctrlPr>
                                </m:sSubPr>
                                <m:e>
                                  <m:r>
                                    <m:rPr>
                                      <m:nor/>
                                    </m:rPr>
                                    <a:rPr lang="en-US" sz="2800" b="0" i="0" smtClean="0">
                                      <a:solidFill>
                                        <a:srgbClr val="00B050"/>
                                      </a:solidFill>
                                      <a:latin typeface="+mj-lt"/>
                                    </a:rPr>
                                    <m:t>D</m:t>
                                  </m:r>
                                </m:e>
                                <m:sub>
                                  <m:r>
                                    <a:rPr lang="en-US" sz="2800" b="0" i="1" smtClean="0">
                                      <a:solidFill>
                                        <a:srgbClr val="00B050"/>
                                      </a:solidFill>
                                      <a:latin typeface="Cambria Math"/>
                                    </a:rPr>
                                    <m:t>𝑒𝑝</m:t>
                                  </m:r>
                                </m:sub>
                              </m:sSub>
                            </m:num>
                            <m:den>
                              <m:r>
                                <m:rPr>
                                  <m:nor/>
                                </m:rPr>
                                <a:rPr lang="en-US" sz="2800" b="0" i="0" smtClean="0">
                                  <a:solidFill>
                                    <a:srgbClr val="00B050"/>
                                  </a:solidFill>
                                  <a:latin typeface="+mj-lt"/>
                                </a:rPr>
                                <m:t>2</m:t>
                              </m:r>
                            </m:den>
                          </m:f>
                        </m:num>
                        <m:den>
                          <m:sSub>
                            <m:sSubPr>
                              <m:ctrlPr>
                                <a:rPr lang="en-US" sz="2800" b="0" i="1" smtClean="0">
                                  <a:solidFill>
                                    <a:srgbClr val="00B050"/>
                                  </a:solidFill>
                                  <a:latin typeface="Cambria Math"/>
                                </a:rPr>
                              </m:ctrlPr>
                            </m:sSubPr>
                            <m:e>
                              <m:r>
                                <m:rPr>
                                  <m:nor/>
                                </m:rPr>
                                <a:rPr lang="en-US" sz="2800" b="0" i="0" smtClean="0">
                                  <a:solidFill>
                                    <a:srgbClr val="00B050"/>
                                  </a:solidFill>
                                  <a:latin typeface="+mj-lt"/>
                                </a:rPr>
                                <m:t>f</m:t>
                              </m:r>
                            </m:e>
                            <m:sub>
                              <m:r>
                                <a:rPr lang="en-US" sz="2800" b="0" i="1" smtClean="0">
                                  <a:solidFill>
                                    <a:srgbClr val="00B050"/>
                                  </a:solidFill>
                                  <a:latin typeface="Cambria Math"/>
                                </a:rPr>
                                <m:t>𝑒</m:t>
                              </m:r>
                            </m:sub>
                          </m:sSub>
                        </m:den>
                      </m:f>
                    </m:oMath>
                  </m:oMathPara>
                </a14:m>
                <a:endParaRPr lang="en-US" sz="2800" b="0" i="0" dirty="0" smtClean="0">
                  <a:solidFill>
                    <a:srgbClr val="00B050"/>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719404" y="5242578"/>
                <a:ext cx="1260793" cy="100995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651894" y="5186981"/>
                <a:ext cx="2730106" cy="1137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000098"/>
                              </a:solidFill>
                              <a:latin typeface="Cambria Math"/>
                            </a:rPr>
                          </m:ctrlPr>
                        </m:sSubPr>
                        <m:e>
                          <m:r>
                            <m:rPr>
                              <m:nor/>
                            </m:rPr>
                            <a:rPr lang="en-US" sz="3200" b="0" i="0" smtClean="0">
                              <a:solidFill>
                                <a:srgbClr val="000098"/>
                              </a:solidFill>
                              <a:latin typeface="+mj-lt"/>
                            </a:rPr>
                            <m:t>D</m:t>
                          </m:r>
                        </m:e>
                        <m:sub>
                          <m:r>
                            <a:rPr lang="en-US" sz="3200" b="0" i="1" smtClean="0">
                              <a:solidFill>
                                <a:srgbClr val="000098"/>
                              </a:solidFill>
                              <a:latin typeface="Cambria Math"/>
                            </a:rPr>
                            <m:t>𝑒𝑝</m:t>
                          </m:r>
                        </m:sub>
                      </m:sSub>
                      <m:r>
                        <a:rPr lang="en-US" sz="3200" b="0" i="1" smtClean="0">
                          <a:solidFill>
                            <a:srgbClr val="000098"/>
                          </a:solidFill>
                          <a:latin typeface="Cambria Math"/>
                        </a:rPr>
                        <m:t>=</m:t>
                      </m:r>
                      <m:f>
                        <m:fPr>
                          <m:ctrlPr>
                            <a:rPr lang="en-US" sz="3200" b="0" i="1" smtClean="0">
                              <a:solidFill>
                                <a:srgbClr val="000098"/>
                              </a:solidFill>
                              <a:latin typeface="Cambria Math"/>
                            </a:rPr>
                          </m:ctrlPr>
                        </m:fPr>
                        <m:num>
                          <m:sSub>
                            <m:sSubPr>
                              <m:ctrlPr>
                                <a:rPr lang="en-US" sz="3200" b="0" i="1" smtClean="0">
                                  <a:solidFill>
                                    <a:srgbClr val="000098"/>
                                  </a:solidFill>
                                  <a:latin typeface="Cambria Math"/>
                                </a:rPr>
                              </m:ctrlPr>
                            </m:sSubPr>
                            <m:e>
                              <m:r>
                                <m:rPr>
                                  <m:nor/>
                                </m:rPr>
                                <a:rPr lang="en-US" sz="3200" b="0" i="0" smtClean="0">
                                  <a:solidFill>
                                    <a:srgbClr val="000098"/>
                                  </a:solidFill>
                                  <a:latin typeface="+mj-lt"/>
                                </a:rPr>
                                <m:t>D</m:t>
                              </m:r>
                            </m:e>
                            <m:sub>
                              <m:r>
                                <a:rPr lang="en-US" sz="3200" b="0" i="1" smtClean="0">
                                  <a:solidFill>
                                    <a:srgbClr val="000098"/>
                                  </a:solidFill>
                                  <a:latin typeface="Cambria Math"/>
                                </a:rPr>
                                <m:t>𝑂</m:t>
                              </m:r>
                            </m:sub>
                          </m:sSub>
                          <m:r>
                            <a:rPr lang="en-US" sz="3200" b="0" i="1" smtClean="0">
                              <a:solidFill>
                                <a:srgbClr val="000098"/>
                              </a:solidFill>
                              <a:latin typeface="Cambria Math"/>
                              <a:ea typeface="Cambria Math"/>
                            </a:rPr>
                            <m:t>×</m:t>
                          </m:r>
                          <m:sSub>
                            <m:sSubPr>
                              <m:ctrlPr>
                                <a:rPr lang="en-US" sz="3200" b="0" i="1" smtClean="0">
                                  <a:solidFill>
                                    <a:srgbClr val="000098"/>
                                  </a:solidFill>
                                  <a:latin typeface="Cambria Math"/>
                                  <a:ea typeface="Cambria Math"/>
                                </a:rPr>
                              </m:ctrlPr>
                            </m:sSubPr>
                            <m:e>
                              <m:r>
                                <m:rPr>
                                  <m:nor/>
                                </m:rPr>
                                <a:rPr lang="en-US" sz="3200" b="0" i="0" smtClean="0">
                                  <a:solidFill>
                                    <a:srgbClr val="000098"/>
                                  </a:solidFill>
                                  <a:latin typeface="+mj-lt"/>
                                  <a:ea typeface="Cambria Math"/>
                                </a:rPr>
                                <m:t>f</m:t>
                              </m:r>
                            </m:e>
                            <m:sub>
                              <m:r>
                                <a:rPr lang="en-US" sz="3200" b="0" i="1" smtClean="0">
                                  <a:solidFill>
                                    <a:srgbClr val="000098"/>
                                  </a:solidFill>
                                  <a:latin typeface="Cambria Math"/>
                                  <a:ea typeface="Cambria Math"/>
                                </a:rPr>
                                <m:t>𝑒</m:t>
                              </m:r>
                            </m:sub>
                          </m:sSub>
                        </m:num>
                        <m:den>
                          <m:sSub>
                            <m:sSubPr>
                              <m:ctrlPr>
                                <a:rPr lang="en-US" sz="3200" b="0" i="1" smtClean="0">
                                  <a:solidFill>
                                    <a:srgbClr val="000098"/>
                                  </a:solidFill>
                                  <a:latin typeface="Cambria Math"/>
                                </a:rPr>
                              </m:ctrlPr>
                            </m:sSubPr>
                            <m:e>
                              <m:r>
                                <m:rPr>
                                  <m:nor/>
                                </m:rPr>
                                <a:rPr lang="en-US" sz="3200" b="0" i="0" smtClean="0">
                                  <a:solidFill>
                                    <a:srgbClr val="000098"/>
                                  </a:solidFill>
                                  <a:latin typeface="+mj-lt"/>
                                </a:rPr>
                                <m:t>f</m:t>
                              </m:r>
                            </m:e>
                            <m:sub>
                              <m:r>
                                <a:rPr lang="en-US" sz="3200" b="0" i="1" smtClean="0">
                                  <a:solidFill>
                                    <a:srgbClr val="000098"/>
                                  </a:solidFill>
                                  <a:latin typeface="Cambria Math"/>
                                </a:rPr>
                                <m:t>𝑂</m:t>
                              </m:r>
                            </m:sub>
                          </m:sSub>
                        </m:den>
                      </m:f>
                    </m:oMath>
                  </m:oMathPara>
                </a14:m>
                <a:endParaRPr lang="en-US" sz="3200" b="0" i="0" dirty="0" smtClean="0">
                  <a:solidFill>
                    <a:srgbClr val="000098"/>
                  </a:solidFill>
                  <a:latin typeface="+mj-l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651894" y="5186981"/>
                <a:ext cx="2730106" cy="1137619"/>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50143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3847"/>
                                        </p:tgtEl>
                                        <p:attrNameLst>
                                          <p:attrName>style.visibility</p:attrName>
                                        </p:attrNameLst>
                                      </p:cBhvr>
                                      <p:to>
                                        <p:strVal val="visible"/>
                                      </p:to>
                                    </p:set>
                                    <p:animEffect transition="in" filter="wipe(left)">
                                      <p:cBhvr>
                                        <p:cTn id="26" dur="500"/>
                                        <p:tgtEl>
                                          <p:spTgt spid="16384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7" grpId="0"/>
      <p:bldP spid="2" grpId="0" animBg="1"/>
      <p:bldP spid="11" grpId="0" animBg="1"/>
      <p:bldP spid="20" grpId="0" animBg="1"/>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Pupil Formulas </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2286000" y="1470488"/>
                <a:ext cx="3460371" cy="13998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chemeClr val="bg2">
                                  <a:lumMod val="50000"/>
                                </a:schemeClr>
                              </a:solidFill>
                              <a:latin typeface="Cambria Math"/>
                            </a:rPr>
                          </m:ctrlPr>
                        </m:sSubPr>
                        <m:e>
                          <m:r>
                            <m:rPr>
                              <m:nor/>
                            </m:rPr>
                            <a:rPr lang="en-US" sz="4000" b="0" i="0" smtClean="0">
                              <a:solidFill>
                                <a:schemeClr val="bg2">
                                  <a:lumMod val="50000"/>
                                </a:schemeClr>
                              </a:solidFill>
                              <a:latin typeface="+mj-lt"/>
                            </a:rPr>
                            <m:t>D</m:t>
                          </m:r>
                        </m:e>
                        <m:sub>
                          <m:r>
                            <a:rPr lang="en-US" sz="4000" b="0" i="1" smtClean="0">
                              <a:solidFill>
                                <a:schemeClr val="bg2">
                                  <a:lumMod val="50000"/>
                                </a:schemeClr>
                              </a:solidFill>
                              <a:latin typeface="Cambria Math"/>
                            </a:rPr>
                            <m:t>𝑒𝑝</m:t>
                          </m:r>
                        </m:sub>
                      </m:sSub>
                      <m:r>
                        <a:rPr lang="en-US" sz="4000" b="0" i="1" smtClean="0">
                          <a:solidFill>
                            <a:schemeClr val="bg2">
                              <a:lumMod val="50000"/>
                            </a:schemeClr>
                          </a:solidFill>
                          <a:latin typeface="Cambria Math"/>
                        </a:rPr>
                        <m:t>=</m:t>
                      </m:r>
                      <m:f>
                        <m:fPr>
                          <m:ctrlPr>
                            <a:rPr lang="en-US" sz="4000" b="0" i="1" smtClean="0">
                              <a:solidFill>
                                <a:schemeClr val="bg2">
                                  <a:lumMod val="50000"/>
                                </a:schemeClr>
                              </a:solidFill>
                              <a:latin typeface="Cambria Math"/>
                            </a:rPr>
                          </m:ctrlPr>
                        </m:fPr>
                        <m:num>
                          <m:sSub>
                            <m:sSubPr>
                              <m:ctrlPr>
                                <a:rPr lang="en-US" sz="4000" b="0" i="1" smtClean="0">
                                  <a:solidFill>
                                    <a:schemeClr val="bg2">
                                      <a:lumMod val="50000"/>
                                    </a:schemeClr>
                                  </a:solidFill>
                                  <a:latin typeface="Cambria Math"/>
                                </a:rPr>
                              </m:ctrlPr>
                            </m:sSubPr>
                            <m:e>
                              <m:r>
                                <m:rPr>
                                  <m:nor/>
                                </m:rPr>
                                <a:rPr lang="en-US" sz="4000" b="0" i="0" smtClean="0">
                                  <a:solidFill>
                                    <a:schemeClr val="bg2">
                                      <a:lumMod val="50000"/>
                                    </a:schemeClr>
                                  </a:solidFill>
                                  <a:latin typeface="+mj-lt"/>
                                </a:rPr>
                                <m:t>D</m:t>
                              </m:r>
                            </m:e>
                            <m:sub>
                              <m:r>
                                <a:rPr lang="en-US" sz="4000" b="0" i="1" smtClean="0">
                                  <a:solidFill>
                                    <a:schemeClr val="bg2">
                                      <a:lumMod val="50000"/>
                                    </a:schemeClr>
                                  </a:solidFill>
                                  <a:latin typeface="Cambria Math"/>
                                </a:rPr>
                                <m:t>𝑂</m:t>
                              </m:r>
                            </m:sub>
                          </m:sSub>
                          <m:r>
                            <a:rPr lang="en-US" sz="4000" b="0" i="1" smtClean="0">
                              <a:solidFill>
                                <a:schemeClr val="bg2">
                                  <a:lumMod val="50000"/>
                                </a:schemeClr>
                              </a:solidFill>
                              <a:latin typeface="Cambria Math"/>
                              <a:ea typeface="Cambria Math"/>
                            </a:rPr>
                            <m:t>×</m:t>
                          </m:r>
                          <m:sSub>
                            <m:sSubPr>
                              <m:ctrlPr>
                                <a:rPr lang="en-US" sz="4000" b="0" i="1" smtClean="0">
                                  <a:solidFill>
                                    <a:schemeClr val="bg2">
                                      <a:lumMod val="50000"/>
                                    </a:schemeClr>
                                  </a:solidFill>
                                  <a:latin typeface="Cambria Math"/>
                                  <a:ea typeface="Cambria Math"/>
                                </a:rPr>
                              </m:ctrlPr>
                            </m:sSubPr>
                            <m:e>
                              <m:r>
                                <m:rPr>
                                  <m:nor/>
                                </m:rPr>
                                <a:rPr lang="en-US" sz="4000" b="0" i="0" smtClean="0">
                                  <a:solidFill>
                                    <a:schemeClr val="bg2">
                                      <a:lumMod val="50000"/>
                                    </a:schemeClr>
                                  </a:solidFill>
                                  <a:latin typeface="+mj-lt"/>
                                  <a:ea typeface="Cambria Math"/>
                                </a:rPr>
                                <m:t>f</m:t>
                              </m:r>
                            </m:e>
                            <m:sub>
                              <m:r>
                                <a:rPr lang="en-US" sz="4000" b="0" i="1" smtClean="0">
                                  <a:solidFill>
                                    <a:schemeClr val="bg2">
                                      <a:lumMod val="50000"/>
                                    </a:schemeClr>
                                  </a:solidFill>
                                  <a:latin typeface="Cambria Math"/>
                                  <a:ea typeface="Cambria Math"/>
                                </a:rPr>
                                <m:t>𝑒</m:t>
                              </m:r>
                            </m:sub>
                          </m:sSub>
                        </m:num>
                        <m:den>
                          <m:sSub>
                            <m:sSubPr>
                              <m:ctrlPr>
                                <a:rPr lang="en-US" sz="4000" b="0" i="1" smtClean="0">
                                  <a:solidFill>
                                    <a:schemeClr val="bg2">
                                      <a:lumMod val="50000"/>
                                    </a:schemeClr>
                                  </a:solidFill>
                                  <a:latin typeface="Cambria Math"/>
                                </a:rPr>
                              </m:ctrlPr>
                            </m:sSubPr>
                            <m:e>
                              <m:r>
                                <m:rPr>
                                  <m:nor/>
                                </m:rPr>
                                <a:rPr lang="en-US" sz="4000" b="0" i="0" smtClean="0">
                                  <a:solidFill>
                                    <a:schemeClr val="bg2">
                                      <a:lumMod val="50000"/>
                                    </a:schemeClr>
                                  </a:solidFill>
                                  <a:latin typeface="+mj-lt"/>
                                </a:rPr>
                                <m:t>f</m:t>
                              </m:r>
                            </m:e>
                            <m:sub>
                              <m:r>
                                <a:rPr lang="en-US" sz="4000" b="0" i="1" smtClean="0">
                                  <a:solidFill>
                                    <a:schemeClr val="bg2">
                                      <a:lumMod val="50000"/>
                                    </a:schemeClr>
                                  </a:solidFill>
                                  <a:latin typeface="Cambria Math"/>
                                </a:rPr>
                                <m:t>𝑂</m:t>
                              </m:r>
                            </m:sub>
                          </m:sSub>
                        </m:den>
                      </m:f>
                    </m:oMath>
                  </m:oMathPara>
                </a14:m>
                <a:endParaRPr lang="en-US" sz="4000" dirty="0">
                  <a:solidFill>
                    <a:schemeClr val="bg2">
                      <a:lumMod val="50000"/>
                    </a:schemeClr>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286000" y="1470488"/>
                <a:ext cx="3460371" cy="1399807"/>
              </a:xfrm>
              <a:prstGeom prst="rect">
                <a:avLst/>
              </a:prstGeom>
              <a:blipFill rotWithShape="1">
                <a:blip r:embed="rId3"/>
                <a:stretch>
                  <a:fillRect/>
                </a:stretch>
              </a:blipFill>
            </p:spPr>
            <p:txBody>
              <a:bodyPr/>
              <a:lstStyle/>
              <a:p>
                <a:r>
                  <a:rPr lang="en-US">
                    <a:noFill/>
                  </a:rPr>
                  <a:t> </a:t>
                </a:r>
              </a:p>
            </p:txBody>
          </p:sp>
        </mc:Fallback>
      </mc:AlternateContent>
      <p:grpSp>
        <p:nvGrpSpPr>
          <p:cNvPr id="21" name="Group 20"/>
          <p:cNvGrpSpPr/>
          <p:nvPr/>
        </p:nvGrpSpPr>
        <p:grpSpPr>
          <a:xfrm>
            <a:off x="1219200" y="1230081"/>
            <a:ext cx="4333865" cy="4244159"/>
            <a:chOff x="1219200" y="1454561"/>
            <a:chExt cx="4333865" cy="4244159"/>
          </a:xfrm>
        </p:grpSpPr>
        <mc:AlternateContent xmlns:mc="http://schemas.openxmlformats.org/markup-compatibility/2006" xmlns:a14="http://schemas.microsoft.com/office/drawing/2010/main">
          <mc:Choice Requires="a14">
            <p:sp>
              <p:nvSpPr>
                <p:cNvPr id="6" name="TextBox 5"/>
                <p:cNvSpPr txBox="1"/>
                <p:nvPr/>
              </p:nvSpPr>
              <p:spPr>
                <a:xfrm>
                  <a:off x="1219200" y="4191000"/>
                  <a:ext cx="2920095" cy="1507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𝑂</m:t>
                                </m:r>
                              </m:sub>
                            </m:sSub>
                          </m:num>
                          <m:den>
                            <m:r>
                              <m:rPr>
                                <m:nor/>
                              </m:rPr>
                              <a:rPr lang="en-US" sz="4800" b="0" i="0" smtClean="0">
                                <a:solidFill>
                                  <a:schemeClr val="bg2">
                                    <a:lumMod val="50000"/>
                                  </a:schemeClr>
                                </a:solidFill>
                                <a:latin typeface="+mj-lt"/>
                              </a:rPr>
                              <m:t>M</m:t>
                            </m:r>
                          </m:den>
                        </m:f>
                      </m:oMath>
                    </m:oMathPara>
                  </a14:m>
                  <a:endParaRPr lang="en-US" sz="4800" dirty="0">
                    <a:solidFill>
                      <a:schemeClr val="bg2">
                        <a:lumMod val="50000"/>
                      </a:schemeClr>
                    </a:solidFill>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219200" y="4191000"/>
                  <a:ext cx="2841162" cy="1507720"/>
                </a:xfrm>
                <a:prstGeom prst="rect">
                  <a:avLst/>
                </a:prstGeom>
                <a:blipFill rotWithShape="1">
                  <a:blip r:embed="rId4"/>
                  <a:stretch>
                    <a:fillRect/>
                  </a:stretch>
                </a:blipFill>
              </p:spPr>
              <p:txBody>
                <a:bodyPr/>
                <a:lstStyle/>
                <a:p>
                  <a:r>
                    <a:rPr lang="en-US">
                      <a:noFill/>
                    </a:rPr>
                    <a:t> </a:t>
                  </a:r>
                </a:p>
              </p:txBody>
            </p:sp>
          </mc:Fallback>
        </mc:AlternateContent>
        <p:grpSp>
          <p:nvGrpSpPr>
            <p:cNvPr id="13" name="Group 12"/>
            <p:cNvGrpSpPr/>
            <p:nvPr/>
          </p:nvGrpSpPr>
          <p:grpSpPr>
            <a:xfrm>
              <a:off x="3657600" y="1454561"/>
              <a:ext cx="1895465" cy="2812639"/>
              <a:chOff x="3657600" y="1454561"/>
              <a:chExt cx="1895465" cy="2812639"/>
            </a:xfrm>
          </p:grpSpPr>
          <p:sp>
            <p:nvSpPr>
              <p:cNvPr id="4" name="Oval 3"/>
              <p:cNvSpPr/>
              <p:nvPr/>
            </p:nvSpPr>
            <p:spPr bwMode="auto">
              <a:xfrm rot="2238212">
                <a:off x="4615108" y="1454561"/>
                <a:ext cx="937957" cy="1967679"/>
              </a:xfrm>
              <a:prstGeom prst="ellipse">
                <a:avLst/>
              </a:prstGeom>
              <a:noFill/>
              <a:ln w="38100" cap="flat" cmpd="sng" algn="ctr">
                <a:solidFill>
                  <a:srgbClr val="A50021">
                    <a:alpha val="50196"/>
                  </a:srgb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2">
                      <a:lumMod val="50000"/>
                    </a:schemeClr>
                  </a:solidFill>
                  <a:effectLst/>
                  <a:latin typeface="Comic Sans MS" pitchFamily="66" charset="0"/>
                </a:endParaRPr>
              </a:p>
            </p:txBody>
          </p:sp>
          <p:cxnSp>
            <p:nvCxnSpPr>
              <p:cNvPr id="9" name="Straight Arrow Connector 8"/>
              <p:cNvCxnSpPr>
                <a:stCxn id="4" idx="4"/>
              </p:cNvCxnSpPr>
              <p:nvPr/>
            </p:nvCxnSpPr>
            <p:spPr bwMode="auto">
              <a:xfrm flipH="1">
                <a:off x="3657600" y="3220982"/>
                <a:ext cx="830243" cy="1046218"/>
              </a:xfrm>
              <a:prstGeom prst="straightConnector1">
                <a:avLst/>
              </a:prstGeom>
              <a:solidFill>
                <a:schemeClr val="accent1"/>
              </a:solidFill>
              <a:ln w="38100" cap="flat" cmpd="sng" algn="ctr">
                <a:solidFill>
                  <a:srgbClr val="A50021">
                    <a:alpha val="50196"/>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mc:AlternateContent xmlns:mc="http://schemas.openxmlformats.org/markup-compatibility/2006" xmlns:a14="http://schemas.microsoft.com/office/drawing/2010/main">
        <mc:Choice Requires="a14">
          <p:sp>
            <p:nvSpPr>
              <p:cNvPr id="19" name="TextBox 18"/>
              <p:cNvSpPr txBox="1"/>
              <p:nvPr/>
            </p:nvSpPr>
            <p:spPr>
              <a:xfrm>
                <a:off x="1219200" y="3966520"/>
                <a:ext cx="2920095" cy="1507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𝑂</m:t>
                              </m:r>
                            </m:sub>
                          </m:sSub>
                        </m:num>
                        <m:den>
                          <m:r>
                            <m:rPr>
                              <m:nor/>
                            </m:rPr>
                            <a:rPr lang="en-US" sz="4800" b="0" i="0" smtClean="0">
                              <a:solidFill>
                                <a:schemeClr val="bg2">
                                  <a:lumMod val="50000"/>
                                </a:schemeClr>
                              </a:solidFill>
                              <a:latin typeface="+mj-lt"/>
                            </a:rPr>
                            <m:t>M</m:t>
                          </m:r>
                        </m:den>
                      </m:f>
                    </m:oMath>
                  </m:oMathPara>
                </a14:m>
                <a:endParaRPr lang="en-US" sz="4800" dirty="0">
                  <a:solidFill>
                    <a:schemeClr val="bg2">
                      <a:lumMod val="50000"/>
                    </a:schemeClr>
                  </a:solidFill>
                  <a:latin typeface="+mj-l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219200" y="3966520"/>
                <a:ext cx="2920095" cy="1507720"/>
              </a:xfrm>
              <a:prstGeom prst="rect">
                <a:avLst/>
              </a:prstGeom>
              <a:blipFill rotWithShape="1">
                <a:blip r:embed="rId5"/>
                <a:stretch>
                  <a:fillRect/>
                </a:stretch>
              </a:blipFill>
            </p:spPr>
            <p:txBody>
              <a:bodyPr/>
              <a:lstStyle/>
              <a:p>
                <a:r>
                  <a:rPr lang="en-US">
                    <a:noFill/>
                  </a:rPr>
                  <a:t> </a:t>
                </a:r>
              </a:p>
            </p:txBody>
          </p:sp>
        </mc:Fallback>
      </mc:AlternateContent>
      <p:grpSp>
        <p:nvGrpSpPr>
          <p:cNvPr id="23" name="Group 22"/>
          <p:cNvGrpSpPr/>
          <p:nvPr/>
        </p:nvGrpSpPr>
        <p:grpSpPr>
          <a:xfrm>
            <a:off x="4067184" y="1219200"/>
            <a:ext cx="3720489" cy="4377848"/>
            <a:chOff x="4067184" y="1443680"/>
            <a:chExt cx="3720489" cy="4377848"/>
          </a:xfrm>
        </p:grpSpPr>
        <mc:AlternateContent xmlns:mc="http://schemas.openxmlformats.org/markup-compatibility/2006" xmlns:a14="http://schemas.microsoft.com/office/drawing/2010/main">
          <mc:Choice Requires="a14">
            <p:sp>
              <p:nvSpPr>
                <p:cNvPr id="7" name="TextBox 6"/>
                <p:cNvSpPr txBox="1"/>
                <p:nvPr/>
              </p:nvSpPr>
              <p:spPr>
                <a:xfrm>
                  <a:off x="5105400" y="4165049"/>
                  <a:ext cx="2682273" cy="16564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𝑒</m:t>
                                </m:r>
                              </m:sub>
                            </m:sSub>
                          </m:num>
                          <m:den>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𝑅</m:t>
                                </m:r>
                              </m:sub>
                            </m:sSub>
                          </m:den>
                        </m:f>
                      </m:oMath>
                    </m:oMathPara>
                  </a14:m>
                  <a:endParaRPr lang="en-US" sz="4800" dirty="0">
                    <a:solidFill>
                      <a:schemeClr val="bg2">
                        <a:lumMod val="50000"/>
                      </a:schemeClr>
                    </a:solidFill>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105400" y="4165049"/>
                  <a:ext cx="2602315" cy="1656479"/>
                </a:xfrm>
                <a:prstGeom prst="rect">
                  <a:avLst/>
                </a:prstGeom>
                <a:blipFill rotWithShape="1">
                  <a:blip r:embed="rId6"/>
                  <a:stretch>
                    <a:fillRect/>
                  </a:stretch>
                </a:blipFill>
              </p:spPr>
              <p:txBody>
                <a:bodyPr/>
                <a:lstStyle/>
                <a:p>
                  <a:r>
                    <a:rPr lang="en-US">
                      <a:noFill/>
                    </a:rPr>
                    <a:t> </a:t>
                  </a:r>
                </a:p>
              </p:txBody>
            </p:sp>
          </mc:Fallback>
        </mc:AlternateContent>
        <p:grpSp>
          <p:nvGrpSpPr>
            <p:cNvPr id="14" name="Group 13"/>
            <p:cNvGrpSpPr/>
            <p:nvPr/>
          </p:nvGrpSpPr>
          <p:grpSpPr>
            <a:xfrm>
              <a:off x="4067184" y="1443680"/>
              <a:ext cx="1986189" cy="2823520"/>
              <a:chOff x="4067184" y="1443680"/>
              <a:chExt cx="1986189" cy="2823520"/>
            </a:xfrm>
          </p:grpSpPr>
          <p:sp>
            <p:nvSpPr>
              <p:cNvPr id="5" name="Oval 4"/>
              <p:cNvSpPr/>
              <p:nvPr/>
            </p:nvSpPr>
            <p:spPr bwMode="auto">
              <a:xfrm rot="19361788" flipH="1">
                <a:off x="4067184" y="1443680"/>
                <a:ext cx="909391" cy="1989443"/>
              </a:xfrm>
              <a:prstGeom prst="ellipse">
                <a:avLst/>
              </a:prstGeom>
              <a:noFill/>
              <a:ln w="38100" cap="flat" cmpd="sng" algn="ctr">
                <a:solidFill>
                  <a:srgbClr val="A50021">
                    <a:alpha val="50196"/>
                  </a:srgb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2">
                      <a:lumMod val="50000"/>
                    </a:schemeClr>
                  </a:solidFill>
                  <a:effectLst/>
                  <a:latin typeface="Comic Sans MS" pitchFamily="66" charset="0"/>
                </a:endParaRPr>
              </a:p>
            </p:txBody>
          </p:sp>
          <p:cxnSp>
            <p:nvCxnSpPr>
              <p:cNvPr id="10" name="Straight Arrow Connector 9"/>
              <p:cNvCxnSpPr>
                <a:stCxn id="5" idx="4"/>
              </p:cNvCxnSpPr>
              <p:nvPr/>
            </p:nvCxnSpPr>
            <p:spPr bwMode="auto">
              <a:xfrm>
                <a:off x="5124718" y="3229639"/>
                <a:ext cx="928655" cy="1037561"/>
              </a:xfrm>
              <a:prstGeom prst="straightConnector1">
                <a:avLst/>
              </a:prstGeom>
              <a:solidFill>
                <a:schemeClr val="accent1"/>
              </a:solidFill>
              <a:ln w="38100" cap="flat" cmpd="sng" algn="ctr">
                <a:solidFill>
                  <a:srgbClr val="A50021">
                    <a:alpha val="50196"/>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mc:AlternateContent xmlns:mc="http://schemas.openxmlformats.org/markup-compatibility/2006" xmlns:a14="http://schemas.microsoft.com/office/drawing/2010/main">
        <mc:Choice Requires="a14">
          <p:sp>
            <p:nvSpPr>
              <p:cNvPr id="20" name="TextBox 19"/>
              <p:cNvSpPr txBox="1"/>
              <p:nvPr/>
            </p:nvSpPr>
            <p:spPr>
              <a:xfrm>
                <a:off x="5105400" y="3940569"/>
                <a:ext cx="2682273" cy="16564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𝑒</m:t>
                              </m:r>
                            </m:sub>
                          </m:sSub>
                        </m:num>
                        <m:den>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𝑅</m:t>
                              </m:r>
                            </m:sub>
                          </m:sSub>
                        </m:den>
                      </m:f>
                    </m:oMath>
                  </m:oMathPara>
                </a14:m>
                <a:endParaRPr lang="en-US" sz="4800" dirty="0">
                  <a:solidFill>
                    <a:schemeClr val="bg2">
                      <a:lumMod val="50000"/>
                    </a:schemeClr>
                  </a:solidFill>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105400" y="3940569"/>
                <a:ext cx="2682273" cy="1656479"/>
              </a:xfrm>
              <a:prstGeom prst="rect">
                <a:avLst/>
              </a:prstGeom>
              <a:blipFill rotWithShape="1">
                <a:blip r:embed="rId7"/>
                <a:stretch>
                  <a:fillRect/>
                </a:stretch>
              </a:blipFill>
            </p:spPr>
            <p:txBody>
              <a:bodyPr/>
              <a:lstStyle/>
              <a:p>
                <a:r>
                  <a:rPr lang="en-US">
                    <a:noFill/>
                  </a:rPr>
                  <a:t> </a:t>
                </a:r>
              </a:p>
            </p:txBody>
          </p:sp>
        </mc:Fallback>
      </mc:AlternateContent>
      <p:sp>
        <p:nvSpPr>
          <p:cNvPr id="25" name="TextBox 24"/>
          <p:cNvSpPr txBox="1"/>
          <p:nvPr/>
        </p:nvSpPr>
        <p:spPr>
          <a:xfrm>
            <a:off x="1082516" y="5943600"/>
            <a:ext cx="3332965" cy="338554"/>
          </a:xfrm>
          <a:prstGeom prst="rect">
            <a:avLst/>
          </a:prstGeom>
          <a:noFill/>
        </p:spPr>
        <p:txBody>
          <a:bodyPr wrap="none" rtlCol="0">
            <a:spAutoFit/>
          </a:bodyPr>
          <a:lstStyle/>
          <a:p>
            <a:pPr algn="ctr"/>
            <a:r>
              <a:rPr lang="en-US" sz="1600" dirty="0" smtClean="0">
                <a:solidFill>
                  <a:schemeClr val="bg1">
                    <a:lumMod val="50000"/>
                  </a:schemeClr>
                </a:solidFill>
              </a:rPr>
              <a:t>Scope Diameter &amp; Magnification </a:t>
            </a:r>
            <a:endParaRPr lang="en-US" sz="1600" dirty="0">
              <a:solidFill>
                <a:schemeClr val="bg1">
                  <a:lumMod val="50000"/>
                </a:schemeClr>
              </a:solidFill>
            </a:endParaRPr>
          </a:p>
        </p:txBody>
      </p:sp>
      <p:sp>
        <p:nvSpPr>
          <p:cNvPr id="26" name="TextBox 25"/>
          <p:cNvSpPr txBox="1"/>
          <p:nvPr/>
        </p:nvSpPr>
        <p:spPr>
          <a:xfrm>
            <a:off x="5472026" y="5943599"/>
            <a:ext cx="2230098" cy="338554"/>
          </a:xfrm>
          <a:prstGeom prst="rect">
            <a:avLst/>
          </a:prstGeom>
          <a:noFill/>
        </p:spPr>
        <p:txBody>
          <a:bodyPr wrap="none" rtlCol="0">
            <a:spAutoFit/>
          </a:bodyPr>
          <a:lstStyle/>
          <a:p>
            <a:pPr algn="ctr"/>
            <a:r>
              <a:rPr lang="en-US" sz="1600" dirty="0" smtClean="0">
                <a:solidFill>
                  <a:schemeClr val="bg1">
                    <a:lumMod val="50000"/>
                  </a:schemeClr>
                </a:solidFill>
              </a:rPr>
              <a:t>Eyepiece and f-Ratio </a:t>
            </a:r>
            <a:endParaRPr lang="en-US" sz="1600" dirty="0">
              <a:solidFill>
                <a:schemeClr val="bg1">
                  <a:lumMod val="50000"/>
                </a:schemeClr>
              </a:solidFill>
            </a:endParaRPr>
          </a:p>
        </p:txBody>
      </p:sp>
    </p:spTree>
    <p:extLst>
      <p:ext uri="{BB962C8B-B14F-4D97-AF65-F5344CB8AC3E}">
        <p14:creationId xmlns:p14="http://schemas.microsoft.com/office/powerpoint/2010/main" val="305214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Dawes </a:t>
            </a:r>
            <a:r>
              <a:rPr lang="en-US" dirty="0"/>
              <a:t>Limit </a:t>
            </a:r>
          </a:p>
        </p:txBody>
      </p:sp>
      <p:sp>
        <p:nvSpPr>
          <p:cNvPr id="30725" name="Text Box 5"/>
          <p:cNvSpPr txBox="1">
            <a:spLocks noChangeArrowheads="1"/>
          </p:cNvSpPr>
          <p:nvPr/>
        </p:nvSpPr>
        <p:spPr bwMode="auto">
          <a:xfrm>
            <a:off x="2590800" y="2081213"/>
            <a:ext cx="24368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0066CC"/>
                </a:solidFill>
                <a:latin typeface="Tahoma" pitchFamily="34" charset="0"/>
              </a:rPr>
              <a:t>Dawes Limit:  </a:t>
            </a:r>
          </a:p>
        </p:txBody>
      </p:sp>
      <p:sp>
        <p:nvSpPr>
          <p:cNvPr id="30726" name="Text Box 6"/>
          <p:cNvSpPr txBox="1">
            <a:spLocks noChangeArrowheads="1"/>
          </p:cNvSpPr>
          <p:nvPr/>
        </p:nvSpPr>
        <p:spPr bwMode="auto">
          <a:xfrm>
            <a:off x="5864225" y="1876425"/>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008C"/>
                </a:solidFill>
                <a:latin typeface="Tahoma" pitchFamily="34" charset="0"/>
              </a:rPr>
              <a:t>115.8</a:t>
            </a:r>
          </a:p>
        </p:txBody>
      </p:sp>
      <p:sp>
        <p:nvSpPr>
          <p:cNvPr id="30727" name="Text Box 7"/>
          <p:cNvSpPr txBox="1">
            <a:spLocks noChangeArrowheads="1"/>
          </p:cNvSpPr>
          <p:nvPr/>
        </p:nvSpPr>
        <p:spPr bwMode="auto">
          <a:xfrm>
            <a:off x="6108700" y="2376488"/>
            <a:ext cx="596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008C"/>
                </a:solidFill>
                <a:latin typeface="Tahoma" pitchFamily="34" charset="0"/>
              </a:rPr>
              <a:t>D</a:t>
            </a:r>
            <a:r>
              <a:rPr lang="en-US" sz="2800" baseline="-25000">
                <a:solidFill>
                  <a:srgbClr val="00008C"/>
                </a:solidFill>
                <a:latin typeface="Tahoma" pitchFamily="34" charset="0"/>
              </a:rPr>
              <a:t>O</a:t>
            </a:r>
            <a:endParaRPr lang="en-US" sz="2800">
              <a:solidFill>
                <a:srgbClr val="00008C"/>
              </a:solidFill>
              <a:latin typeface="Tahoma" pitchFamily="34" charset="0"/>
            </a:endParaRPr>
          </a:p>
        </p:txBody>
      </p:sp>
      <p:sp>
        <p:nvSpPr>
          <p:cNvPr id="30728" name="Line 8"/>
          <p:cNvSpPr>
            <a:spLocks noChangeShapeType="1"/>
          </p:cNvSpPr>
          <p:nvPr/>
        </p:nvSpPr>
        <p:spPr bwMode="auto">
          <a:xfrm>
            <a:off x="5880100" y="2386013"/>
            <a:ext cx="9779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rgbClr val="00008C"/>
              </a:solidFill>
            </a:endParaRPr>
          </a:p>
        </p:txBody>
      </p:sp>
      <p:sp>
        <p:nvSpPr>
          <p:cNvPr id="30729" name="Text Box 9"/>
          <p:cNvSpPr txBox="1">
            <a:spLocks noChangeArrowheads="1"/>
          </p:cNvSpPr>
          <p:nvPr/>
        </p:nvSpPr>
        <p:spPr bwMode="auto">
          <a:xfrm>
            <a:off x="4876800" y="2071688"/>
            <a:ext cx="898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008C"/>
                </a:solidFill>
                <a:latin typeface="Tahoma" pitchFamily="34" charset="0"/>
              </a:rPr>
              <a:t>P</a:t>
            </a:r>
            <a:r>
              <a:rPr lang="en-US" sz="2800" baseline="-25000">
                <a:solidFill>
                  <a:srgbClr val="00008C"/>
                </a:solidFill>
                <a:latin typeface="Tahoma" pitchFamily="34" charset="0"/>
              </a:rPr>
              <a:t>R</a:t>
            </a:r>
            <a:r>
              <a:rPr lang="en-US" sz="2800">
                <a:solidFill>
                  <a:srgbClr val="00008C"/>
                </a:solidFill>
                <a:latin typeface="Tahoma" pitchFamily="34" charset="0"/>
              </a:rPr>
              <a:t> =</a:t>
            </a:r>
          </a:p>
        </p:txBody>
      </p:sp>
      <p:sp>
        <p:nvSpPr>
          <p:cNvPr id="30730" name="Text Box 10"/>
          <p:cNvSpPr txBox="1">
            <a:spLocks noChangeArrowheads="1"/>
          </p:cNvSpPr>
          <p:nvPr/>
        </p:nvSpPr>
        <p:spPr bwMode="auto">
          <a:xfrm>
            <a:off x="2438400" y="2952690"/>
            <a:ext cx="5943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solidFill>
                  <a:srgbClr val="0066CC"/>
                </a:solidFill>
                <a:latin typeface="Tahoma" pitchFamily="34" charset="0"/>
              </a:rPr>
              <a:t>...and since 4 decimal places is way too precise... </a:t>
            </a:r>
          </a:p>
        </p:txBody>
      </p:sp>
      <p:grpSp>
        <p:nvGrpSpPr>
          <p:cNvPr id="2" name="Group 1"/>
          <p:cNvGrpSpPr/>
          <p:nvPr/>
        </p:nvGrpSpPr>
        <p:grpSpPr>
          <a:xfrm>
            <a:off x="3363118" y="3505200"/>
            <a:ext cx="4405313" cy="2257425"/>
            <a:chOff x="2057400" y="3890963"/>
            <a:chExt cx="4405313" cy="2257425"/>
          </a:xfrm>
          <a:effectLst>
            <a:outerShdw blurRad="50800" dist="38100" dir="2700000" algn="tl" rotWithShape="0">
              <a:prstClr val="black">
                <a:alpha val="40000"/>
              </a:prstClr>
            </a:outerShdw>
          </a:effectLst>
        </p:grpSpPr>
        <p:sp>
          <p:nvSpPr>
            <p:cNvPr id="30731" name="Text Box 11"/>
            <p:cNvSpPr txBox="1">
              <a:spLocks noChangeArrowheads="1"/>
            </p:cNvSpPr>
            <p:nvPr/>
          </p:nvSpPr>
          <p:spPr bwMode="auto">
            <a:xfrm>
              <a:off x="2057400" y="4425950"/>
              <a:ext cx="2303463"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7200" dirty="0">
                  <a:solidFill>
                    <a:srgbClr val="00008C"/>
                  </a:solidFill>
                  <a:latin typeface="Tahoma" pitchFamily="34" charset="0"/>
                </a:rPr>
                <a:t>P</a:t>
              </a:r>
              <a:r>
                <a:rPr lang="en-US" sz="7200" baseline="-25000" dirty="0">
                  <a:solidFill>
                    <a:srgbClr val="00008C"/>
                  </a:solidFill>
                  <a:latin typeface="Tahoma" pitchFamily="34" charset="0"/>
                </a:rPr>
                <a:t>R</a:t>
              </a:r>
              <a:r>
                <a:rPr lang="en-US" sz="7200" dirty="0">
                  <a:solidFill>
                    <a:srgbClr val="00008C"/>
                  </a:solidFill>
                  <a:latin typeface="Tahoma" pitchFamily="34" charset="0"/>
                </a:rPr>
                <a:t> = </a:t>
              </a:r>
            </a:p>
          </p:txBody>
        </p:sp>
        <p:sp>
          <p:nvSpPr>
            <p:cNvPr id="30732" name="Text Box 12"/>
            <p:cNvSpPr txBox="1">
              <a:spLocks noChangeArrowheads="1"/>
            </p:cNvSpPr>
            <p:nvPr/>
          </p:nvSpPr>
          <p:spPr bwMode="auto">
            <a:xfrm>
              <a:off x="4495800" y="3890963"/>
              <a:ext cx="167957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7200" dirty="0">
                  <a:solidFill>
                    <a:srgbClr val="00008C"/>
                  </a:solidFill>
                  <a:latin typeface="Tahoma" pitchFamily="34" charset="0"/>
                </a:rPr>
                <a:t>120</a:t>
              </a:r>
            </a:p>
          </p:txBody>
        </p:sp>
        <p:sp>
          <p:nvSpPr>
            <p:cNvPr id="30733" name="Line 13"/>
            <p:cNvSpPr>
              <a:spLocks noChangeShapeType="1"/>
            </p:cNvSpPr>
            <p:nvPr/>
          </p:nvSpPr>
          <p:spPr bwMode="auto">
            <a:xfrm>
              <a:off x="4419600" y="5035550"/>
              <a:ext cx="1905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rgbClr val="00008C"/>
                </a:solidFill>
              </a:endParaRPr>
            </a:p>
          </p:txBody>
        </p:sp>
        <p:sp>
          <p:nvSpPr>
            <p:cNvPr id="30734" name="Text Box 14"/>
            <p:cNvSpPr txBox="1">
              <a:spLocks noChangeArrowheads="1"/>
            </p:cNvSpPr>
            <p:nvPr/>
          </p:nvSpPr>
          <p:spPr bwMode="auto">
            <a:xfrm>
              <a:off x="4876800" y="4959350"/>
              <a:ext cx="1585913"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7200">
                  <a:solidFill>
                    <a:srgbClr val="00008C"/>
                  </a:solidFill>
                  <a:latin typeface="Tahoma" pitchFamily="34" charset="0"/>
                </a:rPr>
                <a:t>D</a:t>
              </a:r>
              <a:r>
                <a:rPr lang="en-US" sz="7200" baseline="-25000">
                  <a:solidFill>
                    <a:srgbClr val="00008C"/>
                  </a:solidFill>
                  <a:latin typeface="Tahoma" pitchFamily="34" charset="0"/>
                </a:rPr>
                <a:t>O</a:t>
              </a:r>
              <a:endParaRPr lang="en-US" sz="7200">
                <a:solidFill>
                  <a:srgbClr val="00008C"/>
                </a:solidFill>
                <a:latin typeface="Tahoma" pitchFamily="34" charset="0"/>
              </a:endParaRPr>
            </a:p>
          </p:txBody>
        </p:sp>
      </p:grpSp>
      <p:pic>
        <p:nvPicPr>
          <p:cNvPr id="19456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762000" y="1368028"/>
            <a:ext cx="1597217" cy="2365772"/>
          </a:xfrm>
          <a:prstGeom prst="rect">
            <a:avLst/>
          </a:prstGeom>
          <a:noFill/>
          <a:ln w="50800" cmpd="thickThin">
            <a:solidFill>
              <a:schemeClr val="bg2">
                <a:lumMod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38400" y="1368028"/>
            <a:ext cx="63584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defRPr sz="2800">
                <a:solidFill>
                  <a:srgbClr val="0066CC"/>
                </a:solidFill>
                <a:latin typeface="Tahoma" pitchFamily="34" charset="0"/>
              </a:defRPr>
            </a:lvl1pPr>
          </a:lstStyle>
          <a:p>
            <a:r>
              <a:rPr lang="en-US" sz="2400" dirty="0" smtClean="0"/>
              <a:t>Practical limit on resolving power of a scope: </a:t>
            </a:r>
            <a:endParaRPr lang="en-US" sz="2400" dirty="0"/>
          </a:p>
        </p:txBody>
      </p:sp>
      <p:sp>
        <p:nvSpPr>
          <p:cNvPr id="4" name="TextBox 3"/>
          <p:cNvSpPr txBox="1"/>
          <p:nvPr/>
        </p:nvSpPr>
        <p:spPr>
          <a:xfrm>
            <a:off x="868463" y="3810000"/>
            <a:ext cx="1384290" cy="461665"/>
          </a:xfrm>
          <a:prstGeom prst="rect">
            <a:avLst/>
          </a:prstGeom>
          <a:noFill/>
        </p:spPr>
        <p:txBody>
          <a:bodyPr wrap="none" rtlCol="0">
            <a:spAutoFit/>
          </a:bodyPr>
          <a:lstStyle/>
          <a:p>
            <a:pPr algn="ctr"/>
            <a:r>
              <a:rPr lang="en-US" sz="1200" b="1" i="0" dirty="0" smtClean="0">
                <a:solidFill>
                  <a:srgbClr val="000000"/>
                </a:solidFill>
                <a:latin typeface="GE Inspira" pitchFamily="34" charset="0"/>
              </a:rPr>
              <a:t>William R. Dawes </a:t>
            </a:r>
          </a:p>
          <a:p>
            <a:pPr algn="ctr"/>
            <a:r>
              <a:rPr lang="en-US" sz="1200" b="1" dirty="0" smtClean="0">
                <a:solidFill>
                  <a:srgbClr val="000000"/>
                </a:solidFill>
                <a:latin typeface="GE Inspira" pitchFamily="34" charset="0"/>
              </a:rPr>
              <a:t>(1799-1868) </a:t>
            </a:r>
            <a:endParaRPr lang="en-US" sz="1200" b="1" i="0" dirty="0" smtClean="0">
              <a:solidFill>
                <a:srgbClr val="000000"/>
              </a:solidFill>
              <a:latin typeface="GE Inspira" pitchFamily="34" charset="0"/>
            </a:endParaRPr>
          </a:p>
        </p:txBody>
      </p:sp>
      <p:sp>
        <p:nvSpPr>
          <p:cNvPr id="17" name="Text Box 9"/>
          <p:cNvSpPr txBox="1">
            <a:spLocks noChangeArrowheads="1"/>
          </p:cNvSpPr>
          <p:nvPr/>
        </p:nvSpPr>
        <p:spPr bwMode="auto">
          <a:xfrm>
            <a:off x="2819400" y="6029980"/>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smtClean="0">
                <a:solidFill>
                  <a:srgbClr val="00008C"/>
                </a:solidFill>
                <a:latin typeface="Tahoma" pitchFamily="34" charset="0"/>
              </a:rPr>
              <a:t>P</a:t>
            </a:r>
            <a:r>
              <a:rPr lang="en-US" sz="2800" baseline="-25000" dirty="0" smtClean="0">
                <a:solidFill>
                  <a:srgbClr val="00008C"/>
                </a:solidFill>
                <a:latin typeface="Tahoma" pitchFamily="34" charset="0"/>
              </a:rPr>
              <a:t>R</a:t>
            </a:r>
            <a:r>
              <a:rPr lang="en-US" sz="2800" dirty="0" smtClean="0">
                <a:solidFill>
                  <a:srgbClr val="00008C"/>
                </a:solidFill>
                <a:latin typeface="Tahoma" pitchFamily="34" charset="0"/>
              </a:rPr>
              <a:t> is in arc-seconds, with </a:t>
            </a:r>
            <a:r>
              <a:rPr lang="en-US" sz="2800" dirty="0">
                <a:solidFill>
                  <a:srgbClr val="00008C"/>
                </a:solidFill>
                <a:latin typeface="Tahoma" pitchFamily="34" charset="0"/>
              </a:rPr>
              <a:t>D</a:t>
            </a:r>
            <a:r>
              <a:rPr lang="en-US" sz="2800" baseline="-25000" dirty="0">
                <a:solidFill>
                  <a:srgbClr val="00008C"/>
                </a:solidFill>
                <a:latin typeface="Tahoma" pitchFamily="34" charset="0"/>
              </a:rPr>
              <a:t>O</a:t>
            </a:r>
            <a:r>
              <a:rPr lang="en-US" sz="2800" dirty="0">
                <a:solidFill>
                  <a:srgbClr val="00008C"/>
                </a:solidFill>
                <a:latin typeface="Tahoma" pitchFamily="34" charset="0"/>
              </a:rPr>
              <a:t> in mm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Pupil:  Alternate Forms </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737505" y="1997480"/>
                <a:ext cx="2920095" cy="1507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𝑂</m:t>
                              </m:r>
                            </m:sub>
                          </m:sSub>
                        </m:num>
                        <m:den>
                          <m:r>
                            <m:rPr>
                              <m:nor/>
                            </m:rPr>
                            <a:rPr lang="en-US" sz="4800" b="0" i="0" smtClean="0">
                              <a:solidFill>
                                <a:schemeClr val="bg2">
                                  <a:lumMod val="50000"/>
                                </a:schemeClr>
                              </a:solidFill>
                              <a:latin typeface="+mj-lt"/>
                            </a:rPr>
                            <m:t>M</m:t>
                          </m:r>
                        </m:den>
                      </m:f>
                    </m:oMath>
                  </m:oMathPara>
                </a14:m>
                <a:endParaRPr lang="en-US" sz="4800" dirty="0">
                  <a:solidFill>
                    <a:schemeClr val="bg2">
                      <a:lumMod val="50000"/>
                    </a:schemeClr>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37505" y="1997480"/>
                <a:ext cx="2920095" cy="150772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46727" y="4267200"/>
                <a:ext cx="2682273" cy="16564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𝑒</m:t>
                              </m:r>
                            </m:sub>
                          </m:sSub>
                        </m:num>
                        <m:den>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f</m:t>
                              </m:r>
                            </m:e>
                            <m:sub>
                              <m:r>
                                <a:rPr lang="en-US" sz="4800" b="0" i="1" smtClean="0">
                                  <a:solidFill>
                                    <a:schemeClr val="bg2">
                                      <a:lumMod val="50000"/>
                                    </a:schemeClr>
                                  </a:solidFill>
                                  <a:latin typeface="Cambria Math"/>
                                </a:rPr>
                                <m:t>𝑅</m:t>
                              </m:r>
                            </m:sub>
                          </m:sSub>
                        </m:den>
                      </m:f>
                    </m:oMath>
                  </m:oMathPara>
                </a14:m>
                <a:endParaRPr lang="en-US" sz="4800" dirty="0">
                  <a:solidFill>
                    <a:schemeClr val="bg2">
                      <a:lumMod val="50000"/>
                    </a:schemeClr>
                  </a:solidFill>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46727" y="4267200"/>
                <a:ext cx="2682273" cy="1656479"/>
              </a:xfrm>
              <a:prstGeom prst="rect">
                <a:avLst/>
              </a:prstGeom>
              <a:blipFill rotWithShape="1">
                <a:blip r:embed="rId4"/>
                <a:stretch>
                  <a:fillRect/>
                </a:stretch>
              </a:blipFill>
            </p:spPr>
            <p:txBody>
              <a:bodyPr/>
              <a:lstStyle/>
              <a:p>
                <a:r>
                  <a:rPr lang="en-US">
                    <a:noFill/>
                  </a:rPr>
                  <a:t> </a:t>
                </a:r>
              </a:p>
            </p:txBody>
          </p:sp>
        </mc:Fallback>
      </mc:AlternateContent>
      <p:grpSp>
        <p:nvGrpSpPr>
          <p:cNvPr id="13" name="Group 12"/>
          <p:cNvGrpSpPr/>
          <p:nvPr/>
        </p:nvGrpSpPr>
        <p:grpSpPr>
          <a:xfrm>
            <a:off x="3657600" y="1219200"/>
            <a:ext cx="4800600" cy="2398931"/>
            <a:chOff x="3886200" y="1563469"/>
            <a:chExt cx="4800600" cy="2398931"/>
          </a:xfrm>
        </p:grpSpPr>
        <mc:AlternateContent xmlns:mc="http://schemas.openxmlformats.org/markup-compatibility/2006" xmlns:a14="http://schemas.microsoft.com/office/drawing/2010/main">
          <mc:Choice Requires="a14">
            <p:sp>
              <p:nvSpPr>
                <p:cNvPr id="5" name="TextBox 4"/>
                <p:cNvSpPr txBox="1"/>
                <p:nvPr/>
              </p:nvSpPr>
              <p:spPr>
                <a:xfrm>
                  <a:off x="5562600" y="2243981"/>
                  <a:ext cx="2665409" cy="17184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4800" b="0" i="0" smtClean="0">
                            <a:solidFill>
                              <a:schemeClr val="bg2">
                                <a:lumMod val="50000"/>
                              </a:schemeClr>
                            </a:solidFill>
                            <a:latin typeface="+mj-lt"/>
                          </a:rPr>
                          <m:t>M</m:t>
                        </m:r>
                        <m:r>
                          <a:rPr lang="en-US" sz="4800" b="0" i="1" smtClean="0">
                            <a:solidFill>
                              <a:schemeClr val="bg2">
                                <a:lumMod val="50000"/>
                              </a:schemeClr>
                            </a:solidFill>
                            <a:latin typeface="Cambria Math"/>
                          </a:rPr>
                          <m:t>=</m:t>
                        </m:r>
                        <m:f>
                          <m:fPr>
                            <m:ctrlPr>
                              <a:rPr lang="en-US" sz="4800" b="0" i="1" smtClean="0">
                                <a:solidFill>
                                  <a:schemeClr val="bg2">
                                    <a:lumMod val="50000"/>
                                  </a:schemeClr>
                                </a:solidFill>
                                <a:latin typeface="Cambria Math"/>
                              </a:rPr>
                            </m:ctrlPr>
                          </m:fPr>
                          <m:num>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𝑂</m:t>
                                </m:r>
                              </m:sub>
                            </m:sSub>
                          </m:num>
                          <m:den>
                            <m:sSub>
                              <m:sSubPr>
                                <m:ctrlPr>
                                  <a:rPr lang="en-US" sz="4800" b="0" i="1" smtClean="0">
                                    <a:solidFill>
                                      <a:schemeClr val="bg2">
                                        <a:lumMod val="50000"/>
                                      </a:schemeClr>
                                    </a:solidFill>
                                    <a:latin typeface="Cambria Math"/>
                                  </a:rPr>
                                </m:ctrlPr>
                              </m:sSubPr>
                              <m:e>
                                <m:r>
                                  <m:rPr>
                                    <m:nor/>
                                  </m:rPr>
                                  <a:rPr lang="en-US" sz="4800" b="0" i="0" smtClean="0">
                                    <a:solidFill>
                                      <a:schemeClr val="bg2">
                                        <a:lumMod val="50000"/>
                                      </a:schemeClr>
                                    </a:solidFill>
                                    <a:latin typeface="+mj-lt"/>
                                  </a:rPr>
                                  <m:t>D</m:t>
                                </m:r>
                              </m:e>
                              <m:sub>
                                <m:r>
                                  <a:rPr lang="en-US" sz="4800" b="0" i="1" smtClean="0">
                                    <a:solidFill>
                                      <a:schemeClr val="bg2">
                                        <a:lumMod val="50000"/>
                                      </a:schemeClr>
                                    </a:solidFill>
                                    <a:latin typeface="Cambria Math"/>
                                  </a:rPr>
                                  <m:t>𝑒𝑝</m:t>
                                </m:r>
                              </m:sub>
                            </m:sSub>
                          </m:den>
                        </m:f>
                      </m:oMath>
                    </m:oMathPara>
                  </a14:m>
                  <a:endParaRPr lang="en-US" sz="4800" dirty="0">
                    <a:solidFill>
                      <a:schemeClr val="bg2">
                        <a:lumMod val="50000"/>
                      </a:schemeClr>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562600" y="2243981"/>
                  <a:ext cx="2665409" cy="1718419"/>
                </a:xfrm>
                <a:prstGeom prst="rect">
                  <a:avLst/>
                </a:prstGeom>
                <a:blipFill rotWithShape="1">
                  <a:blip r:embed="rId5"/>
                  <a:stretch>
                    <a:fillRect/>
                  </a:stretch>
                </a:blipFill>
              </p:spPr>
              <p:txBody>
                <a:bodyPr/>
                <a:lstStyle/>
                <a:p>
                  <a:r>
                    <a:rPr lang="en-US">
                      <a:noFill/>
                    </a:rPr>
                    <a:t> </a:t>
                  </a:r>
                </a:p>
              </p:txBody>
            </p:sp>
          </mc:Fallback>
        </mc:AlternateContent>
        <p:cxnSp>
          <p:nvCxnSpPr>
            <p:cNvPr id="8" name="Straight Arrow Connector 7"/>
            <p:cNvCxnSpPr/>
            <p:nvPr/>
          </p:nvCxnSpPr>
          <p:spPr bwMode="auto">
            <a:xfrm>
              <a:off x="3886200" y="3103190"/>
              <a:ext cx="1219200" cy="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5334001" y="1563469"/>
              <a:ext cx="3352799" cy="646331"/>
            </a:xfrm>
            <a:prstGeom prst="rect">
              <a:avLst/>
            </a:prstGeom>
            <a:noFill/>
          </p:spPr>
          <p:txBody>
            <a:bodyPr wrap="square" rtlCol="0">
              <a:spAutoFit/>
            </a:bodyPr>
            <a:lstStyle/>
            <a:p>
              <a:pPr algn="ctr"/>
              <a:r>
                <a:rPr lang="en-US" sz="3600" b="1" dirty="0" smtClean="0">
                  <a:solidFill>
                    <a:schemeClr val="bg1">
                      <a:lumMod val="50000"/>
                    </a:schemeClr>
                  </a:solidFill>
                  <a:latin typeface="Cambria Math" pitchFamily="18" charset="0"/>
                  <a:ea typeface="Cambria Math" pitchFamily="18" charset="0"/>
                </a:rPr>
                <a:t>Magnification </a:t>
              </a:r>
              <a:endParaRPr lang="en-US" sz="3600" b="1" dirty="0">
                <a:solidFill>
                  <a:schemeClr val="bg1">
                    <a:lumMod val="50000"/>
                  </a:schemeClr>
                </a:solidFill>
                <a:latin typeface="Cambria Math" pitchFamily="18" charset="0"/>
                <a:ea typeface="Cambria Math" pitchFamily="18" charset="0"/>
              </a:endParaRPr>
            </a:p>
          </p:txBody>
        </p:sp>
      </p:grpSp>
      <p:grpSp>
        <p:nvGrpSpPr>
          <p:cNvPr id="14" name="Group 13"/>
          <p:cNvGrpSpPr/>
          <p:nvPr/>
        </p:nvGrpSpPr>
        <p:grpSpPr>
          <a:xfrm>
            <a:off x="3657600" y="3922931"/>
            <a:ext cx="5105400" cy="1601576"/>
            <a:chOff x="3886200" y="4267200"/>
            <a:chExt cx="5105400" cy="1601576"/>
          </a:xfrm>
        </p:grpSpPr>
        <mc:AlternateContent xmlns:mc="http://schemas.openxmlformats.org/markup-compatibility/2006" xmlns:a14="http://schemas.microsoft.com/office/drawing/2010/main">
          <mc:Choice Requires="a14">
            <p:sp>
              <p:nvSpPr>
                <p:cNvPr id="6" name="TextBox 5"/>
                <p:cNvSpPr txBox="1"/>
                <p:nvPr/>
              </p:nvSpPr>
              <p:spPr>
                <a:xfrm>
                  <a:off x="5232622" y="4971543"/>
                  <a:ext cx="3758978" cy="897233"/>
                </a:xfrm>
                <a:prstGeom prst="rect">
                  <a:avLst/>
                </a:prstGeom>
                <a:noFill/>
              </p:spPr>
              <p:txBody>
                <a:bodyPr wrap="none" rtlCol="0">
                  <a:spAutoFit/>
                </a:bodyPr>
                <a:lstStyle>
                  <a:defPPr>
                    <a:defRPr lang="en-US"/>
                  </a:defPPr>
                  <a:lvl1pPr>
                    <a:defRPr sz="4800" b="0" i="0">
                      <a:solidFill>
                        <a:schemeClr val="bg2">
                          <a:lumMod val="50000"/>
                        </a:schemeClr>
                      </a:solidFill>
                      <a:latin typeface="+mj-lt"/>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m:rPr>
                                <m:nor/>
                              </m:rPr>
                              <a:rPr lang="en-US"/>
                              <m:t>f</m:t>
                            </m:r>
                          </m:e>
                          <m:sub>
                            <m:r>
                              <a:rPr lang="en-US">
                                <a:latin typeface="Cambria Math"/>
                              </a:rPr>
                              <m:t>𝑒</m:t>
                            </m:r>
                          </m:sub>
                        </m:sSub>
                        <m:r>
                          <a:rPr lang="en-US">
                            <a:latin typeface="Cambria Math"/>
                          </a:rPr>
                          <m:t>=</m:t>
                        </m:r>
                        <m:sSub>
                          <m:sSubPr>
                            <m:ctrlPr>
                              <a:rPr lang="en-US" i="1">
                                <a:latin typeface="Cambria Math"/>
                              </a:rPr>
                            </m:ctrlPr>
                          </m:sSubPr>
                          <m:e>
                            <m:r>
                              <m:rPr>
                                <m:nor/>
                              </m:rPr>
                              <a:rPr lang="en-US"/>
                              <m:t>D</m:t>
                            </m:r>
                          </m:e>
                          <m:sub>
                            <m:r>
                              <a:rPr lang="en-US">
                                <a:latin typeface="Cambria Math"/>
                              </a:rPr>
                              <m:t>𝑒𝑝</m:t>
                            </m:r>
                          </m:sub>
                        </m:sSub>
                        <m:r>
                          <a:rPr lang="en-US">
                            <a:latin typeface="Cambria Math"/>
                          </a:rPr>
                          <m:t>×</m:t>
                        </m:r>
                        <m:sSub>
                          <m:sSubPr>
                            <m:ctrlPr>
                              <a:rPr lang="en-US" i="1">
                                <a:latin typeface="Cambria Math"/>
                              </a:rPr>
                            </m:ctrlPr>
                          </m:sSubPr>
                          <m:e>
                            <m:r>
                              <m:rPr>
                                <m:nor/>
                              </m:rPr>
                              <a:rPr lang="en-US"/>
                              <m:t>f</m:t>
                            </m:r>
                          </m:e>
                          <m:sub>
                            <m:r>
                              <a:rPr lang="en-US">
                                <a:latin typeface="Cambria Math"/>
                              </a:rPr>
                              <m:t>𝑅</m:t>
                            </m:r>
                          </m:sub>
                        </m:sSub>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232622" y="4971543"/>
                  <a:ext cx="3758978" cy="897233"/>
                </a:xfrm>
                <a:prstGeom prst="rect">
                  <a:avLst/>
                </a:prstGeom>
                <a:blipFill rotWithShape="1">
                  <a:blip r:embed="rId6"/>
                  <a:stretch>
                    <a:fillRect/>
                  </a:stretch>
                </a:blipFill>
              </p:spPr>
              <p:txBody>
                <a:bodyPr/>
                <a:lstStyle/>
                <a:p>
                  <a:r>
                    <a:rPr lang="en-US">
                      <a:noFill/>
                    </a:rPr>
                    <a:t> </a:t>
                  </a:r>
                </a:p>
              </p:txBody>
            </p:sp>
          </mc:Fallback>
        </mc:AlternateContent>
        <p:cxnSp>
          <p:nvCxnSpPr>
            <p:cNvPr id="10" name="Straight Arrow Connector 9"/>
            <p:cNvCxnSpPr/>
            <p:nvPr/>
          </p:nvCxnSpPr>
          <p:spPr bwMode="auto">
            <a:xfrm>
              <a:off x="3886200" y="5420160"/>
              <a:ext cx="1219200"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5943600" y="4267200"/>
              <a:ext cx="2133600" cy="646331"/>
            </a:xfrm>
            <a:prstGeom prst="rect">
              <a:avLst/>
            </a:prstGeom>
            <a:noFill/>
          </p:spPr>
          <p:txBody>
            <a:bodyPr wrap="square" rtlCol="0">
              <a:spAutoFit/>
            </a:bodyPr>
            <a:lstStyle/>
            <a:p>
              <a:pPr algn="ctr"/>
              <a:r>
                <a:rPr lang="en-US" sz="3600" b="1" dirty="0" smtClean="0">
                  <a:solidFill>
                    <a:schemeClr val="bg1">
                      <a:lumMod val="50000"/>
                    </a:schemeClr>
                  </a:solidFill>
                  <a:latin typeface="Cambria Math" pitchFamily="18" charset="0"/>
                  <a:ea typeface="Cambria Math" pitchFamily="18" charset="0"/>
                </a:rPr>
                <a:t>Eyepiece</a:t>
              </a:r>
              <a:endParaRPr lang="en-US" sz="3600" b="1" dirty="0">
                <a:solidFill>
                  <a:schemeClr val="bg1">
                    <a:lumMod val="50000"/>
                  </a:schemeClr>
                </a:solidFill>
                <a:latin typeface="Cambria Math" pitchFamily="18" charset="0"/>
                <a:ea typeface="Cambria Math" pitchFamily="18" charset="0"/>
              </a:endParaRPr>
            </a:p>
          </p:txBody>
        </p:sp>
      </p:grpSp>
    </p:spTree>
    <p:extLst>
      <p:ext uri="{BB962C8B-B14F-4D97-AF65-F5344CB8AC3E}">
        <p14:creationId xmlns:p14="http://schemas.microsoft.com/office/powerpoint/2010/main" val="272164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dirty="0"/>
              <a:t>Compare:  </a:t>
            </a:r>
          </a:p>
        </p:txBody>
      </p:sp>
      <p:sp>
        <p:nvSpPr>
          <p:cNvPr id="174083" name="Text Box 3"/>
          <p:cNvSpPr txBox="1">
            <a:spLocks noChangeArrowheads="1"/>
          </p:cNvSpPr>
          <p:nvPr/>
        </p:nvSpPr>
        <p:spPr bwMode="auto">
          <a:xfrm>
            <a:off x="1371600" y="1709738"/>
            <a:ext cx="36226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0" dirty="0" err="1">
                <a:solidFill>
                  <a:srgbClr val="00008C"/>
                </a:solidFill>
                <a:latin typeface="Tahoma" pitchFamily="34" charset="0"/>
              </a:rPr>
              <a:t>M</a:t>
            </a:r>
            <a:r>
              <a:rPr lang="en-US" sz="6000" baseline="-25000" dirty="0" err="1">
                <a:solidFill>
                  <a:srgbClr val="00008C"/>
                </a:solidFill>
                <a:latin typeface="Tahoma" pitchFamily="34" charset="0"/>
              </a:rPr>
              <a:t>max</a:t>
            </a:r>
            <a:r>
              <a:rPr lang="en-US" sz="6000" dirty="0">
                <a:solidFill>
                  <a:srgbClr val="00008C"/>
                </a:solidFill>
                <a:latin typeface="Tahoma" pitchFamily="34" charset="0"/>
              </a:rPr>
              <a:t> = D</a:t>
            </a:r>
            <a:r>
              <a:rPr lang="en-US" sz="6000" baseline="-25000" dirty="0">
                <a:solidFill>
                  <a:srgbClr val="00008C"/>
                </a:solidFill>
                <a:latin typeface="Tahoma" pitchFamily="34" charset="0"/>
              </a:rPr>
              <a:t>O</a:t>
            </a:r>
            <a:endParaRPr lang="en-US" sz="6000" dirty="0">
              <a:solidFill>
                <a:srgbClr val="00008C"/>
              </a:solidFill>
              <a:latin typeface="Tahoma" pitchFamily="34" charset="0"/>
            </a:endParaRPr>
          </a:p>
        </p:txBody>
      </p:sp>
      <p:sp>
        <p:nvSpPr>
          <p:cNvPr id="174084" name="Text Box 4"/>
          <p:cNvSpPr txBox="1">
            <a:spLocks noChangeArrowheads="1"/>
          </p:cNvSpPr>
          <p:nvPr/>
        </p:nvSpPr>
        <p:spPr bwMode="auto">
          <a:xfrm>
            <a:off x="1387475" y="3827463"/>
            <a:ext cx="26273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0">
                <a:solidFill>
                  <a:srgbClr val="00008C"/>
                </a:solidFill>
                <a:latin typeface="Tahoma" pitchFamily="34" charset="0"/>
              </a:rPr>
              <a:t>M</a:t>
            </a:r>
            <a:r>
              <a:rPr lang="en-US" sz="6000" baseline="-25000">
                <a:solidFill>
                  <a:srgbClr val="00008C"/>
                </a:solidFill>
                <a:latin typeface="Tahoma" pitchFamily="34" charset="0"/>
              </a:rPr>
              <a:t>min</a:t>
            </a:r>
            <a:r>
              <a:rPr lang="en-US" sz="6000">
                <a:solidFill>
                  <a:srgbClr val="00008C"/>
                </a:solidFill>
                <a:latin typeface="Tahoma" pitchFamily="34" charset="0"/>
              </a:rPr>
              <a:t> = </a:t>
            </a:r>
          </a:p>
        </p:txBody>
      </p:sp>
      <p:sp>
        <p:nvSpPr>
          <p:cNvPr id="174085" name="Text Box 5"/>
          <p:cNvSpPr txBox="1">
            <a:spLocks noChangeArrowheads="1"/>
          </p:cNvSpPr>
          <p:nvPr/>
        </p:nvSpPr>
        <p:spPr bwMode="auto">
          <a:xfrm>
            <a:off x="3959225" y="3370263"/>
            <a:ext cx="12985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0">
                <a:solidFill>
                  <a:srgbClr val="00008C"/>
                </a:solidFill>
                <a:latin typeface="Tahoma" pitchFamily="34" charset="0"/>
              </a:rPr>
              <a:t>D</a:t>
            </a:r>
            <a:r>
              <a:rPr lang="en-US" sz="6000" baseline="-25000">
                <a:solidFill>
                  <a:srgbClr val="00008C"/>
                </a:solidFill>
                <a:latin typeface="Tahoma" pitchFamily="34" charset="0"/>
              </a:rPr>
              <a:t>O</a:t>
            </a:r>
            <a:r>
              <a:rPr lang="en-US" sz="6000">
                <a:solidFill>
                  <a:srgbClr val="00008C"/>
                </a:solidFill>
                <a:latin typeface="Tahoma" pitchFamily="34" charset="0"/>
              </a:rPr>
              <a:t> </a:t>
            </a:r>
          </a:p>
        </p:txBody>
      </p:sp>
      <p:sp>
        <p:nvSpPr>
          <p:cNvPr id="174086" name="Text Box 6"/>
          <p:cNvSpPr txBox="1">
            <a:spLocks noChangeArrowheads="1"/>
          </p:cNvSpPr>
          <p:nvPr/>
        </p:nvSpPr>
        <p:spPr bwMode="auto">
          <a:xfrm>
            <a:off x="4124325" y="4479925"/>
            <a:ext cx="600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0">
                <a:solidFill>
                  <a:srgbClr val="00008C"/>
                </a:solidFill>
                <a:latin typeface="Tahoma" pitchFamily="34" charset="0"/>
              </a:rPr>
              <a:t>7</a:t>
            </a:r>
          </a:p>
        </p:txBody>
      </p:sp>
      <p:sp>
        <p:nvSpPr>
          <p:cNvPr id="174087" name="Line 7"/>
          <p:cNvSpPr>
            <a:spLocks noChangeShapeType="1"/>
          </p:cNvSpPr>
          <p:nvPr/>
        </p:nvSpPr>
        <p:spPr bwMode="auto">
          <a:xfrm>
            <a:off x="3902075" y="4495800"/>
            <a:ext cx="11271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rgbClr val="00008C"/>
              </a:solidFill>
            </a:endParaRPr>
          </a:p>
        </p:txBody>
      </p:sp>
      <p:sp>
        <p:nvSpPr>
          <p:cNvPr id="2" name="TextBox 1"/>
          <p:cNvSpPr txBox="1"/>
          <p:nvPr/>
        </p:nvSpPr>
        <p:spPr>
          <a:xfrm>
            <a:off x="5791200" y="1612810"/>
            <a:ext cx="2033609" cy="1200329"/>
          </a:xfrm>
          <a:prstGeom prst="rect">
            <a:avLst/>
          </a:prstGeom>
          <a:noFill/>
        </p:spPr>
        <p:txBody>
          <a:bodyPr wrap="square" rtlCol="0">
            <a:spAutoFit/>
          </a:bodyPr>
          <a:lstStyle/>
          <a:p>
            <a:r>
              <a:rPr lang="en-US" sz="3600" b="1" i="0" dirty="0" smtClean="0">
                <a:solidFill>
                  <a:schemeClr val="accent2">
                    <a:lumMod val="75000"/>
                  </a:schemeClr>
                </a:solidFill>
                <a:latin typeface="Cambria Math" pitchFamily="18" charset="0"/>
                <a:ea typeface="Cambria Math" pitchFamily="18" charset="0"/>
              </a:rPr>
              <a:t>Highest detail </a:t>
            </a:r>
          </a:p>
        </p:txBody>
      </p:sp>
      <p:sp>
        <p:nvSpPr>
          <p:cNvPr id="9" name="TextBox 8"/>
          <p:cNvSpPr txBox="1"/>
          <p:nvPr/>
        </p:nvSpPr>
        <p:spPr>
          <a:xfrm>
            <a:off x="5791200" y="3730535"/>
            <a:ext cx="2514600" cy="1200329"/>
          </a:xfrm>
          <a:prstGeom prst="rect">
            <a:avLst/>
          </a:prstGeom>
          <a:noFill/>
        </p:spPr>
        <p:txBody>
          <a:bodyPr wrap="square" rtlCol="0">
            <a:spAutoFit/>
          </a:bodyPr>
          <a:lstStyle/>
          <a:p>
            <a:r>
              <a:rPr lang="en-US" sz="3600" b="1" i="0" dirty="0" smtClean="0">
                <a:solidFill>
                  <a:schemeClr val="accent2">
                    <a:lumMod val="75000"/>
                  </a:schemeClr>
                </a:solidFill>
                <a:latin typeface="Cambria Math" pitchFamily="18" charset="0"/>
                <a:ea typeface="Cambria Math" pitchFamily="18" charset="0"/>
              </a:rPr>
              <a:t>Highest brightness </a:t>
            </a:r>
          </a:p>
        </p:txBody>
      </p:sp>
    </p:spTree>
    <p:extLst>
      <p:ext uri="{BB962C8B-B14F-4D97-AF65-F5344CB8AC3E}">
        <p14:creationId xmlns:p14="http://schemas.microsoft.com/office/powerpoint/2010/main" val="2001301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t>Compare:</a:t>
            </a:r>
          </a:p>
        </p:txBody>
      </p:sp>
      <p:sp>
        <p:nvSpPr>
          <p:cNvPr id="177155" name="Text Box 3"/>
          <p:cNvSpPr txBox="1">
            <a:spLocks noChangeArrowheads="1"/>
          </p:cNvSpPr>
          <p:nvPr/>
        </p:nvSpPr>
        <p:spPr bwMode="auto">
          <a:xfrm>
            <a:off x="1295400" y="1709738"/>
            <a:ext cx="32924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0">
                <a:solidFill>
                  <a:srgbClr val="00008C"/>
                </a:solidFill>
                <a:latin typeface="Tahoma" pitchFamily="34" charset="0"/>
              </a:rPr>
              <a:t>f</a:t>
            </a:r>
            <a:r>
              <a:rPr lang="en-US" sz="6000" baseline="-25000">
                <a:solidFill>
                  <a:srgbClr val="00008C"/>
                </a:solidFill>
                <a:latin typeface="Tahoma" pitchFamily="34" charset="0"/>
              </a:rPr>
              <a:t>e-min</a:t>
            </a:r>
            <a:r>
              <a:rPr lang="en-US" sz="6000">
                <a:solidFill>
                  <a:srgbClr val="00008C"/>
                </a:solidFill>
                <a:latin typeface="Tahoma" pitchFamily="34" charset="0"/>
              </a:rPr>
              <a:t> = f</a:t>
            </a:r>
            <a:r>
              <a:rPr lang="en-US" sz="6000" baseline="-25000">
                <a:solidFill>
                  <a:srgbClr val="00008C"/>
                </a:solidFill>
                <a:latin typeface="Tahoma" pitchFamily="34" charset="0"/>
              </a:rPr>
              <a:t>R</a:t>
            </a:r>
            <a:endParaRPr lang="en-US" sz="6000">
              <a:solidFill>
                <a:srgbClr val="00008C"/>
              </a:solidFill>
              <a:latin typeface="Tahoma" pitchFamily="34" charset="0"/>
            </a:endParaRPr>
          </a:p>
        </p:txBody>
      </p:sp>
      <p:sp>
        <p:nvSpPr>
          <p:cNvPr id="177156" name="Text Box 4"/>
          <p:cNvSpPr txBox="1">
            <a:spLocks noChangeArrowheads="1"/>
          </p:cNvSpPr>
          <p:nvPr/>
        </p:nvSpPr>
        <p:spPr bwMode="auto">
          <a:xfrm>
            <a:off x="1295400" y="3827461"/>
            <a:ext cx="43815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0">
                <a:solidFill>
                  <a:srgbClr val="00008C"/>
                </a:solidFill>
                <a:latin typeface="Tahoma" pitchFamily="34" charset="0"/>
              </a:rPr>
              <a:t>f</a:t>
            </a:r>
            <a:r>
              <a:rPr lang="en-US" sz="6000" baseline="-25000">
                <a:solidFill>
                  <a:srgbClr val="00008C"/>
                </a:solidFill>
                <a:latin typeface="Tahoma" pitchFamily="34" charset="0"/>
              </a:rPr>
              <a:t>e-max</a:t>
            </a:r>
            <a:r>
              <a:rPr lang="en-US" sz="6000">
                <a:solidFill>
                  <a:srgbClr val="00008C"/>
                </a:solidFill>
                <a:latin typeface="Tahoma" pitchFamily="34" charset="0"/>
              </a:rPr>
              <a:t> = 7</a:t>
            </a:r>
            <a:r>
              <a:rPr lang="en-US" sz="6000">
                <a:solidFill>
                  <a:srgbClr val="00008C"/>
                </a:solidFill>
                <a:latin typeface="Tahoma" pitchFamily="34" charset="0"/>
                <a:cs typeface="Tahoma" pitchFamily="34" charset="0"/>
              </a:rPr>
              <a:t>×</a:t>
            </a:r>
            <a:r>
              <a:rPr lang="en-US" sz="6000">
                <a:solidFill>
                  <a:srgbClr val="00008C"/>
                </a:solidFill>
                <a:latin typeface="Tahoma" pitchFamily="34" charset="0"/>
              </a:rPr>
              <a:t>f</a:t>
            </a:r>
            <a:r>
              <a:rPr lang="en-US" sz="6000" baseline="-25000">
                <a:solidFill>
                  <a:srgbClr val="00008C"/>
                </a:solidFill>
                <a:latin typeface="Tahoma" pitchFamily="34" charset="0"/>
              </a:rPr>
              <a:t>R</a:t>
            </a:r>
            <a:endParaRPr lang="en-US" sz="6000">
              <a:solidFill>
                <a:srgbClr val="00008C"/>
              </a:solidFill>
              <a:latin typeface="Tahoma" pitchFamily="34" charset="0"/>
            </a:endParaRPr>
          </a:p>
        </p:txBody>
      </p:sp>
      <p:sp>
        <p:nvSpPr>
          <p:cNvPr id="5" name="TextBox 4"/>
          <p:cNvSpPr txBox="1"/>
          <p:nvPr/>
        </p:nvSpPr>
        <p:spPr>
          <a:xfrm>
            <a:off x="6096000" y="1612810"/>
            <a:ext cx="2033609" cy="1200329"/>
          </a:xfrm>
          <a:prstGeom prst="rect">
            <a:avLst/>
          </a:prstGeom>
          <a:noFill/>
        </p:spPr>
        <p:txBody>
          <a:bodyPr wrap="square" rtlCol="0">
            <a:spAutoFit/>
          </a:bodyPr>
          <a:lstStyle/>
          <a:p>
            <a:r>
              <a:rPr lang="en-US" sz="3600" b="1" i="0" dirty="0" smtClean="0">
                <a:solidFill>
                  <a:schemeClr val="accent2">
                    <a:lumMod val="75000"/>
                  </a:schemeClr>
                </a:solidFill>
                <a:latin typeface="Cambria Math" pitchFamily="18" charset="0"/>
                <a:ea typeface="Cambria Math" pitchFamily="18" charset="0"/>
              </a:rPr>
              <a:t>Highest detail </a:t>
            </a:r>
          </a:p>
        </p:txBody>
      </p:sp>
      <p:sp>
        <p:nvSpPr>
          <p:cNvPr id="6" name="TextBox 5"/>
          <p:cNvSpPr txBox="1"/>
          <p:nvPr/>
        </p:nvSpPr>
        <p:spPr>
          <a:xfrm>
            <a:off x="6096000" y="3730535"/>
            <a:ext cx="2514600" cy="1200329"/>
          </a:xfrm>
          <a:prstGeom prst="rect">
            <a:avLst/>
          </a:prstGeom>
          <a:noFill/>
        </p:spPr>
        <p:txBody>
          <a:bodyPr wrap="square" rtlCol="0">
            <a:spAutoFit/>
          </a:bodyPr>
          <a:lstStyle/>
          <a:p>
            <a:r>
              <a:rPr lang="en-US" sz="3600" b="1" i="0" dirty="0" smtClean="0">
                <a:solidFill>
                  <a:schemeClr val="accent2">
                    <a:lumMod val="75000"/>
                  </a:schemeClr>
                </a:solidFill>
                <a:latin typeface="Cambria Math" pitchFamily="18" charset="0"/>
                <a:ea typeface="Cambria Math" pitchFamily="18" charset="0"/>
              </a:rPr>
              <a:t>Highest brightness </a:t>
            </a:r>
          </a:p>
        </p:txBody>
      </p:sp>
    </p:spTree>
    <p:extLst>
      <p:ext uri="{BB962C8B-B14F-4D97-AF65-F5344CB8AC3E}">
        <p14:creationId xmlns:p14="http://schemas.microsoft.com/office/powerpoint/2010/main" val="762632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09599" y="304800"/>
            <a:ext cx="8153401" cy="762000"/>
          </a:xfrm>
        </p:spPr>
        <p:txBody>
          <a:bodyPr/>
          <a:lstStyle/>
          <a:p>
            <a:r>
              <a:rPr lang="en-US" sz="4200" dirty="0" smtClean="0">
                <a:latin typeface="+mn-lt"/>
              </a:rPr>
              <a:t>Example 2: </a:t>
            </a:r>
            <a:r>
              <a:rPr lang="en-US" sz="4200" dirty="0" smtClean="0">
                <a:solidFill>
                  <a:schemeClr val="accent6">
                    <a:lumMod val="75000"/>
                  </a:schemeClr>
                </a:solidFill>
                <a:latin typeface="+mn-lt"/>
              </a:rPr>
              <a:t>Magnification </a:t>
            </a:r>
            <a:r>
              <a:rPr lang="en-US" sz="4200" dirty="0">
                <a:solidFill>
                  <a:schemeClr val="accent6">
                    <a:lumMod val="75000"/>
                  </a:schemeClr>
                </a:solidFill>
                <a:latin typeface="+mn-lt"/>
              </a:rPr>
              <a:t>Ranges </a:t>
            </a:r>
          </a:p>
        </p:txBody>
      </p:sp>
      <p:graphicFrame>
        <p:nvGraphicFramePr>
          <p:cNvPr id="176131" name="Group 3"/>
          <p:cNvGraphicFramePr>
            <a:graphicFrameLocks noGrp="1"/>
          </p:cNvGraphicFramePr>
          <p:nvPr>
            <p:extLst>
              <p:ext uri="{D42A27DB-BD31-4B8C-83A1-F6EECF244321}">
                <p14:modId xmlns:p14="http://schemas.microsoft.com/office/powerpoint/2010/main" val="813654399"/>
              </p:ext>
            </p:extLst>
          </p:nvPr>
        </p:nvGraphicFramePr>
        <p:xfrm>
          <a:off x="1524000" y="1447800"/>
          <a:ext cx="6096000" cy="4953003"/>
        </p:xfrm>
        <a:graphic>
          <a:graphicData uri="http://schemas.openxmlformats.org/drawingml/2006/table">
            <a:tbl>
              <a:tblPr/>
              <a:tblGrid>
                <a:gridCol w="1893779"/>
                <a:gridCol w="2020299"/>
                <a:gridCol w="2181922"/>
              </a:tblGrid>
              <a:tr h="549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dirty="0" smtClean="0">
                          <a:ln>
                            <a:noFill/>
                          </a:ln>
                          <a:solidFill>
                            <a:srgbClr val="00008C"/>
                          </a:solidFill>
                          <a:effectLst/>
                          <a:latin typeface="Tahoma" pitchFamily="34" charset="0"/>
                        </a:rPr>
                        <a:t>D</a:t>
                      </a:r>
                      <a:r>
                        <a:rPr kumimoji="0" lang="en-US" sz="1800" b="1" i="0" u="none" strike="noStrike" cap="none" normalizeH="0" baseline="-25000" dirty="0" smtClean="0">
                          <a:ln>
                            <a:noFill/>
                          </a:ln>
                          <a:solidFill>
                            <a:srgbClr val="00008C"/>
                          </a:solidFill>
                          <a:effectLst/>
                          <a:latin typeface="Tahoma" pitchFamily="34" charset="0"/>
                        </a:rPr>
                        <a:t>O</a:t>
                      </a:r>
                      <a:endParaRPr kumimoji="0" lang="en-US" sz="1800" b="1" i="0" u="none" strike="noStrike" cap="none" normalizeH="0" baseline="0" dirty="0" smtClean="0">
                        <a:ln>
                          <a:noFill/>
                        </a:ln>
                        <a:solidFill>
                          <a:srgbClr val="00008C"/>
                        </a:solidFill>
                        <a:effectLst/>
                        <a:latin typeface="Tahoma"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dirty="0" err="1" smtClean="0">
                          <a:ln>
                            <a:noFill/>
                          </a:ln>
                          <a:solidFill>
                            <a:srgbClr val="00008C"/>
                          </a:solidFill>
                          <a:effectLst/>
                          <a:latin typeface="Tahoma" pitchFamily="34" charset="0"/>
                        </a:rPr>
                        <a:t>M</a:t>
                      </a:r>
                      <a:r>
                        <a:rPr kumimoji="0" lang="en-US" sz="1800" b="1" i="0" u="none" strike="noStrike" cap="none" normalizeH="0" baseline="-25000" dirty="0" err="1" smtClean="0">
                          <a:ln>
                            <a:noFill/>
                          </a:ln>
                          <a:solidFill>
                            <a:srgbClr val="00008C"/>
                          </a:solidFill>
                          <a:effectLst/>
                          <a:latin typeface="Tahoma" pitchFamily="34" charset="0"/>
                        </a:rPr>
                        <a:t>max</a:t>
                      </a:r>
                      <a:endParaRPr kumimoji="0" lang="en-US" sz="1800" b="1" i="0" u="none" strike="noStrike" cap="none" normalizeH="0" baseline="0" dirty="0" smtClean="0">
                        <a:ln>
                          <a:noFill/>
                        </a:ln>
                        <a:solidFill>
                          <a:srgbClr val="00008C"/>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dirty="0" smtClean="0">
                          <a:ln>
                            <a:noFill/>
                          </a:ln>
                          <a:solidFill>
                            <a:srgbClr val="00008C"/>
                          </a:solidFill>
                          <a:effectLst/>
                          <a:latin typeface="Tahoma" pitchFamily="34" charset="0"/>
                        </a:rPr>
                        <a:t>Magnitude Limit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smtClean="0">
                          <a:ln>
                            <a:noFill/>
                          </a:ln>
                          <a:solidFill>
                            <a:srgbClr val="00008C"/>
                          </a:solidFill>
                          <a:effectLst/>
                          <a:latin typeface="Tahoma" pitchFamily="34" charset="0"/>
                        </a:rPr>
                        <a:t>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cap="none" normalizeH="0" baseline="0" smtClean="0">
                          <a:ln>
                            <a:noFill/>
                          </a:ln>
                          <a:solidFill>
                            <a:srgbClr val="00008C"/>
                          </a:solidFill>
                          <a:effectLst/>
                          <a:latin typeface="Tahoma" pitchFamily="34" charset="0"/>
                        </a:rPr>
                        <a:t>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11.4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smtClean="0">
                          <a:ln>
                            <a:noFill/>
                          </a:ln>
                          <a:solidFill>
                            <a:srgbClr val="00008C"/>
                          </a:solidFill>
                          <a:effectLst/>
                          <a:latin typeface="Tahoma" pitchFamily="34" charset="0"/>
                        </a:rPr>
                        <a:t>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cap="none" normalizeH="0" baseline="0" smtClean="0">
                          <a:ln>
                            <a:noFill/>
                          </a:ln>
                          <a:solidFill>
                            <a:srgbClr val="00008C"/>
                          </a:solidFill>
                          <a:effectLst/>
                          <a:latin typeface="Tahoma" pitchFamily="34" charset="0"/>
                        </a:rPr>
                        <a:t>102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12.0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smtClean="0">
                          <a:ln>
                            <a:noFill/>
                          </a:ln>
                          <a:solidFill>
                            <a:srgbClr val="00008C"/>
                          </a:solidFill>
                          <a:effectLst/>
                          <a:latin typeface="Tahoma" pitchFamily="34" charset="0"/>
                        </a:rPr>
                        <a:t>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cap="none" normalizeH="0" baseline="0" dirty="0" smtClean="0">
                          <a:ln>
                            <a:noFill/>
                          </a:ln>
                          <a:solidFill>
                            <a:srgbClr val="00008C"/>
                          </a:solidFill>
                          <a:effectLst/>
                          <a:latin typeface="Tahoma" pitchFamily="34" charset="0"/>
                        </a:rPr>
                        <a:t>152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12.9</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9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smtClean="0">
                          <a:ln>
                            <a:noFill/>
                          </a:ln>
                          <a:solidFill>
                            <a:srgbClr val="00008C"/>
                          </a:solidFill>
                          <a:effectLst/>
                          <a:latin typeface="Tahoma" pitchFamily="34" charset="0"/>
                        </a:rPr>
                        <a:t>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cap="none" normalizeH="0" baseline="0" dirty="0" smtClean="0">
                          <a:ln>
                            <a:noFill/>
                          </a:ln>
                          <a:solidFill>
                            <a:srgbClr val="00008C"/>
                          </a:solidFill>
                          <a:effectLst/>
                          <a:latin typeface="Tahoma" pitchFamily="34" charset="0"/>
                        </a:rPr>
                        <a:t>203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13.5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cap="none" normalizeH="0" baseline="0" dirty="0" smtClean="0">
                          <a:ln>
                            <a:noFill/>
                          </a:ln>
                          <a:solidFill>
                            <a:srgbClr val="00008C"/>
                          </a:solidFill>
                          <a:effectLst/>
                          <a:latin typeface="Tahoma" pitchFamily="34" charset="0"/>
                        </a:rPr>
                        <a:t>10”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cap="none" normalizeH="0" baseline="0" dirty="0" smtClean="0">
                          <a:ln>
                            <a:noFill/>
                          </a:ln>
                          <a:solidFill>
                            <a:schemeClr val="bg2">
                              <a:lumMod val="75000"/>
                            </a:schemeClr>
                          </a:solidFill>
                          <a:effectLst/>
                          <a:latin typeface="Tahoma" pitchFamily="34" charset="0"/>
                        </a:rPr>
                        <a:t>254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14.0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kern="1200" cap="none" normalizeH="0" baseline="0" dirty="0" smtClean="0">
                          <a:ln>
                            <a:noFill/>
                          </a:ln>
                          <a:solidFill>
                            <a:srgbClr val="00008C"/>
                          </a:solidFill>
                          <a:effectLst/>
                          <a:latin typeface="Tahoma" pitchFamily="34" charset="0"/>
                          <a:ea typeface="+mn-ea"/>
                          <a:cs typeface="+mn-cs"/>
                        </a:rPr>
                        <a:t>12.5”</a:t>
                      </a:r>
                      <a:endParaRPr kumimoji="0" lang="en-US" sz="1800" b="1" i="0" u="none" strike="noStrike" kern="1200" cap="none" normalizeH="0" baseline="0" dirty="0">
                        <a:ln>
                          <a:noFill/>
                        </a:ln>
                        <a:solidFill>
                          <a:srgbClr val="00008C"/>
                        </a:solidFill>
                        <a:effectLst/>
                        <a:latin typeface="Tahoma" pitchFamily="34" charset="0"/>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chemeClr val="accent3">
                              <a:lumMod val="65000"/>
                            </a:schemeClr>
                          </a:solidFill>
                          <a:effectLst/>
                          <a:latin typeface="Tahoma" pitchFamily="34" charset="0"/>
                          <a:ea typeface="+mn-ea"/>
                          <a:cs typeface="+mn-cs"/>
                        </a:rPr>
                        <a:t>318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14.5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kern="1200" cap="none" normalizeH="0" baseline="0" dirty="0" smtClean="0">
                          <a:ln>
                            <a:noFill/>
                          </a:ln>
                          <a:solidFill>
                            <a:srgbClr val="00008C"/>
                          </a:solidFill>
                          <a:effectLst/>
                          <a:latin typeface="Tahoma" pitchFamily="34" charset="0"/>
                          <a:ea typeface="+mn-ea"/>
                          <a:cs typeface="+mn-cs"/>
                        </a:rPr>
                        <a:t>18”</a:t>
                      </a:r>
                      <a:endParaRPr kumimoji="0" lang="en-US" sz="1800" b="1" i="0" u="none" strike="noStrike" kern="1200" cap="none" normalizeH="0" baseline="0" dirty="0">
                        <a:ln>
                          <a:noFill/>
                        </a:ln>
                        <a:solidFill>
                          <a:srgbClr val="00008C"/>
                        </a:solidFill>
                        <a:effectLst/>
                        <a:latin typeface="Tahoma" pitchFamily="34" charset="0"/>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chemeClr val="accent3">
                              <a:lumMod val="65000"/>
                            </a:schemeClr>
                          </a:solidFill>
                          <a:effectLst/>
                          <a:latin typeface="Tahoma" pitchFamily="34" charset="0"/>
                          <a:ea typeface="+mn-ea"/>
                          <a:cs typeface="+mn-cs"/>
                        </a:rPr>
                        <a:t>457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15.3</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9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1" i="0" u="none" strike="noStrike" kern="1200" cap="none" normalizeH="0" baseline="0" dirty="0" smtClean="0">
                          <a:ln>
                            <a:noFill/>
                          </a:ln>
                          <a:solidFill>
                            <a:srgbClr val="00008C"/>
                          </a:solidFill>
                          <a:effectLst/>
                          <a:latin typeface="Tahoma" pitchFamily="34" charset="0"/>
                          <a:ea typeface="+mn-ea"/>
                          <a:cs typeface="+mn-cs"/>
                        </a:rPr>
                        <a:t>25”</a:t>
                      </a:r>
                      <a:endParaRPr kumimoji="0" lang="en-US" sz="1800" b="1" i="0" u="none" strike="noStrike" kern="1200" cap="none" normalizeH="0" baseline="0" dirty="0">
                        <a:ln>
                          <a:noFill/>
                        </a:ln>
                        <a:solidFill>
                          <a:srgbClr val="00008C"/>
                        </a:solidFill>
                        <a:effectLst/>
                        <a:latin typeface="Tahoma" pitchFamily="34" charset="0"/>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chemeClr val="accent3">
                              <a:lumMod val="65000"/>
                            </a:schemeClr>
                          </a:solidFill>
                          <a:effectLst/>
                          <a:latin typeface="Tahoma" pitchFamily="34" charset="0"/>
                          <a:ea typeface="+mn-ea"/>
                          <a:cs typeface="+mn-cs"/>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1800" b="0" i="0" u="none" strike="noStrike" kern="1200" cap="none" normalizeH="0" baseline="0" dirty="0">
                          <a:ln>
                            <a:noFill/>
                          </a:ln>
                          <a:solidFill>
                            <a:srgbClr val="00008C"/>
                          </a:solidFill>
                          <a:effectLst/>
                          <a:latin typeface="Tahoma" pitchFamily="34" charset="0"/>
                          <a:ea typeface="+mn-ea"/>
                          <a:cs typeface="+mn-cs"/>
                        </a:rPr>
                        <a:t>16.0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 name="Group 3"/>
          <p:cNvGrpSpPr/>
          <p:nvPr/>
        </p:nvGrpSpPr>
        <p:grpSpPr>
          <a:xfrm>
            <a:off x="4155692" y="3368916"/>
            <a:ext cx="1796617" cy="1343173"/>
            <a:chOff x="6324600" y="3686027"/>
            <a:chExt cx="1796617" cy="1343173"/>
          </a:xfrm>
        </p:grpSpPr>
        <p:sp>
          <p:nvSpPr>
            <p:cNvPr id="5" name="Oval 4"/>
            <p:cNvSpPr/>
            <p:nvPr/>
          </p:nvSpPr>
          <p:spPr bwMode="auto">
            <a:xfrm>
              <a:off x="6324600" y="4572000"/>
              <a:ext cx="533400" cy="457200"/>
            </a:xfrm>
            <a:prstGeom prst="ellipse">
              <a:avLst/>
            </a:prstGeom>
            <a:noFill/>
            <a:ln w="28575" cap="flat" cmpd="sng" algn="ctr">
              <a:solidFill>
                <a:srgbClr val="C0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6" name="Straight Connector 5"/>
            <p:cNvCxnSpPr>
              <a:stCxn id="5" idx="7"/>
              <a:endCxn id="7" idx="2"/>
            </p:cNvCxnSpPr>
            <p:nvPr/>
          </p:nvCxnSpPr>
          <p:spPr bwMode="auto">
            <a:xfrm flipV="1">
              <a:off x="6779885" y="4270802"/>
              <a:ext cx="785924" cy="368153"/>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7010400" y="3686027"/>
              <a:ext cx="1110817" cy="584775"/>
            </a:xfrm>
            <a:prstGeom prst="rect">
              <a:avLst/>
            </a:prstGeom>
            <a:solidFill>
              <a:schemeClr val="bg1"/>
            </a:solidFill>
            <a:ln w="28575">
              <a:solidFill>
                <a:srgbClr val="C00000"/>
              </a:solidFill>
            </a:ln>
          </p:spPr>
          <p:txBody>
            <a:bodyPr wrap="none" rtlCol="0">
              <a:spAutoFit/>
            </a:bodyPr>
            <a:lstStyle/>
            <a:p>
              <a:r>
                <a:rPr lang="en-US" sz="1600" b="0" i="0" dirty="0" smtClean="0">
                  <a:solidFill>
                    <a:srgbClr val="000098"/>
                  </a:solidFill>
                  <a:latin typeface="+mj-lt"/>
                </a:rPr>
                <a:t>Limited </a:t>
              </a:r>
            </a:p>
            <a:p>
              <a:r>
                <a:rPr lang="en-US" sz="1600" dirty="0" smtClean="0">
                  <a:solidFill>
                    <a:srgbClr val="000098"/>
                  </a:solidFill>
                  <a:latin typeface="+mj-lt"/>
                </a:rPr>
                <a:t>by the air </a:t>
              </a:r>
            </a:p>
          </p:txBody>
        </p:sp>
      </p:grpSp>
      <p:grpSp>
        <p:nvGrpSpPr>
          <p:cNvPr id="8" name="Group 7"/>
          <p:cNvGrpSpPr/>
          <p:nvPr/>
        </p:nvGrpSpPr>
        <p:grpSpPr>
          <a:xfrm>
            <a:off x="6257109" y="5020491"/>
            <a:ext cx="1465372" cy="1343173"/>
            <a:chOff x="6324600" y="3686027"/>
            <a:chExt cx="1465372" cy="1343173"/>
          </a:xfrm>
        </p:grpSpPr>
        <p:sp>
          <p:nvSpPr>
            <p:cNvPr id="9" name="Oval 8"/>
            <p:cNvSpPr/>
            <p:nvPr/>
          </p:nvSpPr>
          <p:spPr bwMode="auto">
            <a:xfrm>
              <a:off x="6324600" y="4572000"/>
              <a:ext cx="533400" cy="457200"/>
            </a:xfrm>
            <a:prstGeom prst="ellipse">
              <a:avLst/>
            </a:prstGeom>
            <a:noFill/>
            <a:ln w="28575" cap="flat" cmpd="sng" algn="ctr">
              <a:solidFill>
                <a:srgbClr val="C0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10" name="Straight Connector 9"/>
            <p:cNvCxnSpPr>
              <a:stCxn id="9" idx="7"/>
              <a:endCxn id="11" idx="2"/>
            </p:cNvCxnSpPr>
            <p:nvPr/>
          </p:nvCxnSpPr>
          <p:spPr bwMode="auto">
            <a:xfrm flipV="1">
              <a:off x="6779885" y="4270802"/>
              <a:ext cx="620301" cy="368153"/>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7010400" y="3686027"/>
              <a:ext cx="779572" cy="584775"/>
            </a:xfrm>
            <a:prstGeom prst="rect">
              <a:avLst/>
            </a:prstGeom>
            <a:solidFill>
              <a:schemeClr val="bg1"/>
            </a:solidFill>
            <a:ln w="28575">
              <a:solidFill>
                <a:srgbClr val="C00000"/>
              </a:solidFill>
            </a:ln>
          </p:spPr>
          <p:txBody>
            <a:bodyPr wrap="none" rtlCol="0">
              <a:spAutoFit/>
            </a:bodyPr>
            <a:lstStyle/>
            <a:p>
              <a:r>
                <a:rPr lang="en-US" sz="1600" b="0" i="0" dirty="0" smtClean="0">
                  <a:solidFill>
                    <a:srgbClr val="000098"/>
                  </a:solidFill>
                  <a:latin typeface="+mj-lt"/>
                </a:rPr>
                <a:t>Pretty </a:t>
              </a:r>
              <a:br>
                <a:rPr lang="en-US" sz="1600" b="0" i="0" dirty="0" smtClean="0">
                  <a:solidFill>
                    <a:srgbClr val="000098"/>
                  </a:solidFill>
                  <a:latin typeface="+mj-lt"/>
                </a:rPr>
              </a:br>
              <a:r>
                <a:rPr lang="en-US" sz="1600" b="0" i="0" dirty="0" smtClean="0">
                  <a:solidFill>
                    <a:srgbClr val="000098"/>
                  </a:solidFill>
                  <a:latin typeface="+mj-lt"/>
                </a:rPr>
                <a:t>sweet</a:t>
              </a:r>
              <a:endParaRPr lang="en-US" sz="1600" dirty="0" smtClean="0">
                <a:solidFill>
                  <a:srgbClr val="000098"/>
                </a:solidFill>
                <a:latin typeface="+mj-lt"/>
              </a:endParaRPr>
            </a:p>
          </p:txBody>
        </p:sp>
      </p:grpSp>
    </p:spTree>
    <p:extLst>
      <p:ext uri="{BB962C8B-B14F-4D97-AF65-F5344CB8AC3E}">
        <p14:creationId xmlns:p14="http://schemas.microsoft.com/office/powerpoint/2010/main" val="533427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t>Eye Pupil Diameter &amp; Age </a:t>
            </a:r>
          </a:p>
        </p:txBody>
      </p:sp>
      <p:graphicFrame>
        <p:nvGraphicFramePr>
          <p:cNvPr id="167939" name="Group 3"/>
          <p:cNvGraphicFramePr>
            <a:graphicFrameLocks noGrp="1"/>
          </p:cNvGraphicFramePr>
          <p:nvPr>
            <p:extLst>
              <p:ext uri="{D42A27DB-BD31-4B8C-83A1-F6EECF244321}">
                <p14:modId xmlns:p14="http://schemas.microsoft.com/office/powerpoint/2010/main" val="1131732553"/>
              </p:ext>
            </p:extLst>
          </p:nvPr>
        </p:nvGraphicFramePr>
        <p:xfrm>
          <a:off x="1524000" y="1828800"/>
          <a:ext cx="6096000" cy="4064001"/>
        </p:xfrm>
        <a:graphic>
          <a:graphicData uri="http://schemas.openxmlformats.org/drawingml/2006/table">
            <a:tbl>
              <a:tblPr/>
              <a:tblGrid>
                <a:gridCol w="3048000"/>
                <a:gridCol w="3048000"/>
              </a:tblGrid>
              <a:tr h="5810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Age (years)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Pupil Size (mm)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20 or less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1" i="0" u="none" strike="noStrike" cap="none" normalizeH="0" baseline="0" dirty="0" smtClean="0">
                          <a:ln>
                            <a:noFill/>
                          </a:ln>
                          <a:solidFill>
                            <a:srgbClr val="C00000"/>
                          </a:solidFill>
                          <a:effectLst/>
                          <a:latin typeface="Tahoma" pitchFamily="34"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6.0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smtClean="0">
                          <a:ln>
                            <a:noFill/>
                          </a:ln>
                          <a:solidFill>
                            <a:srgbClr val="00008C"/>
                          </a:solidFill>
                          <a:effectLst/>
                          <a:latin typeface="Tahoma" pitchFamily="34" charset="0"/>
                        </a:rPr>
                        <a:t>80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sz="2800" b="0" i="0" u="none" strike="noStrike" cap="none" normalizeH="0" baseline="0" dirty="0" smtClean="0">
                          <a:ln>
                            <a:noFill/>
                          </a:ln>
                          <a:solidFill>
                            <a:srgbClr val="00008C"/>
                          </a:solidFill>
                          <a:effectLst/>
                          <a:latin typeface="Tahoma" pitchFamily="34" charset="0"/>
                        </a:rPr>
                        <a:t>5.0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t>Optimum Exit Pupil </a:t>
            </a:r>
          </a:p>
        </p:txBody>
      </p:sp>
      <p:sp>
        <p:nvSpPr>
          <p:cNvPr id="131075" name="Rectangle 3" descr="Rectangle: Click to edit Master text styles&#10;Second level&#10;Third level&#10;Fourth level&#10;Fifth level"/>
          <p:cNvSpPr>
            <a:spLocks noGrp="1" noChangeArrowheads="1"/>
          </p:cNvSpPr>
          <p:nvPr>
            <p:ph type="body" idx="1"/>
          </p:nvPr>
        </p:nvSpPr>
        <p:spPr>
          <a:xfrm>
            <a:off x="838200" y="1447800"/>
            <a:ext cx="7848600" cy="4572000"/>
          </a:xfrm>
        </p:spPr>
        <p:txBody>
          <a:bodyPr/>
          <a:lstStyle/>
          <a:p>
            <a:pPr marL="574675" indent="-574675">
              <a:lnSpc>
                <a:spcPct val="120000"/>
              </a:lnSpc>
            </a:pPr>
            <a:r>
              <a:rPr lang="en-US" sz="2800"/>
              <a:t>Spherical aberration of the eye lens on large pupil diameters (&gt;3mm) </a:t>
            </a:r>
          </a:p>
          <a:p>
            <a:pPr marL="574675" indent="-574675">
              <a:lnSpc>
                <a:spcPct val="120000"/>
              </a:lnSpc>
            </a:pPr>
            <a:r>
              <a:rPr lang="en-US" sz="2800"/>
              <a:t>Optimum resolution of the eye is hit between 2-3 mm </a:t>
            </a:r>
          </a:p>
          <a:p>
            <a:pPr marL="574675" indent="-574675">
              <a:lnSpc>
                <a:spcPct val="120000"/>
              </a:lnSpc>
            </a:pPr>
            <a:r>
              <a:rPr lang="en-US" sz="2800"/>
              <a:t>Optimum magnification then is also determined by setting the exit pupil to 2 mm</a:t>
            </a:r>
          </a:p>
        </p:txBody>
      </p:sp>
      <p:sp>
        <p:nvSpPr>
          <p:cNvPr id="131076" name="Text Box 4"/>
          <p:cNvSpPr txBox="1">
            <a:spLocks noChangeArrowheads="1"/>
          </p:cNvSpPr>
          <p:nvPr/>
        </p:nvSpPr>
        <p:spPr bwMode="auto">
          <a:xfrm>
            <a:off x="1431925" y="5380038"/>
            <a:ext cx="7127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5057AE"/>
                </a:solidFill>
              </a:rPr>
              <a:t>Then the optimum also depends on the exit pupil </a:t>
            </a:r>
          </a:p>
          <a:p>
            <a:r>
              <a:rPr lang="en-US">
                <a:solidFill>
                  <a:srgbClr val="5057AE"/>
                </a:solidFill>
              </a:rPr>
              <a:t>... independent of the scope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dirty="0" smtClean="0"/>
              <a:t>Finding Surface Brightness </a:t>
            </a:r>
            <a:endParaRPr lang="en-US" dirty="0"/>
          </a:p>
        </p:txBody>
      </p:sp>
      <mc:AlternateContent xmlns:mc="http://schemas.openxmlformats.org/markup-compatibility/2006" xmlns:a14="http://schemas.microsoft.com/office/drawing/2010/main">
        <mc:Choice Requires="a14">
          <p:sp>
            <p:nvSpPr>
              <p:cNvPr id="102403" name="Rectangle 3" descr="Rectangle: Click to edit Master text styles&#10;Second level&#10;Third level&#10;Fourth level&#10;Fifth level"/>
              <p:cNvSpPr>
                <a:spLocks noGrp="1" noChangeArrowheads="1"/>
              </p:cNvSpPr>
              <p:nvPr>
                <p:ph type="body" idx="1"/>
              </p:nvPr>
            </p:nvSpPr>
            <p:spPr>
              <a:xfrm>
                <a:off x="685800" y="1295400"/>
                <a:ext cx="7772400" cy="4572000"/>
              </a:xfrm>
            </p:spPr>
            <p:txBody>
              <a:bodyPr/>
              <a:lstStyle/>
              <a:p>
                <a:pPr marL="569913" indent="-569913"/>
                <a:r>
                  <a:rPr lang="en-US" sz="2800" dirty="0" smtClean="0">
                    <a:solidFill>
                      <a:schemeClr val="bg2">
                        <a:lumMod val="50000"/>
                      </a:schemeClr>
                    </a:solidFill>
                  </a:rPr>
                  <a:t>M</a:t>
                </a:r>
                <a:r>
                  <a:rPr lang="en-US" sz="2800" baseline="-25000" dirty="0" err="1">
                    <a:solidFill>
                      <a:schemeClr val="bg2">
                        <a:lumMod val="50000"/>
                      </a:schemeClr>
                    </a:solidFill>
                  </a:rPr>
                  <a:t>min</a:t>
                </a:r>
                <a:r>
                  <a:rPr lang="en-US" sz="2800" dirty="0"/>
                  <a:t> gives 100% surface brightness.  </a:t>
                </a:r>
              </a:p>
              <a:p>
                <a:pPr marL="569913" indent="-569913"/>
                <a:r>
                  <a:rPr lang="en-US" sz="2800" dirty="0" smtClean="0"/>
                  <a:t>Increasing magnification </a:t>
                </a:r>
                <a:r>
                  <a:rPr lang="en-US" sz="2800" dirty="0" smtClean="0">
                    <a:solidFill>
                      <a:schemeClr val="bg2">
                        <a:lumMod val="50000"/>
                      </a:schemeClr>
                    </a:solidFill>
                  </a:rPr>
                  <a:t>M</a:t>
                </a:r>
                <a:r>
                  <a:rPr lang="en-US" sz="2800" dirty="0" smtClean="0"/>
                  <a:t> reduces </a:t>
                </a:r>
                <a:r>
                  <a:rPr lang="en-US" sz="2800" dirty="0"/>
                  <a:t>surface brightness </a:t>
                </a:r>
                <a:r>
                  <a:rPr lang="en-US" sz="2800" dirty="0" smtClean="0"/>
                  <a:t>by </a:t>
                </a:r>
                <a14:m>
                  <m:oMath xmlns:m="http://schemas.openxmlformats.org/officeDocument/2006/math">
                    <m:f>
                      <m:fPr>
                        <m:ctrlPr>
                          <a:rPr lang="en-US" sz="2000" i="1" smtClean="0">
                            <a:solidFill>
                              <a:schemeClr val="bg2">
                                <a:lumMod val="50000"/>
                              </a:schemeClr>
                            </a:solidFill>
                            <a:latin typeface="Cambria Math"/>
                          </a:rPr>
                        </m:ctrlPr>
                      </m:fPr>
                      <m:num>
                        <m:r>
                          <m:rPr>
                            <m:nor/>
                          </m:rPr>
                          <a:rPr lang="en-US" sz="2000" b="0" i="0" smtClean="0">
                            <a:solidFill>
                              <a:schemeClr val="bg2">
                                <a:lumMod val="50000"/>
                              </a:schemeClr>
                            </a:solidFill>
                            <a:latin typeface="+mj-lt"/>
                          </a:rPr>
                          <m:t>1</m:t>
                        </m:r>
                      </m:num>
                      <m:den>
                        <m:sSup>
                          <m:sSupPr>
                            <m:ctrlPr>
                              <a:rPr lang="en-US" sz="2000" i="1" smtClean="0">
                                <a:solidFill>
                                  <a:schemeClr val="bg2">
                                    <a:lumMod val="50000"/>
                                  </a:schemeClr>
                                </a:solidFill>
                                <a:latin typeface="Cambria Math"/>
                              </a:rPr>
                            </m:ctrlPr>
                          </m:sSupPr>
                          <m:e>
                            <m:r>
                              <m:rPr>
                                <m:nor/>
                              </m:rPr>
                              <a:rPr lang="en-US" sz="2000" b="0" i="0" smtClean="0">
                                <a:solidFill>
                                  <a:schemeClr val="bg2">
                                    <a:lumMod val="50000"/>
                                  </a:schemeClr>
                                </a:solidFill>
                                <a:latin typeface="+mj-lt"/>
                              </a:rPr>
                              <m:t>M</m:t>
                            </m:r>
                          </m:e>
                          <m:sup>
                            <m:r>
                              <a:rPr lang="en-US" sz="2000" b="0" i="1" smtClean="0">
                                <a:solidFill>
                                  <a:schemeClr val="bg2">
                                    <a:lumMod val="50000"/>
                                  </a:schemeClr>
                                </a:solidFill>
                                <a:latin typeface="Cambria Math"/>
                              </a:rPr>
                              <m:t>2</m:t>
                            </m:r>
                          </m:sup>
                        </m:sSup>
                      </m:den>
                    </m:f>
                  </m:oMath>
                </a14:m>
                <a:r>
                  <a:rPr lang="en-US" sz="2800" dirty="0" smtClean="0">
                    <a:cs typeface="Tahoma" pitchFamily="34" charset="0"/>
                  </a:rPr>
                  <a:t>. </a:t>
                </a:r>
                <a:endParaRPr lang="en-US" sz="2800" dirty="0">
                  <a:cs typeface="Tahoma" pitchFamily="34" charset="0"/>
                </a:endParaRPr>
              </a:p>
              <a:p>
                <a:pPr marL="569913" indent="-569913">
                  <a:spcBef>
                    <a:spcPts val="1800"/>
                  </a:spcBef>
                </a:pPr>
                <a:r>
                  <a:rPr lang="en-US" sz="2800" dirty="0" smtClean="0">
                    <a:cs typeface="Tahoma" pitchFamily="34" charset="0"/>
                  </a:rPr>
                  <a:t>Since we found </a:t>
                </a:r>
                <a:r>
                  <a:rPr lang="en-US" sz="2800" dirty="0" err="1" smtClean="0">
                    <a:cs typeface="Tahoma" pitchFamily="34" charset="0"/>
                  </a:rPr>
                  <a:t>M</a:t>
                </a:r>
                <a:r>
                  <a:rPr lang="en-US" sz="2800" baseline="-25000" dirty="0" err="1" smtClean="0">
                    <a:cs typeface="Tahoma" pitchFamily="34" charset="0"/>
                  </a:rPr>
                  <a:t>min</a:t>
                </a:r>
                <a:r>
                  <a:rPr lang="en-US" sz="2800" dirty="0" smtClean="0">
                    <a:cs typeface="Tahoma" pitchFamily="34" charset="0"/>
                  </a:rPr>
                  <a:t> = D</a:t>
                </a:r>
                <a:r>
                  <a:rPr lang="en-US" sz="2800" baseline="-25000" dirty="0" smtClean="0">
                    <a:cs typeface="Tahoma" pitchFamily="34" charset="0"/>
                  </a:rPr>
                  <a:t>O</a:t>
                </a:r>
                <a:r>
                  <a:rPr lang="en-US" sz="2800" dirty="0" smtClean="0">
                    <a:cs typeface="Tahoma" pitchFamily="34" charset="0"/>
                  </a:rPr>
                  <a:t>/</a:t>
                </a:r>
                <a:r>
                  <a:rPr lang="en-US" sz="2800" dirty="0" err="1" smtClean="0">
                    <a:cs typeface="Tahoma" pitchFamily="34" charset="0"/>
                  </a:rPr>
                  <a:t>D</a:t>
                </a:r>
                <a:r>
                  <a:rPr lang="en-US" sz="2800" baseline="-25000" dirty="0" err="1" smtClean="0">
                    <a:cs typeface="Tahoma" pitchFamily="34" charset="0"/>
                  </a:rPr>
                  <a:t>eye</a:t>
                </a:r>
                <a:r>
                  <a:rPr lang="en-US" sz="2800" dirty="0" smtClean="0">
                    <a:cs typeface="Tahoma" pitchFamily="34" charset="0"/>
                  </a:rPr>
                  <a:t>,  </a:t>
                </a:r>
                <a:endParaRPr lang="en-US" sz="2800" dirty="0"/>
              </a:p>
            </p:txBody>
          </p:sp>
        </mc:Choice>
        <mc:Fallback xmlns="">
          <p:sp>
            <p:nvSpPr>
              <p:cNvPr id="102403" name="Rectangle 3" descr="Rectangle: Click to edit Master text styles&#10;Second level&#10;Third level&#10;Fourth level&#10;Fifth level"/>
              <p:cNvSpPr>
                <a:spLocks noGrp="1" noRot="1" noChangeAspect="1" noMove="1" noResize="1" noEditPoints="1" noAdjustHandles="1" noChangeArrowheads="1" noChangeShapeType="1" noTextEdit="1"/>
              </p:cNvSpPr>
              <p:nvPr>
                <p:ph type="body" idx="1"/>
              </p:nvPr>
            </p:nvSpPr>
            <p:spPr>
              <a:xfrm>
                <a:off x="685800" y="1295400"/>
                <a:ext cx="7772400" cy="4572000"/>
              </a:xfrm>
              <a:blipFill rotWithShape="1">
                <a:blip r:embed="rId3"/>
                <a:stretch>
                  <a:fillRect t="-1333" r="-3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2438400" y="3645618"/>
                <a:ext cx="5932521" cy="1002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8C"/>
                          </a:solidFill>
                          <a:latin typeface="Cambria Math"/>
                        </a:rPr>
                        <m:t>𝑆𝐵</m:t>
                      </m:r>
                      <m:r>
                        <a:rPr lang="en-US" b="0" i="1" smtClean="0">
                          <a:solidFill>
                            <a:srgbClr val="00008C"/>
                          </a:solidFill>
                          <a:latin typeface="Cambria Math"/>
                        </a:rPr>
                        <m:t>=</m:t>
                      </m:r>
                      <m:sSup>
                        <m:sSupPr>
                          <m:ctrlPr>
                            <a:rPr lang="en-US" b="0" i="1" smtClean="0">
                              <a:solidFill>
                                <a:srgbClr val="00008C"/>
                              </a:solidFill>
                              <a:latin typeface="Cambria Math"/>
                            </a:rPr>
                          </m:ctrlPr>
                        </m:sSupPr>
                        <m:e>
                          <m:d>
                            <m:dPr>
                              <m:ctrlPr>
                                <a:rPr lang="en-US" i="1">
                                  <a:solidFill>
                                    <a:srgbClr val="00008C"/>
                                  </a:solidFill>
                                  <a:latin typeface="Cambria Math"/>
                                </a:rPr>
                              </m:ctrlPr>
                            </m:dPr>
                            <m:e>
                              <m:f>
                                <m:fPr>
                                  <m:ctrlPr>
                                    <a:rPr lang="en-US" i="1">
                                      <a:solidFill>
                                        <a:srgbClr val="00008C"/>
                                      </a:solidFill>
                                      <a:latin typeface="Cambria Math"/>
                                    </a:rPr>
                                  </m:ctrlPr>
                                </m:fPr>
                                <m:num>
                                  <m:sSub>
                                    <m:sSubPr>
                                      <m:ctrlPr>
                                        <a:rPr lang="en-US" i="1">
                                          <a:solidFill>
                                            <a:srgbClr val="00008C"/>
                                          </a:solidFill>
                                          <a:latin typeface="Cambria Math"/>
                                        </a:rPr>
                                      </m:ctrlPr>
                                    </m:sSubPr>
                                    <m:e>
                                      <m:r>
                                        <a:rPr lang="en-US" i="1">
                                          <a:solidFill>
                                            <a:srgbClr val="00008C"/>
                                          </a:solidFill>
                                          <a:latin typeface="Cambria Math"/>
                                        </a:rPr>
                                        <m:t>𝑀</m:t>
                                      </m:r>
                                    </m:e>
                                    <m:sub>
                                      <m:r>
                                        <m:rPr>
                                          <m:sty m:val="p"/>
                                        </m:rPr>
                                        <a:rPr lang="en-US" i="1">
                                          <a:solidFill>
                                            <a:srgbClr val="00008C"/>
                                          </a:solidFill>
                                          <a:latin typeface="Cambria Math"/>
                                        </a:rPr>
                                        <m:t>min</m:t>
                                      </m:r>
                                    </m:sub>
                                  </m:sSub>
                                </m:num>
                                <m:den>
                                  <m:r>
                                    <a:rPr lang="en-US" i="1">
                                      <a:solidFill>
                                        <a:srgbClr val="00008C"/>
                                      </a:solidFill>
                                      <a:latin typeface="Cambria Math"/>
                                    </a:rPr>
                                    <m:t>𝑀</m:t>
                                  </m:r>
                                </m:den>
                              </m:f>
                            </m:e>
                          </m:d>
                        </m:e>
                        <m:sup>
                          <m:r>
                            <a:rPr lang="en-US" b="0" i="1" smtClean="0">
                              <a:solidFill>
                                <a:srgbClr val="00008C"/>
                              </a:solidFill>
                              <a:latin typeface="Cambria Math"/>
                            </a:rPr>
                            <m:t>2</m:t>
                          </m:r>
                        </m:sup>
                      </m:sSup>
                      <m:r>
                        <a:rPr lang="en-US" b="0" i="1" smtClean="0">
                          <a:solidFill>
                            <a:srgbClr val="00008C"/>
                          </a:solidFill>
                          <a:latin typeface="Cambria Math"/>
                        </a:rPr>
                        <m:t>=</m:t>
                      </m:r>
                      <m:sSup>
                        <m:sSupPr>
                          <m:ctrlPr>
                            <a:rPr lang="en-US" b="0" i="1" smtClean="0">
                              <a:solidFill>
                                <a:srgbClr val="00008C"/>
                              </a:solidFill>
                              <a:latin typeface="Cambria Math"/>
                            </a:rPr>
                          </m:ctrlPr>
                        </m:sSupPr>
                        <m:e>
                          <m:d>
                            <m:dPr>
                              <m:ctrlPr>
                                <a:rPr lang="en-US" i="1">
                                  <a:solidFill>
                                    <a:srgbClr val="00008C"/>
                                  </a:solidFill>
                                  <a:latin typeface="Cambria Math"/>
                                </a:rPr>
                              </m:ctrlPr>
                            </m:dPr>
                            <m:e>
                              <m:f>
                                <m:fPr>
                                  <m:ctrlPr>
                                    <a:rPr lang="en-US" i="1">
                                      <a:solidFill>
                                        <a:srgbClr val="00008C"/>
                                      </a:solidFill>
                                      <a:latin typeface="Cambria Math"/>
                                    </a:rPr>
                                  </m:ctrlPr>
                                </m:fPr>
                                <m:num>
                                  <m:f>
                                    <m:fPr>
                                      <m:type m:val="lin"/>
                                      <m:ctrlPr>
                                        <a:rPr lang="en-US" i="1" smtClean="0">
                                          <a:solidFill>
                                            <a:srgbClr val="00008C"/>
                                          </a:solidFill>
                                          <a:latin typeface="Cambria Math"/>
                                        </a:rPr>
                                      </m:ctrlPr>
                                    </m:fPr>
                                    <m:num>
                                      <m:sSub>
                                        <m:sSubPr>
                                          <m:ctrlPr>
                                            <a:rPr lang="en-US" i="1" smtClean="0">
                                              <a:solidFill>
                                                <a:srgbClr val="00008C"/>
                                              </a:solidFill>
                                              <a:latin typeface="Cambria Math"/>
                                            </a:rPr>
                                          </m:ctrlPr>
                                        </m:sSubPr>
                                        <m:e>
                                          <m:r>
                                            <a:rPr lang="en-US" b="0" i="1" smtClean="0">
                                              <a:solidFill>
                                                <a:srgbClr val="00008C"/>
                                              </a:solidFill>
                                              <a:latin typeface="Cambria Math"/>
                                            </a:rPr>
                                            <m:t>𝐷</m:t>
                                          </m:r>
                                        </m:e>
                                        <m:sub>
                                          <m:r>
                                            <a:rPr lang="en-US" b="0" i="1" smtClean="0">
                                              <a:solidFill>
                                                <a:srgbClr val="00008C"/>
                                              </a:solidFill>
                                              <a:latin typeface="Cambria Math"/>
                                            </a:rPr>
                                            <m:t>𝑂</m:t>
                                          </m:r>
                                        </m:sub>
                                      </m:sSub>
                                    </m:num>
                                    <m:den>
                                      <m:sSub>
                                        <m:sSubPr>
                                          <m:ctrlPr>
                                            <a:rPr lang="en-US" i="1" smtClean="0">
                                              <a:solidFill>
                                                <a:srgbClr val="00008C"/>
                                              </a:solidFill>
                                              <a:latin typeface="Cambria Math"/>
                                            </a:rPr>
                                          </m:ctrlPr>
                                        </m:sSubPr>
                                        <m:e>
                                          <m:r>
                                            <a:rPr lang="en-US" b="0" i="1" smtClean="0">
                                              <a:solidFill>
                                                <a:srgbClr val="00008C"/>
                                              </a:solidFill>
                                              <a:latin typeface="Cambria Math"/>
                                            </a:rPr>
                                            <m:t>𝐷</m:t>
                                          </m:r>
                                        </m:e>
                                        <m:sub>
                                          <m:r>
                                            <a:rPr lang="en-US" b="0" i="1" smtClean="0">
                                              <a:solidFill>
                                                <a:srgbClr val="00008C"/>
                                              </a:solidFill>
                                              <a:latin typeface="Cambria Math"/>
                                            </a:rPr>
                                            <m:t>𝑒𝑦𝑒</m:t>
                                          </m:r>
                                        </m:sub>
                                      </m:sSub>
                                    </m:den>
                                  </m:f>
                                </m:num>
                                <m:den>
                                  <m:r>
                                    <a:rPr lang="en-US" i="1">
                                      <a:solidFill>
                                        <a:srgbClr val="00008C"/>
                                      </a:solidFill>
                                      <a:latin typeface="Cambria Math"/>
                                    </a:rPr>
                                    <m:t>𝑀</m:t>
                                  </m:r>
                                </m:den>
                              </m:f>
                            </m:e>
                          </m:d>
                        </m:e>
                        <m:sup>
                          <m:r>
                            <a:rPr lang="en-US" b="0" i="1" smtClean="0">
                              <a:solidFill>
                                <a:srgbClr val="00008C"/>
                              </a:solidFill>
                              <a:latin typeface="Cambria Math"/>
                            </a:rPr>
                            <m:t>2</m:t>
                          </m:r>
                        </m:sup>
                      </m:sSup>
                      <m:r>
                        <a:rPr lang="en-US" b="0" i="1" smtClean="0">
                          <a:solidFill>
                            <a:srgbClr val="00008C"/>
                          </a:solidFill>
                          <a:latin typeface="Cambria Math"/>
                        </a:rPr>
                        <m:t>=</m:t>
                      </m:r>
                      <m:sSup>
                        <m:sSupPr>
                          <m:ctrlPr>
                            <a:rPr lang="en-US" b="0" i="1" smtClean="0">
                              <a:solidFill>
                                <a:srgbClr val="00008C"/>
                              </a:solidFill>
                              <a:latin typeface="Cambria Math"/>
                            </a:rPr>
                          </m:ctrlPr>
                        </m:sSupPr>
                        <m:e>
                          <m:d>
                            <m:dPr>
                              <m:ctrlPr>
                                <a:rPr lang="en-US" i="1">
                                  <a:solidFill>
                                    <a:srgbClr val="00008C"/>
                                  </a:solidFill>
                                  <a:latin typeface="Cambria Math"/>
                                </a:rPr>
                              </m:ctrlPr>
                            </m:dPr>
                            <m:e>
                              <m:f>
                                <m:fPr>
                                  <m:ctrlPr>
                                    <a:rPr lang="en-US" i="1">
                                      <a:solidFill>
                                        <a:srgbClr val="00008C"/>
                                      </a:solidFill>
                                      <a:latin typeface="Cambria Math"/>
                                    </a:rPr>
                                  </m:ctrlPr>
                                </m:fPr>
                                <m:num>
                                  <m:f>
                                    <m:fPr>
                                      <m:type m:val="lin"/>
                                      <m:ctrlPr>
                                        <a:rPr lang="en-US" i="1">
                                          <a:solidFill>
                                            <a:srgbClr val="00008C"/>
                                          </a:solidFill>
                                          <a:latin typeface="Cambria Math"/>
                                        </a:rPr>
                                      </m:ctrlPr>
                                    </m:fPr>
                                    <m:num>
                                      <m:sSub>
                                        <m:sSubPr>
                                          <m:ctrlPr>
                                            <a:rPr lang="en-US" i="1">
                                              <a:solidFill>
                                                <a:srgbClr val="00008C"/>
                                              </a:solidFill>
                                              <a:latin typeface="Cambria Math"/>
                                            </a:rPr>
                                          </m:ctrlPr>
                                        </m:sSubPr>
                                        <m:e>
                                          <m:r>
                                            <a:rPr lang="en-US" i="1">
                                              <a:solidFill>
                                                <a:srgbClr val="00008C"/>
                                              </a:solidFill>
                                              <a:latin typeface="Cambria Math"/>
                                            </a:rPr>
                                            <m:t>𝐷</m:t>
                                          </m:r>
                                        </m:e>
                                        <m:sub>
                                          <m:r>
                                            <a:rPr lang="en-US" i="1">
                                              <a:solidFill>
                                                <a:srgbClr val="00008C"/>
                                              </a:solidFill>
                                              <a:latin typeface="Cambria Math"/>
                                            </a:rPr>
                                            <m:t>𝑂</m:t>
                                          </m:r>
                                        </m:sub>
                                      </m:sSub>
                                    </m:num>
                                    <m:den>
                                      <m:r>
                                        <a:rPr lang="en-US" i="1">
                                          <a:solidFill>
                                            <a:srgbClr val="00008C"/>
                                          </a:solidFill>
                                          <a:latin typeface="Cambria Math"/>
                                        </a:rPr>
                                        <m:t>𝑀</m:t>
                                      </m:r>
                                    </m:den>
                                  </m:f>
                                </m:num>
                                <m:den>
                                  <m:sSub>
                                    <m:sSubPr>
                                      <m:ctrlPr>
                                        <a:rPr lang="en-US" i="1">
                                          <a:solidFill>
                                            <a:srgbClr val="00008C"/>
                                          </a:solidFill>
                                          <a:latin typeface="Cambria Math"/>
                                        </a:rPr>
                                      </m:ctrlPr>
                                    </m:sSubPr>
                                    <m:e>
                                      <m:r>
                                        <a:rPr lang="en-US" i="1">
                                          <a:solidFill>
                                            <a:srgbClr val="00008C"/>
                                          </a:solidFill>
                                          <a:latin typeface="Cambria Math"/>
                                        </a:rPr>
                                        <m:t>𝐷</m:t>
                                      </m:r>
                                    </m:e>
                                    <m:sub>
                                      <m:r>
                                        <a:rPr lang="en-US" i="1">
                                          <a:solidFill>
                                            <a:srgbClr val="00008C"/>
                                          </a:solidFill>
                                          <a:latin typeface="Cambria Math"/>
                                        </a:rPr>
                                        <m:t>𝑒𝑦𝑒</m:t>
                                      </m:r>
                                    </m:sub>
                                  </m:sSub>
                                </m:den>
                              </m:f>
                            </m:e>
                          </m:d>
                        </m:e>
                        <m:sup>
                          <m:r>
                            <a:rPr lang="en-US" b="0" i="1" smtClean="0">
                              <a:solidFill>
                                <a:srgbClr val="00008C"/>
                              </a:solidFill>
                              <a:latin typeface="Cambria Math"/>
                            </a:rPr>
                            <m:t>2</m:t>
                          </m:r>
                        </m:sup>
                      </m:sSup>
                    </m:oMath>
                  </m:oMathPara>
                </a14:m>
                <a:endParaRPr lang="en-US" sz="2800" dirty="0">
                  <a:solidFill>
                    <a:srgbClr val="00008C"/>
                  </a:solidFill>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438400" y="3645618"/>
                <a:ext cx="5932521" cy="1002582"/>
              </a:xfrm>
              <a:prstGeom prst="rect">
                <a:avLst/>
              </a:prstGeom>
              <a:blipFill rotWithShape="1">
                <a:blip r:embed="rId4"/>
                <a:stretch>
                  <a:fillRect/>
                </a:stretch>
              </a:blipFill>
            </p:spPr>
            <p:txBody>
              <a:bodyPr/>
              <a:lstStyle/>
              <a:p>
                <a:r>
                  <a:rPr lang="en-US">
                    <a:noFill/>
                  </a:rPr>
                  <a:t> </a:t>
                </a:r>
              </a:p>
            </p:txBody>
          </p:sp>
        </mc:Fallback>
      </mc:AlternateContent>
      <p:grpSp>
        <p:nvGrpSpPr>
          <p:cNvPr id="7" name="Group 6"/>
          <p:cNvGrpSpPr/>
          <p:nvPr/>
        </p:nvGrpSpPr>
        <p:grpSpPr>
          <a:xfrm>
            <a:off x="762000" y="4050582"/>
            <a:ext cx="2590800" cy="1200329"/>
            <a:chOff x="581297" y="1905718"/>
            <a:chExt cx="2590800" cy="1200329"/>
          </a:xfrm>
        </p:grpSpPr>
        <p:cxnSp>
          <p:nvCxnSpPr>
            <p:cNvPr id="4" name="Straight Arrow Connector 3"/>
            <p:cNvCxnSpPr>
              <a:endCxn id="8" idx="3"/>
            </p:cNvCxnSpPr>
            <p:nvPr/>
          </p:nvCxnSpPr>
          <p:spPr bwMode="auto">
            <a:xfrm flipH="1" flipV="1">
              <a:off x="2227217" y="2505883"/>
              <a:ext cx="944880" cy="600164"/>
            </a:xfrm>
            <a:prstGeom prst="straightConnector1">
              <a:avLst/>
            </a:prstGeom>
            <a:solidFill>
              <a:schemeClr val="accent1"/>
            </a:solidFill>
            <a:ln w="38100" cap="flat" cmpd="sng" algn="ctr">
              <a:solidFill>
                <a:schemeClr val="accent6">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581297" y="1905718"/>
              <a:ext cx="1645920" cy="1200329"/>
            </a:xfrm>
            <a:prstGeom prst="rect">
              <a:avLst/>
            </a:prstGeom>
            <a:noFill/>
          </p:spPr>
          <p:txBody>
            <a:bodyPr wrap="square" rtlCol="0">
              <a:spAutoFit/>
            </a:bodyPr>
            <a:lstStyle/>
            <a:p>
              <a:r>
                <a:rPr lang="en-US" b="1" i="0" dirty="0" smtClean="0">
                  <a:solidFill>
                    <a:schemeClr val="accent6">
                      <a:lumMod val="75000"/>
                    </a:schemeClr>
                  </a:solidFill>
                  <a:latin typeface="Cambria Math" pitchFamily="18" charset="0"/>
                  <a:ea typeface="Cambria Math" pitchFamily="18" charset="0"/>
                </a:rPr>
                <a:t>Ratio of Diameters Squared</a:t>
              </a:r>
            </a:p>
          </p:txBody>
        </p:sp>
      </p:grpSp>
      <mc:AlternateContent xmlns:mc="http://schemas.openxmlformats.org/markup-compatibility/2006" xmlns:a14="http://schemas.microsoft.com/office/drawing/2010/main">
        <mc:Choice Requires="a14">
          <p:sp>
            <p:nvSpPr>
              <p:cNvPr id="11" name="TextBox 10"/>
              <p:cNvSpPr txBox="1"/>
              <p:nvPr/>
            </p:nvSpPr>
            <p:spPr>
              <a:xfrm>
                <a:off x="2895600" y="4925295"/>
                <a:ext cx="3947619" cy="13246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a:solidFill>
                            <a:srgbClr val="00008C"/>
                          </a:solidFill>
                          <a:latin typeface="Cambria Math"/>
                        </a:rPr>
                        <m:t>=</m:t>
                      </m:r>
                      <m:sSup>
                        <m:sSupPr>
                          <m:ctrlPr>
                            <a:rPr lang="en-US" sz="3200" i="1">
                              <a:solidFill>
                                <a:srgbClr val="00008C"/>
                              </a:solidFill>
                              <a:latin typeface="Cambria Math"/>
                            </a:rPr>
                          </m:ctrlPr>
                        </m:sSupPr>
                        <m:e>
                          <m:d>
                            <m:dPr>
                              <m:ctrlPr>
                                <a:rPr lang="en-US" sz="3200" i="1">
                                  <a:solidFill>
                                    <a:srgbClr val="00008C"/>
                                  </a:solidFill>
                                  <a:latin typeface="Cambria Math"/>
                                </a:rPr>
                              </m:ctrlPr>
                            </m:dPr>
                            <m:e>
                              <m:f>
                                <m:fPr>
                                  <m:ctrlPr>
                                    <a:rPr lang="en-US" sz="3200" i="1">
                                      <a:solidFill>
                                        <a:srgbClr val="00008C"/>
                                      </a:solidFill>
                                      <a:latin typeface="Cambria Math"/>
                                    </a:rPr>
                                  </m:ctrlPr>
                                </m:fPr>
                                <m:num>
                                  <m:sSub>
                                    <m:sSubPr>
                                      <m:ctrlPr>
                                        <a:rPr lang="en-US" sz="3200" i="1">
                                          <a:solidFill>
                                            <a:srgbClr val="00008C"/>
                                          </a:solidFill>
                                          <a:latin typeface="Cambria Math"/>
                                        </a:rPr>
                                      </m:ctrlPr>
                                    </m:sSubPr>
                                    <m:e>
                                      <m:r>
                                        <m:rPr>
                                          <m:nor/>
                                        </m:rPr>
                                        <a:rPr lang="en-US" sz="3200" i="0">
                                          <a:solidFill>
                                            <a:srgbClr val="00008C"/>
                                          </a:solidFill>
                                          <a:latin typeface="+mj-lt"/>
                                        </a:rPr>
                                        <m:t>D</m:t>
                                      </m:r>
                                    </m:e>
                                    <m:sub>
                                      <m:r>
                                        <a:rPr lang="en-US" sz="3200" i="1">
                                          <a:solidFill>
                                            <a:srgbClr val="00008C"/>
                                          </a:solidFill>
                                          <a:latin typeface="Cambria Math"/>
                                        </a:rPr>
                                        <m:t>𝑒𝑝</m:t>
                                      </m:r>
                                    </m:sub>
                                  </m:sSub>
                                </m:num>
                                <m:den>
                                  <m:sSub>
                                    <m:sSubPr>
                                      <m:ctrlPr>
                                        <a:rPr lang="en-US" sz="3200" i="1">
                                          <a:solidFill>
                                            <a:srgbClr val="00008C"/>
                                          </a:solidFill>
                                          <a:latin typeface="Cambria Math"/>
                                        </a:rPr>
                                      </m:ctrlPr>
                                    </m:sSubPr>
                                    <m:e>
                                      <m:r>
                                        <m:rPr>
                                          <m:nor/>
                                        </m:rPr>
                                        <a:rPr lang="en-US" sz="3200" i="0">
                                          <a:solidFill>
                                            <a:srgbClr val="00008C"/>
                                          </a:solidFill>
                                          <a:latin typeface="+mj-lt"/>
                                        </a:rPr>
                                        <m:t>D</m:t>
                                      </m:r>
                                    </m:e>
                                    <m:sub>
                                      <m:r>
                                        <a:rPr lang="en-US" sz="3200" i="1">
                                          <a:solidFill>
                                            <a:srgbClr val="00008C"/>
                                          </a:solidFill>
                                          <a:latin typeface="Cambria Math"/>
                                        </a:rPr>
                                        <m:t>𝑒𝑦𝑒</m:t>
                                      </m:r>
                                    </m:sub>
                                  </m:sSub>
                                </m:den>
                              </m:f>
                            </m:e>
                          </m:d>
                        </m:e>
                        <m:sup>
                          <m:r>
                            <a:rPr lang="en-US" sz="3200" i="1">
                              <a:solidFill>
                                <a:srgbClr val="00008C"/>
                              </a:solidFill>
                              <a:latin typeface="Cambria Math"/>
                            </a:rPr>
                            <m:t>2</m:t>
                          </m:r>
                        </m:sup>
                      </m:sSup>
                      <m:r>
                        <a:rPr lang="en-US" sz="3200" i="1">
                          <a:solidFill>
                            <a:srgbClr val="00008C"/>
                          </a:solidFill>
                          <a:latin typeface="Cambria Math"/>
                        </a:rPr>
                        <m:t>=</m:t>
                      </m:r>
                      <m:sSup>
                        <m:sSupPr>
                          <m:ctrlPr>
                            <a:rPr lang="en-US" sz="3200" i="1">
                              <a:solidFill>
                                <a:srgbClr val="00008C"/>
                              </a:solidFill>
                              <a:latin typeface="Cambria Math"/>
                            </a:rPr>
                          </m:ctrlPr>
                        </m:sSupPr>
                        <m:e>
                          <m:d>
                            <m:dPr>
                              <m:ctrlPr>
                                <a:rPr lang="en-US" sz="3200" i="1">
                                  <a:solidFill>
                                    <a:srgbClr val="00008C"/>
                                  </a:solidFill>
                                  <a:latin typeface="Cambria Math"/>
                                </a:rPr>
                              </m:ctrlPr>
                            </m:dPr>
                            <m:e>
                              <m:f>
                                <m:fPr>
                                  <m:ctrlPr>
                                    <a:rPr lang="en-US" sz="3200" i="1">
                                      <a:solidFill>
                                        <a:srgbClr val="00008C"/>
                                      </a:solidFill>
                                      <a:latin typeface="Cambria Math"/>
                                    </a:rPr>
                                  </m:ctrlPr>
                                </m:fPr>
                                <m:num>
                                  <m:sSub>
                                    <m:sSubPr>
                                      <m:ctrlPr>
                                        <a:rPr lang="en-US" sz="3200" i="1">
                                          <a:solidFill>
                                            <a:srgbClr val="00008C"/>
                                          </a:solidFill>
                                          <a:latin typeface="Cambria Math"/>
                                        </a:rPr>
                                      </m:ctrlPr>
                                    </m:sSubPr>
                                    <m:e>
                                      <m:r>
                                        <m:rPr>
                                          <m:nor/>
                                        </m:rPr>
                                        <a:rPr lang="en-US" sz="3200" i="0">
                                          <a:solidFill>
                                            <a:srgbClr val="00008C"/>
                                          </a:solidFill>
                                          <a:latin typeface="+mj-lt"/>
                                        </a:rPr>
                                        <m:t>D</m:t>
                                      </m:r>
                                    </m:e>
                                    <m:sub>
                                      <m:r>
                                        <a:rPr lang="en-US" sz="3200" i="1">
                                          <a:solidFill>
                                            <a:srgbClr val="00008C"/>
                                          </a:solidFill>
                                          <a:latin typeface="Cambria Math"/>
                                        </a:rPr>
                                        <m:t>𝑒𝑝</m:t>
                                      </m:r>
                                    </m:sub>
                                  </m:sSub>
                                </m:num>
                                <m:den>
                                  <m:r>
                                    <m:rPr>
                                      <m:nor/>
                                    </m:rPr>
                                    <a:rPr lang="en-US" sz="3200" i="0">
                                      <a:solidFill>
                                        <a:srgbClr val="00008C"/>
                                      </a:solidFill>
                                      <a:latin typeface="+mj-lt"/>
                                    </a:rPr>
                                    <m:t>7</m:t>
                                  </m:r>
                                </m:den>
                              </m:f>
                            </m:e>
                          </m:d>
                        </m:e>
                        <m:sup>
                          <m:r>
                            <a:rPr lang="en-US" sz="3200" i="1">
                              <a:solidFill>
                                <a:srgbClr val="00008C"/>
                              </a:solidFill>
                              <a:latin typeface="Cambria Math"/>
                            </a:rPr>
                            <m:t>2</m:t>
                          </m:r>
                        </m:sup>
                      </m:sSup>
                    </m:oMath>
                  </m:oMathPara>
                </a14:m>
                <a:endParaRPr lang="en-US" sz="3200" b="0" i="0" dirty="0" smtClean="0">
                  <a:solidFill>
                    <a:srgbClr val="000098"/>
                  </a:solidFill>
                  <a:latin typeface="+mj-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895600" y="4925295"/>
                <a:ext cx="3947619" cy="1324658"/>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648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dirty="0" smtClean="0"/>
              <a:t>Computing Surface Brightness </a:t>
            </a:r>
            <a:endParaRPr lang="en-US" dirty="0"/>
          </a:p>
        </p:txBody>
      </p:sp>
      <p:pic>
        <p:nvPicPr>
          <p:cNvPr id="126979" name="Picture 3" descr="C:\Documents and Settings\owner\My Documents\Astronomy\Web\ScopeDiagrams\SBbyEP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95400"/>
            <a:ext cx="6172200" cy="41290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228600" y="5551335"/>
                <a:ext cx="4333238" cy="10199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b="1" i="0" smtClean="0">
                          <a:solidFill>
                            <a:schemeClr val="accent6">
                              <a:lumMod val="50000"/>
                            </a:schemeClr>
                          </a:solidFill>
                          <a:latin typeface="GE Inspira" pitchFamily="34" charset="0"/>
                        </a:rPr>
                        <m:t>SB</m:t>
                      </m:r>
                      <m:r>
                        <a:rPr lang="en-US" b="1" i="1" smtClean="0">
                          <a:solidFill>
                            <a:schemeClr val="accent6">
                              <a:lumMod val="50000"/>
                            </a:schemeClr>
                          </a:solidFill>
                          <a:latin typeface="Cambria Math"/>
                        </a:rPr>
                        <m:t>=</m:t>
                      </m:r>
                      <m:sSup>
                        <m:sSupPr>
                          <m:ctrlPr>
                            <a:rPr lang="en-US" b="1" i="1" smtClean="0">
                              <a:solidFill>
                                <a:schemeClr val="accent6">
                                  <a:lumMod val="50000"/>
                                </a:schemeClr>
                              </a:solidFill>
                              <a:latin typeface="Cambria Math"/>
                            </a:rPr>
                          </m:ctrlPr>
                        </m:sSupPr>
                        <m:e>
                          <m:d>
                            <m:dPr>
                              <m:ctrlPr>
                                <a:rPr lang="en-US" b="1" i="1">
                                  <a:solidFill>
                                    <a:schemeClr val="accent6">
                                      <a:lumMod val="50000"/>
                                    </a:schemeClr>
                                  </a:solidFill>
                                  <a:latin typeface="Cambria Math"/>
                                </a:rPr>
                              </m:ctrlPr>
                            </m:dPr>
                            <m:e>
                              <m:f>
                                <m:fPr>
                                  <m:ctrlPr>
                                    <a:rPr lang="en-US" b="1" i="1" smtClean="0">
                                      <a:solidFill>
                                        <a:schemeClr val="accent6">
                                          <a:lumMod val="50000"/>
                                        </a:schemeClr>
                                      </a:solidFill>
                                      <a:latin typeface="Cambria Math"/>
                                    </a:rPr>
                                  </m:ctrlPr>
                                </m:fPr>
                                <m:num>
                                  <m:sSub>
                                    <m:sSubPr>
                                      <m:ctrlPr>
                                        <a:rPr lang="en-US" b="1" i="1" smtClean="0">
                                          <a:solidFill>
                                            <a:schemeClr val="accent6">
                                              <a:lumMod val="50000"/>
                                            </a:schemeClr>
                                          </a:solidFill>
                                          <a:latin typeface="Cambria Math"/>
                                        </a:rPr>
                                      </m:ctrlPr>
                                    </m:sSubPr>
                                    <m:e>
                                      <m:r>
                                        <m:rPr>
                                          <m:nor/>
                                        </m:rPr>
                                        <a:rPr lang="en-US" b="1" i="0" smtClean="0">
                                          <a:solidFill>
                                            <a:schemeClr val="accent6">
                                              <a:lumMod val="50000"/>
                                            </a:schemeClr>
                                          </a:solidFill>
                                          <a:latin typeface="GE Inspira" pitchFamily="34" charset="0"/>
                                        </a:rPr>
                                        <m:t>D</m:t>
                                      </m:r>
                                    </m:e>
                                    <m:sub>
                                      <m:r>
                                        <a:rPr lang="en-US" b="1" i="1" smtClean="0">
                                          <a:solidFill>
                                            <a:schemeClr val="accent6">
                                              <a:lumMod val="50000"/>
                                            </a:schemeClr>
                                          </a:solidFill>
                                          <a:latin typeface="Cambria Math"/>
                                        </a:rPr>
                                        <m:t>𝒆𝒑</m:t>
                                      </m:r>
                                    </m:sub>
                                  </m:sSub>
                                </m:num>
                                <m:den>
                                  <m:r>
                                    <m:rPr>
                                      <m:nor/>
                                    </m:rPr>
                                    <a:rPr lang="en-US" b="1" i="0" smtClean="0">
                                      <a:solidFill>
                                        <a:schemeClr val="accent6">
                                          <a:lumMod val="50000"/>
                                        </a:schemeClr>
                                      </a:solidFill>
                                      <a:latin typeface="GE Inspira" pitchFamily="34" charset="0"/>
                                    </a:rPr>
                                    <m:t>7</m:t>
                                  </m:r>
                                </m:den>
                              </m:f>
                            </m:e>
                          </m:d>
                        </m:e>
                        <m:sup>
                          <m:r>
                            <a:rPr lang="en-US" b="1" i="1" smtClean="0">
                              <a:solidFill>
                                <a:schemeClr val="accent6">
                                  <a:lumMod val="50000"/>
                                </a:schemeClr>
                              </a:solidFill>
                              <a:latin typeface="Cambria Math"/>
                            </a:rPr>
                            <m:t>𝟐</m:t>
                          </m:r>
                        </m:sup>
                      </m:sSup>
                      <m:r>
                        <a:rPr lang="en-US" b="1" i="1" smtClean="0">
                          <a:solidFill>
                            <a:schemeClr val="accent6">
                              <a:lumMod val="50000"/>
                            </a:schemeClr>
                          </a:solidFill>
                          <a:latin typeface="Cambria Math"/>
                        </a:rPr>
                        <m:t>=</m:t>
                      </m:r>
                      <m:f>
                        <m:fPr>
                          <m:ctrlPr>
                            <a:rPr lang="en-US" b="1" i="1" smtClean="0">
                              <a:solidFill>
                                <a:schemeClr val="accent6">
                                  <a:lumMod val="50000"/>
                                </a:schemeClr>
                              </a:solidFill>
                              <a:latin typeface="Cambria Math"/>
                            </a:rPr>
                          </m:ctrlPr>
                        </m:fPr>
                        <m:num>
                          <m:sSup>
                            <m:sSupPr>
                              <m:ctrlPr>
                                <a:rPr lang="en-US" b="1" i="1" smtClean="0">
                                  <a:solidFill>
                                    <a:schemeClr val="accent6">
                                      <a:lumMod val="50000"/>
                                    </a:schemeClr>
                                  </a:solidFill>
                                  <a:latin typeface="Cambria Math"/>
                                </a:rPr>
                              </m:ctrlPr>
                            </m:sSupPr>
                            <m:e>
                              <m:sSub>
                                <m:sSubPr>
                                  <m:ctrlPr>
                                    <a:rPr lang="en-US" b="1" i="1" smtClean="0">
                                      <a:solidFill>
                                        <a:schemeClr val="accent6">
                                          <a:lumMod val="50000"/>
                                        </a:schemeClr>
                                      </a:solidFill>
                                      <a:latin typeface="Cambria Math"/>
                                    </a:rPr>
                                  </m:ctrlPr>
                                </m:sSubPr>
                                <m:e>
                                  <m:r>
                                    <m:rPr>
                                      <m:nor/>
                                    </m:rPr>
                                    <a:rPr lang="en-US" b="1" i="0" smtClean="0">
                                      <a:solidFill>
                                        <a:schemeClr val="accent6">
                                          <a:lumMod val="50000"/>
                                        </a:schemeClr>
                                      </a:solidFill>
                                      <a:latin typeface="GE Inspira" pitchFamily="34" charset="0"/>
                                    </a:rPr>
                                    <m:t>D</m:t>
                                  </m:r>
                                </m:e>
                                <m:sub>
                                  <m:r>
                                    <a:rPr lang="en-US" b="1" i="1" smtClean="0">
                                      <a:solidFill>
                                        <a:schemeClr val="accent6">
                                          <a:lumMod val="50000"/>
                                        </a:schemeClr>
                                      </a:solidFill>
                                      <a:latin typeface="Cambria Math"/>
                                    </a:rPr>
                                    <m:t>𝒆𝒑</m:t>
                                  </m:r>
                                </m:sub>
                              </m:sSub>
                            </m:e>
                            <m:sup>
                              <m:r>
                                <a:rPr lang="en-US" b="1" i="1" smtClean="0">
                                  <a:solidFill>
                                    <a:schemeClr val="accent6">
                                      <a:lumMod val="50000"/>
                                    </a:schemeClr>
                                  </a:solidFill>
                                  <a:latin typeface="Cambria Math"/>
                                </a:rPr>
                                <m:t>𝟐</m:t>
                              </m:r>
                            </m:sup>
                          </m:sSup>
                        </m:num>
                        <m:den>
                          <m:r>
                            <m:rPr>
                              <m:nor/>
                            </m:rPr>
                            <a:rPr lang="en-US" b="1" i="0" smtClean="0">
                              <a:solidFill>
                                <a:schemeClr val="accent6">
                                  <a:lumMod val="50000"/>
                                </a:schemeClr>
                              </a:solidFill>
                              <a:latin typeface="GE Inspira" pitchFamily="34" charset="0"/>
                            </a:rPr>
                            <m:t>49</m:t>
                          </m:r>
                        </m:den>
                      </m:f>
                      <m:r>
                        <a:rPr lang="en-US" b="1" i="1" smtClean="0">
                          <a:solidFill>
                            <a:schemeClr val="accent6">
                              <a:lumMod val="50000"/>
                            </a:schemeClr>
                          </a:solidFill>
                          <a:latin typeface="Cambria Math"/>
                          <a:ea typeface="Cambria Math"/>
                        </a:rPr>
                        <m:t>≈</m:t>
                      </m:r>
                      <m:f>
                        <m:fPr>
                          <m:ctrlPr>
                            <a:rPr lang="en-US" b="1" i="1" smtClean="0">
                              <a:solidFill>
                                <a:schemeClr val="accent6">
                                  <a:lumMod val="50000"/>
                                </a:schemeClr>
                              </a:solidFill>
                              <a:latin typeface="Cambria Math"/>
                              <a:ea typeface="Cambria Math"/>
                            </a:rPr>
                          </m:ctrlPr>
                        </m:fPr>
                        <m:num>
                          <m:r>
                            <m:rPr>
                              <m:nor/>
                            </m:rPr>
                            <a:rPr lang="en-US" b="1" i="0" smtClean="0">
                              <a:solidFill>
                                <a:schemeClr val="accent6">
                                  <a:lumMod val="50000"/>
                                </a:schemeClr>
                              </a:solidFill>
                              <a:latin typeface="GE Inspira" pitchFamily="34" charset="0"/>
                              <a:ea typeface="Cambria Math"/>
                            </a:rPr>
                            <m:t>2</m:t>
                          </m:r>
                          <m:sSup>
                            <m:sSupPr>
                              <m:ctrlPr>
                                <a:rPr lang="en-US" b="1" i="1" smtClean="0">
                                  <a:solidFill>
                                    <a:schemeClr val="accent6">
                                      <a:lumMod val="50000"/>
                                    </a:schemeClr>
                                  </a:solidFill>
                                  <a:latin typeface="Cambria Math"/>
                                  <a:ea typeface="Cambria Math"/>
                                </a:rPr>
                              </m:ctrlPr>
                            </m:sSupPr>
                            <m:e>
                              <m:sSub>
                                <m:sSubPr>
                                  <m:ctrlPr>
                                    <a:rPr lang="en-US" b="1" i="1" smtClean="0">
                                      <a:solidFill>
                                        <a:schemeClr val="accent6">
                                          <a:lumMod val="50000"/>
                                        </a:schemeClr>
                                      </a:solidFill>
                                      <a:latin typeface="Cambria Math"/>
                                      <a:ea typeface="Cambria Math"/>
                                    </a:rPr>
                                  </m:ctrlPr>
                                </m:sSubPr>
                                <m:e>
                                  <m:r>
                                    <m:rPr>
                                      <m:nor/>
                                    </m:rPr>
                                    <a:rPr lang="en-US" b="1" i="0" smtClean="0">
                                      <a:solidFill>
                                        <a:schemeClr val="accent6">
                                          <a:lumMod val="50000"/>
                                        </a:schemeClr>
                                      </a:solidFill>
                                      <a:latin typeface="GE Inspira" pitchFamily="34" charset="0"/>
                                      <a:ea typeface="Cambria Math"/>
                                    </a:rPr>
                                    <m:t>D</m:t>
                                  </m:r>
                                </m:e>
                                <m:sub>
                                  <m:r>
                                    <a:rPr lang="en-US" b="1" i="1" smtClean="0">
                                      <a:solidFill>
                                        <a:schemeClr val="accent6">
                                          <a:lumMod val="50000"/>
                                        </a:schemeClr>
                                      </a:solidFill>
                                      <a:latin typeface="Cambria Math"/>
                                      <a:ea typeface="Cambria Math"/>
                                    </a:rPr>
                                    <m:t>𝒆𝒑</m:t>
                                  </m:r>
                                </m:sub>
                              </m:sSub>
                            </m:e>
                            <m:sup>
                              <m:r>
                                <a:rPr lang="en-US" b="1" i="1" smtClean="0">
                                  <a:solidFill>
                                    <a:schemeClr val="accent6">
                                      <a:lumMod val="50000"/>
                                    </a:schemeClr>
                                  </a:solidFill>
                                  <a:latin typeface="Cambria Math"/>
                                  <a:ea typeface="Cambria Math"/>
                                </a:rPr>
                                <m:t>𝟐</m:t>
                              </m:r>
                            </m:sup>
                          </m:sSup>
                        </m:num>
                        <m:den>
                          <m:r>
                            <m:rPr>
                              <m:nor/>
                            </m:rPr>
                            <a:rPr lang="en-US" b="1" i="0" smtClean="0">
                              <a:solidFill>
                                <a:schemeClr val="accent6">
                                  <a:lumMod val="50000"/>
                                </a:schemeClr>
                              </a:solidFill>
                              <a:latin typeface="GE Inspira" pitchFamily="34" charset="0"/>
                              <a:ea typeface="Cambria Math"/>
                            </a:rPr>
                            <m:t>100</m:t>
                          </m:r>
                        </m:den>
                      </m:f>
                    </m:oMath>
                  </m:oMathPara>
                </a14:m>
                <a:endParaRPr lang="en-US" b="1" i="0" dirty="0" smtClean="0">
                  <a:solidFill>
                    <a:schemeClr val="accent6">
                      <a:lumMod val="50000"/>
                    </a:schemeClr>
                  </a:solidFill>
                  <a:latin typeface="GE Inspira"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28600" y="5551335"/>
                <a:ext cx="4333238" cy="1019959"/>
              </a:xfrm>
              <a:prstGeom prst="rect">
                <a:avLst/>
              </a:prstGeom>
              <a:blipFill rotWithShape="1">
                <a:blip r:embed="rId4"/>
                <a:stretch>
                  <a:fillRect/>
                </a:stretch>
              </a:blipFill>
            </p:spPr>
            <p:txBody>
              <a:bodyPr/>
              <a:lstStyle/>
              <a:p>
                <a:r>
                  <a:rPr lang="en-US">
                    <a:noFill/>
                  </a:rPr>
                  <a:t> </a:t>
                </a:r>
              </a:p>
            </p:txBody>
          </p:sp>
        </mc:Fallback>
      </mc:AlternateContent>
      <p:grpSp>
        <p:nvGrpSpPr>
          <p:cNvPr id="12" name="Group 11"/>
          <p:cNvGrpSpPr/>
          <p:nvPr/>
        </p:nvGrpSpPr>
        <p:grpSpPr>
          <a:xfrm>
            <a:off x="4648200" y="5717342"/>
            <a:ext cx="4201162" cy="687945"/>
            <a:chOff x="3940007" y="5864055"/>
            <a:chExt cx="4201162" cy="687945"/>
          </a:xfrm>
        </p:grpSpPr>
        <p:cxnSp>
          <p:nvCxnSpPr>
            <p:cNvPr id="5" name="Straight Arrow Connector 4"/>
            <p:cNvCxnSpPr>
              <a:stCxn id="3" idx="3"/>
              <a:endCxn id="9" idx="1"/>
            </p:cNvCxnSpPr>
            <p:nvPr/>
          </p:nvCxnSpPr>
          <p:spPr bwMode="auto">
            <a:xfrm>
              <a:off x="3940007" y="6208028"/>
              <a:ext cx="784393" cy="0"/>
            </a:xfrm>
            <a:prstGeom prst="straightConnector1">
              <a:avLst/>
            </a:prstGeom>
            <a:solidFill>
              <a:schemeClr val="accent1"/>
            </a:solidFill>
            <a:ln w="38100" cap="flat" cmpd="sng" algn="ctr">
              <a:solidFill>
                <a:schemeClr val="bg2">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 name="TextBox 8"/>
                <p:cNvSpPr txBox="1"/>
                <p:nvPr/>
              </p:nvSpPr>
              <p:spPr>
                <a:xfrm>
                  <a:off x="4724400" y="5864055"/>
                  <a:ext cx="3416769" cy="687945"/>
                </a:xfrm>
                <a:prstGeom prst="rect">
                  <a:avLst/>
                </a:prstGeom>
                <a:noFill/>
                <a:effectLst>
                  <a:outerShdw blurRad="50800" dist="38100" dir="2700000" algn="tl" rotWithShape="0">
                    <a:prstClr val="black">
                      <a:alpha val="35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3200" b="1" i="0" smtClean="0">
                            <a:solidFill>
                              <a:srgbClr val="000098"/>
                            </a:solidFill>
                            <a:latin typeface="GE Inspira" pitchFamily="34" charset="0"/>
                          </a:rPr>
                          <m:t>SB</m:t>
                        </m:r>
                        <m:r>
                          <m:rPr>
                            <m:nor/>
                          </m:rPr>
                          <a:rPr lang="en-US" sz="3200" b="1" i="0" smtClean="0">
                            <a:solidFill>
                              <a:srgbClr val="000098"/>
                            </a:solidFill>
                            <a:latin typeface="GE Inspira" pitchFamily="34" charset="0"/>
                          </a:rPr>
                          <m:t>(%)</m:t>
                        </m:r>
                        <m:r>
                          <a:rPr lang="en-US" sz="3200" b="1" i="1" smtClean="0">
                            <a:solidFill>
                              <a:srgbClr val="000098"/>
                            </a:solidFill>
                            <a:latin typeface="Cambria Math"/>
                          </a:rPr>
                          <m:t>=</m:t>
                        </m:r>
                        <m:r>
                          <a:rPr lang="en-US" sz="3200" b="1" i="1" smtClean="0">
                            <a:solidFill>
                              <a:srgbClr val="000098"/>
                            </a:solidFill>
                            <a:latin typeface="Cambria Math"/>
                          </a:rPr>
                          <m:t>𝟐</m:t>
                        </m:r>
                        <m:r>
                          <a:rPr lang="en-US" sz="3200" b="1" i="1" smtClean="0">
                            <a:solidFill>
                              <a:srgbClr val="000098"/>
                            </a:solidFill>
                            <a:latin typeface="Cambria Math"/>
                            <a:ea typeface="Cambria Math"/>
                          </a:rPr>
                          <m:t>×</m:t>
                        </m:r>
                        <m:sSup>
                          <m:sSupPr>
                            <m:ctrlPr>
                              <a:rPr lang="en-US" sz="3200" b="1" i="1" smtClean="0">
                                <a:solidFill>
                                  <a:srgbClr val="000098"/>
                                </a:solidFill>
                                <a:latin typeface="Cambria Math"/>
                                <a:ea typeface="Cambria Math"/>
                              </a:rPr>
                            </m:ctrlPr>
                          </m:sSupPr>
                          <m:e>
                            <m:sSub>
                              <m:sSubPr>
                                <m:ctrlPr>
                                  <a:rPr lang="en-US" sz="3200" b="1" i="1" smtClean="0">
                                    <a:solidFill>
                                      <a:srgbClr val="000098"/>
                                    </a:solidFill>
                                    <a:latin typeface="Cambria Math"/>
                                    <a:ea typeface="Cambria Math"/>
                                  </a:rPr>
                                </m:ctrlPr>
                              </m:sSubPr>
                              <m:e>
                                <m:r>
                                  <m:rPr>
                                    <m:nor/>
                                  </m:rPr>
                                  <a:rPr lang="en-US" sz="3200" b="1" i="0" smtClean="0">
                                    <a:solidFill>
                                      <a:srgbClr val="000098"/>
                                    </a:solidFill>
                                    <a:latin typeface="GE Inspira" pitchFamily="34" charset="0"/>
                                    <a:ea typeface="Cambria Math"/>
                                  </a:rPr>
                                  <m:t>D</m:t>
                                </m:r>
                              </m:e>
                              <m:sub>
                                <m:r>
                                  <a:rPr lang="en-US" sz="3200" b="1" i="1" smtClean="0">
                                    <a:solidFill>
                                      <a:srgbClr val="000098"/>
                                    </a:solidFill>
                                    <a:latin typeface="Cambria Math"/>
                                    <a:ea typeface="Cambria Math"/>
                                  </a:rPr>
                                  <m:t>𝒆𝒑</m:t>
                                </m:r>
                              </m:sub>
                            </m:sSub>
                          </m:e>
                          <m:sup>
                            <m:r>
                              <a:rPr lang="en-US" sz="3200" b="1" i="1" smtClean="0">
                                <a:solidFill>
                                  <a:srgbClr val="000098"/>
                                </a:solidFill>
                                <a:latin typeface="Cambria Math"/>
                                <a:ea typeface="Cambria Math"/>
                              </a:rPr>
                              <m:t>𝟐</m:t>
                            </m:r>
                          </m:sup>
                        </m:sSup>
                      </m:oMath>
                    </m:oMathPara>
                  </a14:m>
                  <a:endParaRPr lang="en-US" sz="3200" b="1" i="0" dirty="0" smtClean="0">
                    <a:solidFill>
                      <a:srgbClr val="000098"/>
                    </a:solidFill>
                    <a:latin typeface="GE Inspira"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724400" y="5864055"/>
                  <a:ext cx="3416769" cy="687945"/>
                </a:xfrm>
                <a:prstGeom prst="rect">
                  <a:avLst/>
                </a:prstGeom>
                <a:blipFill rotWithShape="1">
                  <a:blip r:embed="rId5"/>
                  <a:stretch>
                    <a:fillRect/>
                  </a:stretch>
                </a:blipFill>
                <a:effectLst>
                  <a:outerShdw blurRad="50800" dist="38100" dir="2700000" algn="tl" rotWithShape="0">
                    <a:prstClr val="black">
                      <a:alpha val="35000"/>
                    </a:prstClr>
                  </a:outerShdw>
                </a:effectLst>
              </p:spPr>
              <p:txBody>
                <a:bodyPr/>
                <a:lstStyle/>
                <a:p>
                  <a:r>
                    <a:rPr 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t>Universal Scale for Scopes</a:t>
            </a:r>
          </a:p>
        </p:txBody>
      </p:sp>
      <p:pic>
        <p:nvPicPr>
          <p:cNvPr id="130052" name="Picture 4" descr="C:\Documents and Settings\owner\My Documents\Astronomy\Web\ScopeDev\ScopePerformanceRange_b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17738"/>
            <a:ext cx="7543800" cy="311626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1371600" y="2057400"/>
            <a:ext cx="990600" cy="762000"/>
          </a:xfrm>
          <a:prstGeom prst="ellipse">
            <a:avLst/>
          </a:prstGeom>
          <a:noFill/>
          <a:ln w="38100" cap="flat" cmpd="sng" algn="ctr">
            <a:solidFill>
              <a:srgbClr val="C0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pSp>
        <p:nvGrpSpPr>
          <p:cNvPr id="6" name="Group 5"/>
          <p:cNvGrpSpPr/>
          <p:nvPr/>
        </p:nvGrpSpPr>
        <p:grpSpPr>
          <a:xfrm>
            <a:off x="2895600" y="4800600"/>
            <a:ext cx="2212065" cy="1252954"/>
            <a:chOff x="2895600" y="4800600"/>
            <a:chExt cx="2212065" cy="1252954"/>
          </a:xfrm>
        </p:grpSpPr>
        <p:sp>
          <p:nvSpPr>
            <p:cNvPr id="5" name="TextBox 4"/>
            <p:cNvSpPr txBox="1"/>
            <p:nvPr/>
          </p:nvSpPr>
          <p:spPr>
            <a:xfrm>
              <a:off x="3429000" y="5715000"/>
              <a:ext cx="1678665" cy="338554"/>
            </a:xfrm>
            <a:prstGeom prst="rect">
              <a:avLst/>
            </a:prstGeom>
            <a:noFill/>
          </p:spPr>
          <p:txBody>
            <a:bodyPr wrap="none" rtlCol="0">
              <a:spAutoFit/>
            </a:bodyPr>
            <a:lstStyle/>
            <a:p>
              <a:r>
                <a:rPr lang="en-US" sz="1600" b="0" i="1" dirty="0" smtClean="0">
                  <a:solidFill>
                    <a:srgbClr val="000098"/>
                  </a:solidFill>
                  <a:latin typeface="GE Inspira" pitchFamily="34" charset="0"/>
                </a:rPr>
                <a:t>limited by the air </a:t>
              </a:r>
            </a:p>
          </p:txBody>
        </p:sp>
        <p:cxnSp>
          <p:nvCxnSpPr>
            <p:cNvPr id="3" name="Straight Connector 2"/>
            <p:cNvCxnSpPr>
              <a:endCxn id="5" idx="1"/>
            </p:cNvCxnSpPr>
            <p:nvPr/>
          </p:nvCxnSpPr>
          <p:spPr bwMode="auto">
            <a:xfrm>
              <a:off x="2895600" y="4800600"/>
              <a:ext cx="533400" cy="108367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oup 9"/>
          <p:cNvGrpSpPr/>
          <p:nvPr/>
        </p:nvGrpSpPr>
        <p:grpSpPr>
          <a:xfrm>
            <a:off x="5715000" y="5342438"/>
            <a:ext cx="2286000" cy="711116"/>
            <a:chOff x="5715000" y="5342438"/>
            <a:chExt cx="2286000" cy="711116"/>
          </a:xfrm>
        </p:grpSpPr>
        <p:sp>
          <p:nvSpPr>
            <p:cNvPr id="9" name="TextBox 8"/>
            <p:cNvSpPr txBox="1"/>
            <p:nvPr/>
          </p:nvSpPr>
          <p:spPr>
            <a:xfrm>
              <a:off x="5715000" y="5715000"/>
              <a:ext cx="1850571" cy="338554"/>
            </a:xfrm>
            <a:prstGeom prst="rect">
              <a:avLst/>
            </a:prstGeom>
            <a:noFill/>
          </p:spPr>
          <p:txBody>
            <a:bodyPr wrap="none" rtlCol="0">
              <a:spAutoFit/>
            </a:bodyPr>
            <a:lstStyle/>
            <a:p>
              <a:r>
                <a:rPr lang="en-US" sz="1600" b="0" i="1" dirty="0" smtClean="0">
                  <a:solidFill>
                    <a:srgbClr val="000098"/>
                  </a:solidFill>
                  <a:latin typeface="GE Inspira" pitchFamily="34" charset="0"/>
                </a:rPr>
                <a:t>limited by eyepiece </a:t>
              </a:r>
            </a:p>
          </p:txBody>
        </p:sp>
        <p:cxnSp>
          <p:nvCxnSpPr>
            <p:cNvPr id="8" name="Straight Connector 7"/>
            <p:cNvCxnSpPr>
              <a:stCxn id="9" idx="3"/>
            </p:cNvCxnSpPr>
            <p:nvPr/>
          </p:nvCxnSpPr>
          <p:spPr bwMode="auto">
            <a:xfrm flipV="1">
              <a:off x="7565571" y="5342438"/>
              <a:ext cx="435429" cy="5418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Scope Performance Scale </a:t>
            </a:r>
          </a:p>
        </p:txBody>
      </p:sp>
      <mc:AlternateContent xmlns:mc="http://schemas.openxmlformats.org/markup-compatibility/2006" xmlns:a14="http://schemas.microsoft.com/office/drawing/2010/main">
        <mc:Choice Requires="a14">
          <p:sp>
            <p:nvSpPr>
              <p:cNvPr id="133123" name="Rectangle 3" descr="Rectangle: Click to edit Master text styles&#10;Second level&#10;Third level&#10;Fourth level&#10;Fifth level"/>
              <p:cNvSpPr>
                <a:spLocks noGrp="1" noChangeArrowheads="1"/>
              </p:cNvSpPr>
              <p:nvPr>
                <p:ph type="body" idx="1"/>
              </p:nvPr>
            </p:nvSpPr>
            <p:spPr/>
            <p:txBody>
              <a:bodyPr/>
              <a:lstStyle/>
              <a:p>
                <a:pPr marL="574675" indent="-574675">
                  <a:spcBef>
                    <a:spcPts val="1200"/>
                  </a:spcBef>
                </a:pPr>
                <a:r>
                  <a:rPr lang="en-US" sz="2000" dirty="0" smtClean="0"/>
                  <a:t>Faint objects </a:t>
                </a:r>
                <a:r>
                  <a:rPr lang="en-US" sz="2000" dirty="0">
                    <a:cs typeface="Tahoma" pitchFamily="34" charset="0"/>
                  </a:rPr>
                  <a:t>⇒ bright end of the scale -- exit pupil in the 4-7mm range </a:t>
                </a:r>
              </a:p>
              <a:p>
                <a:pPr marL="574675" indent="-574675">
                  <a:spcBef>
                    <a:spcPts val="1200"/>
                  </a:spcBef>
                </a:pPr>
                <a:r>
                  <a:rPr lang="en-US" sz="2000" dirty="0">
                    <a:cs typeface="Tahoma" pitchFamily="34" charset="0"/>
                  </a:rPr>
                  <a:t>Dark sky ⇒ brightest eyepiece </a:t>
                </a:r>
              </a:p>
              <a:p>
                <a:pPr marL="574675" indent="-574675">
                  <a:spcBef>
                    <a:spcPts val="1200"/>
                  </a:spcBef>
                </a:pPr>
                <a:r>
                  <a:rPr lang="en-US" sz="2000" dirty="0">
                    <a:cs typeface="Tahoma" pitchFamily="34" charset="0"/>
                  </a:rPr>
                  <a:t>Light-polluted sky ⇒ back off to the high-mid range </a:t>
                </a:r>
              </a:p>
              <a:p>
                <a:pPr marL="574675" indent="-574675">
                  <a:spcBef>
                    <a:spcPts val="1200"/>
                  </a:spcBef>
                </a:pPr>
                <a:r>
                  <a:rPr lang="en-US" sz="2000" dirty="0">
                    <a:cs typeface="Tahoma" pitchFamily="34" charset="0"/>
                  </a:rPr>
                  <a:t>Splitting a double ⇒ high power </a:t>
                </a:r>
                <a:r>
                  <a:rPr lang="en-US" sz="2000" dirty="0" smtClean="0">
                    <a:cs typeface="Tahoma" pitchFamily="34" charset="0"/>
                  </a:rPr>
                  <a:t>(small exit pupil) end </a:t>
                </a:r>
                <a:endParaRPr lang="en-US" sz="2000" dirty="0">
                  <a:cs typeface="Tahoma" pitchFamily="34" charset="0"/>
                </a:endParaRPr>
              </a:p>
              <a:p>
                <a:pPr marL="574675" indent="-574675">
                  <a:spcBef>
                    <a:spcPts val="1200"/>
                  </a:spcBef>
                </a:pPr>
                <a:r>
                  <a:rPr lang="en-US" sz="2000" dirty="0">
                    <a:cs typeface="Tahoma" pitchFamily="34" charset="0"/>
                  </a:rPr>
                  <a:t>Assumes f-ratio ≤ 6, above that the max exit pupil will be </a:t>
                </a:r>
                <a:r>
                  <a:rPr lang="en-US" sz="2000" dirty="0" smtClean="0">
                    <a:cs typeface="Tahoma" pitchFamily="34" charset="0"/>
                  </a:rPr>
                  <a:t>about  </a:t>
                </a:r>
                <a14:m>
                  <m:oMath xmlns:m="http://schemas.openxmlformats.org/officeDocument/2006/math">
                    <m:f>
                      <m:fPr>
                        <m:ctrlPr>
                          <a:rPr lang="en-US" sz="2000" i="1" smtClean="0">
                            <a:latin typeface="Cambria Math"/>
                            <a:cs typeface="Tahoma" pitchFamily="34" charset="0"/>
                          </a:rPr>
                        </m:ctrlPr>
                      </m:fPr>
                      <m:num>
                        <m:r>
                          <a:rPr lang="en-US" sz="2000" b="0" i="1" smtClean="0">
                            <a:latin typeface="Cambria Math"/>
                            <a:cs typeface="Tahoma" pitchFamily="34" charset="0"/>
                          </a:rPr>
                          <m:t>40</m:t>
                        </m:r>
                      </m:num>
                      <m:den>
                        <m:sSub>
                          <m:sSubPr>
                            <m:ctrlPr>
                              <a:rPr lang="en-US" sz="2000" i="1" smtClean="0">
                                <a:latin typeface="Cambria Math"/>
                                <a:cs typeface="Tahoma" pitchFamily="34" charset="0"/>
                              </a:rPr>
                            </m:ctrlPr>
                          </m:sSubPr>
                          <m:e>
                            <m:r>
                              <m:rPr>
                                <m:nor/>
                              </m:rPr>
                              <a:rPr lang="en-US" sz="2000" b="0" i="0" smtClean="0">
                                <a:latin typeface="+mj-lt"/>
                                <a:cs typeface="Tahoma" pitchFamily="34" charset="0"/>
                              </a:rPr>
                              <m:t>f</m:t>
                            </m:r>
                          </m:e>
                          <m:sub>
                            <m:r>
                              <a:rPr lang="en-US" sz="2000" b="0" i="1" smtClean="0">
                                <a:latin typeface="Cambria Math"/>
                                <a:cs typeface="Tahoma" pitchFamily="34" charset="0"/>
                              </a:rPr>
                              <m:t>𝑅</m:t>
                            </m:r>
                          </m:sub>
                        </m:sSub>
                      </m:den>
                    </m:f>
                  </m:oMath>
                </a14:m>
                <a:endParaRPr lang="en-US" sz="2000" dirty="0">
                  <a:cs typeface="Tahoma" pitchFamily="34" charset="0"/>
                </a:endParaRPr>
              </a:p>
            </p:txBody>
          </p:sp>
        </mc:Choice>
        <mc:Fallback xmlns="">
          <p:sp>
            <p:nvSpPr>
              <p:cNvPr id="133123" name="Rectangle 3" descr="Rectangle: Click to edit Master text styles&#10;Second level&#10;Third level&#10;Fourth level&#10;Fifth level"/>
              <p:cNvSpPr>
                <a:spLocks noGrp="1" noRot="1" noChangeAspect="1" noMove="1" noResize="1" noEditPoints="1" noAdjustHandles="1" noChangeArrowheads="1" noChangeShapeType="1" noTextEdit="1"/>
              </p:cNvSpPr>
              <p:nvPr>
                <p:ph type="body" idx="1"/>
              </p:nvPr>
            </p:nvSpPr>
            <p:spPr>
              <a:blipFill rotWithShape="1">
                <a:blip r:embed="rId3"/>
                <a:stretch>
                  <a:fillRect t="-667"/>
                </a:stretch>
              </a:blipFill>
            </p:spPr>
            <p:txBody>
              <a:bodyPr/>
              <a:lstStyle/>
              <a:p>
                <a:r>
                  <a:rPr lang="en-US">
                    <a:noFill/>
                  </a:rPr>
                  <a:t> </a:t>
                </a:r>
              </a:p>
            </p:txBody>
          </p:sp>
        </mc:Fallback>
      </mc:AlternateContent>
      <p:pic>
        <p:nvPicPr>
          <p:cNvPr id="133124" name="Picture 4" descr="C:\Documents and Settings\owner\My Documents\Astronomy\Web\ScopeDev\ScopePerformanceRange_big.gif"/>
          <p:cNvPicPr>
            <a:picLocks noChangeAspect="1" noChangeArrowheads="1"/>
          </p:cNvPicPr>
          <p:nvPr/>
        </p:nvPicPr>
        <p:blipFill>
          <a:blip r:embed="rId4">
            <a:extLst>
              <a:ext uri="{28A0092B-C50C-407E-A947-70E740481C1C}">
                <a14:useLocalDpi xmlns:a14="http://schemas.microsoft.com/office/drawing/2010/main" val="0"/>
              </a:ext>
            </a:extLst>
          </a:blip>
          <a:srcRect b="31534"/>
          <a:stretch>
            <a:fillRect/>
          </a:stretch>
        </p:blipFill>
        <p:spPr bwMode="auto">
          <a:xfrm>
            <a:off x="1295400" y="4721225"/>
            <a:ext cx="6477000" cy="1831975"/>
          </a:xfrm>
          <a:prstGeom prst="rect">
            <a:avLst/>
          </a:prstGeom>
          <a:noFill/>
          <a:extLst>
            <a:ext uri="{909E8E84-426E-40DD-AFC4-6F175D3DCCD1}">
              <a14:hiddenFill xmlns:a14="http://schemas.microsoft.com/office/drawing/2010/main">
                <a:solidFill>
                  <a:srgbClr val="FFFFFF"/>
                </a:solidFill>
              </a14:hiddenFill>
            </a:ext>
          </a:extLst>
        </p:spPr>
      </p:pic>
      <p:pic>
        <p:nvPicPr>
          <p:cNvPr id="133125" name="Picture 5" descr="C:\Documents and Settings\owner\My Documents\Astronomy\Web\ScopeDev\no-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5254625"/>
            <a:ext cx="723900" cy="72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wipe(up)">
                                      <p:cBhvr>
                                        <p:cTn id="7" dur="500"/>
                                        <p:tgtEl>
                                          <p:spTgt spid="133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b="0" i="0" smtClean="0">
            <a:solidFill>
              <a:srgbClr val="000098"/>
            </a:solidFill>
            <a:latin typeface="+mj-lt"/>
          </a:defRPr>
        </a:defPPr>
      </a:lstStyle>
    </a:tx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Designs\Blueprint.pot</Template>
  <TotalTime>12357</TotalTime>
  <Words>18102</Words>
  <Application>Microsoft Office PowerPoint</Application>
  <PresentationFormat>On-screen Show (4:3)</PresentationFormat>
  <Paragraphs>1327</Paragraphs>
  <Slides>103</Slides>
  <Notes>100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103</vt:i4>
      </vt:variant>
    </vt:vector>
  </HeadingPairs>
  <TitlesOfParts>
    <vt:vector size="106" baseType="lpstr">
      <vt:lpstr>Blueprint</vt:lpstr>
      <vt:lpstr>CorelPhotoPaint.Image.10</vt:lpstr>
      <vt:lpstr>Equation</vt:lpstr>
      <vt:lpstr>Telescope Equations </vt:lpstr>
      <vt:lpstr>Introduction </vt:lpstr>
      <vt:lpstr>Sizing Up a Telescope </vt:lpstr>
      <vt:lpstr>PowerPoint Presentation</vt:lpstr>
      <vt:lpstr>Part 1: Scope Resolution </vt:lpstr>
      <vt:lpstr>Resolving Power</vt:lpstr>
      <vt:lpstr>Separation in Arc-Seconds </vt:lpstr>
      <vt:lpstr>Resolving Power: Airy Disk</vt:lpstr>
      <vt:lpstr>Dawes Limit </vt:lpstr>
      <vt:lpstr>Resolving Power Example </vt:lpstr>
      <vt:lpstr>Resolving Power Example </vt:lpstr>
      <vt:lpstr>A Note on the Air  </vt:lpstr>
      <vt:lpstr>Images at High Magnification </vt:lpstr>
      <vt:lpstr>Ok so,   Next Subject... </vt:lpstr>
      <vt:lpstr>Magnification </vt:lpstr>
      <vt:lpstr>Focal Length</vt:lpstr>
      <vt:lpstr>Magnification </vt:lpstr>
      <vt:lpstr>Magnification Formula </vt:lpstr>
      <vt:lpstr>Effect of Eyepiece Focal Length </vt:lpstr>
      <vt:lpstr>Field of View</vt:lpstr>
      <vt:lpstr>Think You’ve Got It?  </vt:lpstr>
      <vt:lpstr>Magnification Example 1:</vt:lpstr>
      <vt:lpstr>Magnification Example 2:  </vt:lpstr>
      <vt:lpstr>Magnification Example 3: </vt:lpstr>
      <vt:lpstr>Magnification Example 4: </vt:lpstr>
      <vt:lpstr>Magnification Example 5: </vt:lpstr>
      <vt:lpstr>Maximum Magnification</vt:lpstr>
      <vt:lpstr>What the Eye Can See </vt:lpstr>
      <vt:lpstr>Maximum Magnification </vt:lpstr>
      <vt:lpstr>Max Magnification Example 1: </vt:lpstr>
      <vt:lpstr>Max Magnification Example 2: </vt:lpstr>
      <vt:lpstr>Max Magnification Example 3: </vt:lpstr>
      <vt:lpstr>f-Ratio</vt:lpstr>
      <vt:lpstr>Eyepiece for Max Magnification</vt:lpstr>
      <vt:lpstr>Max Mag Eyepiece Example 1: </vt:lpstr>
      <vt:lpstr>Max Mag Eyepiece Example 2: </vt:lpstr>
      <vt:lpstr>Max Mag Eyepiece Example 3: </vt:lpstr>
      <vt:lpstr>How Maximum is Maximum? </vt:lpstr>
      <vt:lpstr>That Air Again... </vt:lpstr>
      <vt:lpstr>Part 2: Telescope Brightness </vt:lpstr>
      <vt:lpstr>Light Collection  </vt:lpstr>
      <vt:lpstr>Light Grasp </vt:lpstr>
      <vt:lpstr>Star Brightness &amp; Magnitudes </vt:lpstr>
      <vt:lpstr>Example 1:  Which Scope?</vt:lpstr>
      <vt:lpstr>Magnification &amp; Brightness</vt:lpstr>
      <vt:lpstr>Brightness is tied to magnification...</vt:lpstr>
      <vt:lpstr>Stars Are Immune </vt:lpstr>
      <vt:lpstr>The Exit Pupil </vt:lpstr>
      <vt:lpstr>Exit Pupil Formulas </vt:lpstr>
      <vt:lpstr>Exit Pupil Tracks Scope FOV</vt:lpstr>
      <vt:lpstr>Exit Pupil at High Magnification</vt:lpstr>
      <vt:lpstr>Exit Pupil at Low Magnification</vt:lpstr>
      <vt:lpstr>What Happens Now? </vt:lpstr>
      <vt:lpstr>Minimum Magnification </vt:lpstr>
      <vt:lpstr>Max Eyepiece Focal Length </vt:lpstr>
      <vt:lpstr>Example 1: Min Magnification </vt:lpstr>
      <vt:lpstr>Example 2: Min Magnification</vt:lpstr>
      <vt:lpstr>Example 3:  Eyepiece Ranges </vt:lpstr>
      <vt:lpstr>Surface Brightness</vt:lpstr>
      <vt:lpstr>In Search of Surface Brightness</vt:lpstr>
      <vt:lpstr>Maximum Surface Brightness </vt:lpstr>
      <vt:lpstr>Surface Brightness Scale  </vt:lpstr>
      <vt:lpstr>Exit Pupil and Eye Pupil </vt:lpstr>
      <vt:lpstr>Finding Surface Brightness </vt:lpstr>
      <vt:lpstr>Universal Scale for Scopes</vt:lpstr>
      <vt:lpstr>How to Size Up a Scope </vt:lpstr>
      <vt:lpstr>Telescope Properties </vt:lpstr>
      <vt:lpstr>Operating Points </vt:lpstr>
      <vt:lpstr>D-Shed: Telescope Properties </vt:lpstr>
      <vt:lpstr>D-Shed:  Operating Points </vt:lpstr>
      <vt:lpstr>A-Scope: Telescope Properties </vt:lpstr>
      <vt:lpstr>A-Scope:  Operating Points </vt:lpstr>
      <vt:lpstr>Comparison Table </vt:lpstr>
      <vt:lpstr>Wow That Was a Lot of Stuff!</vt:lpstr>
      <vt:lpstr>Equation Summary </vt:lpstr>
      <vt:lpstr>Special Cases </vt:lpstr>
      <vt:lpstr>So Now You Know... </vt:lpstr>
      <vt:lpstr>Reference on the Web </vt:lpstr>
      <vt:lpstr>Appendix  </vt:lpstr>
      <vt:lpstr>Aperture &amp; Diffraction </vt:lpstr>
      <vt:lpstr>Resolving Power</vt:lpstr>
      <vt:lpstr>Magnification</vt:lpstr>
      <vt:lpstr>Star Brightness &amp; Magnitudes </vt:lpstr>
      <vt:lpstr>Scope Gain </vt:lpstr>
      <vt:lpstr>Beware the Bug </vt:lpstr>
      <vt:lpstr>Aperture Fever on Steroids </vt:lpstr>
      <vt:lpstr>Magnification Dimming</vt:lpstr>
      <vt:lpstr>Calculating the Exit Pupil </vt:lpstr>
      <vt:lpstr>Exit Pupil Formulas </vt:lpstr>
      <vt:lpstr>Exit Pupil:  Alternate Forms </vt:lpstr>
      <vt:lpstr>Compare:  </vt:lpstr>
      <vt:lpstr>Compare:</vt:lpstr>
      <vt:lpstr>Example 2: Magnification Ranges </vt:lpstr>
      <vt:lpstr>Eye Pupil Diameter &amp; Age </vt:lpstr>
      <vt:lpstr>Optimum Exit Pupil </vt:lpstr>
      <vt:lpstr>Finding Surface Brightness </vt:lpstr>
      <vt:lpstr>Computing Surface Brightness </vt:lpstr>
      <vt:lpstr>Universal Scale for Scopes</vt:lpstr>
      <vt:lpstr>Scope Performance Scale </vt:lpstr>
      <vt:lpstr>Transferring Performance</vt:lpstr>
      <vt:lpstr>Performance Transfer: Two Steps</vt:lpstr>
      <vt:lpstr>Performance Transfer: Example </vt:lpstr>
      <vt:lpstr>Logs in My Head </vt:lpstr>
    </vt:vector>
  </TitlesOfParts>
  <Company>Self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Telescope Equations</dc:title>
  <dc:creator>Randall F. Culp</dc:creator>
  <cp:lastModifiedBy>Randall Culp</cp:lastModifiedBy>
  <cp:revision>523</cp:revision>
  <dcterms:created xsi:type="dcterms:W3CDTF">2009-12-05T04:11:29Z</dcterms:created>
  <dcterms:modified xsi:type="dcterms:W3CDTF">2019-04-21T20:55:35Z</dcterms:modified>
</cp:coreProperties>
</file>